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7"/>
  </p:notesMasterIdLst>
  <p:sldIdLst>
    <p:sldId id="279" r:id="rId2"/>
    <p:sldId id="298" r:id="rId3"/>
    <p:sldId id="344" r:id="rId4"/>
    <p:sldId id="375" r:id="rId5"/>
    <p:sldId id="533" r:id="rId6"/>
    <p:sldId id="376" r:id="rId7"/>
    <p:sldId id="377" r:id="rId8"/>
    <p:sldId id="379" r:id="rId9"/>
    <p:sldId id="380" r:id="rId10"/>
    <p:sldId id="551" r:id="rId11"/>
    <p:sldId id="552" r:id="rId12"/>
    <p:sldId id="553" r:id="rId13"/>
    <p:sldId id="554" r:id="rId14"/>
    <p:sldId id="555" r:id="rId15"/>
    <p:sldId id="556" r:id="rId16"/>
    <p:sldId id="557" r:id="rId17"/>
    <p:sldId id="558" r:id="rId18"/>
    <p:sldId id="532" r:id="rId19"/>
    <p:sldId id="383" r:id="rId20"/>
    <p:sldId id="384" r:id="rId21"/>
    <p:sldId id="385" r:id="rId22"/>
    <p:sldId id="484" r:id="rId23"/>
    <p:sldId id="387" r:id="rId24"/>
    <p:sldId id="488" r:id="rId25"/>
    <p:sldId id="388" r:id="rId26"/>
    <p:sldId id="389" r:id="rId27"/>
    <p:sldId id="390" r:id="rId28"/>
    <p:sldId id="392" r:id="rId29"/>
    <p:sldId id="483" r:id="rId30"/>
    <p:sldId id="485" r:id="rId31"/>
    <p:sldId id="486" r:id="rId32"/>
    <p:sldId id="487" r:id="rId33"/>
    <p:sldId id="489" r:id="rId34"/>
    <p:sldId id="393" r:id="rId35"/>
    <p:sldId id="394" r:id="rId36"/>
    <p:sldId id="395" r:id="rId37"/>
    <p:sldId id="396" r:id="rId38"/>
    <p:sldId id="398" r:id="rId39"/>
    <p:sldId id="490" r:id="rId40"/>
    <p:sldId id="492" r:id="rId41"/>
    <p:sldId id="531" r:id="rId42"/>
    <p:sldId id="397" r:id="rId43"/>
    <p:sldId id="400" r:id="rId44"/>
    <p:sldId id="401" r:id="rId45"/>
    <p:sldId id="402" r:id="rId46"/>
    <p:sldId id="496" r:id="rId47"/>
    <p:sldId id="494" r:id="rId48"/>
    <p:sldId id="495" r:id="rId49"/>
    <p:sldId id="530" r:id="rId50"/>
    <p:sldId id="405" r:id="rId51"/>
    <p:sldId id="403" r:id="rId52"/>
    <p:sldId id="404" r:id="rId53"/>
    <p:sldId id="497" r:id="rId54"/>
    <p:sldId id="418" r:id="rId55"/>
    <p:sldId id="437" r:id="rId56"/>
    <p:sldId id="436" r:id="rId57"/>
    <p:sldId id="439" r:id="rId58"/>
    <p:sldId id="438" r:id="rId59"/>
    <p:sldId id="440" r:id="rId60"/>
    <p:sldId id="498" r:id="rId61"/>
    <p:sldId id="445" r:id="rId62"/>
    <p:sldId id="442" r:id="rId63"/>
    <p:sldId id="443" r:id="rId64"/>
    <p:sldId id="446" r:id="rId65"/>
    <p:sldId id="529" r:id="rId66"/>
    <p:sldId id="465" r:id="rId67"/>
    <p:sldId id="466" r:id="rId68"/>
    <p:sldId id="467" r:id="rId69"/>
    <p:sldId id="468" r:id="rId70"/>
    <p:sldId id="471" r:id="rId71"/>
    <p:sldId id="470" r:id="rId72"/>
    <p:sldId id="472" r:id="rId73"/>
    <p:sldId id="473" r:id="rId74"/>
    <p:sldId id="474" r:id="rId75"/>
    <p:sldId id="476" r:id="rId76"/>
    <p:sldId id="477" r:id="rId77"/>
    <p:sldId id="475" r:id="rId78"/>
    <p:sldId id="478" r:id="rId79"/>
    <p:sldId id="479" r:id="rId80"/>
    <p:sldId id="480" r:id="rId81"/>
    <p:sldId id="481" r:id="rId82"/>
    <p:sldId id="482" r:id="rId83"/>
    <p:sldId id="499" r:id="rId84"/>
    <p:sldId id="500" r:id="rId85"/>
    <p:sldId id="501" r:id="rId86"/>
    <p:sldId id="502" r:id="rId87"/>
    <p:sldId id="503" r:id="rId88"/>
    <p:sldId id="507" r:id="rId89"/>
    <p:sldId id="504" r:id="rId90"/>
    <p:sldId id="508" r:id="rId91"/>
    <p:sldId id="505" r:id="rId92"/>
    <p:sldId id="506" r:id="rId93"/>
    <p:sldId id="510" r:id="rId94"/>
    <p:sldId id="511" r:id="rId95"/>
    <p:sldId id="513" r:id="rId96"/>
    <p:sldId id="514" r:id="rId97"/>
    <p:sldId id="515" r:id="rId98"/>
    <p:sldId id="517" r:id="rId99"/>
    <p:sldId id="417" r:id="rId100"/>
    <p:sldId id="447" r:id="rId101"/>
    <p:sldId id="448" r:id="rId102"/>
    <p:sldId id="449" r:id="rId103"/>
    <p:sldId id="450" r:id="rId104"/>
    <p:sldId id="452" r:id="rId105"/>
    <p:sldId id="453" r:id="rId106"/>
    <p:sldId id="451" r:id="rId107"/>
    <p:sldId id="527" r:id="rId108"/>
    <p:sldId id="528" r:id="rId109"/>
    <p:sldId id="516" r:id="rId110"/>
    <p:sldId id="518" r:id="rId111"/>
    <p:sldId id="524" r:id="rId112"/>
    <p:sldId id="519" r:id="rId113"/>
    <p:sldId id="520" r:id="rId114"/>
    <p:sldId id="521" r:id="rId115"/>
    <p:sldId id="522" r:id="rId116"/>
    <p:sldId id="523" r:id="rId117"/>
    <p:sldId id="525" r:id="rId118"/>
    <p:sldId id="526" r:id="rId119"/>
    <p:sldId id="549" r:id="rId120"/>
    <p:sldId id="534" r:id="rId121"/>
    <p:sldId id="535" r:id="rId122"/>
    <p:sldId id="550" r:id="rId123"/>
    <p:sldId id="536" r:id="rId124"/>
    <p:sldId id="537" r:id="rId125"/>
    <p:sldId id="539" r:id="rId126"/>
    <p:sldId id="538" r:id="rId127"/>
    <p:sldId id="540" r:id="rId128"/>
    <p:sldId id="541" r:id="rId129"/>
    <p:sldId id="542" r:id="rId130"/>
    <p:sldId id="543" r:id="rId131"/>
    <p:sldId id="544" r:id="rId132"/>
    <p:sldId id="545" r:id="rId133"/>
    <p:sldId id="546" r:id="rId134"/>
    <p:sldId id="547" r:id="rId135"/>
    <p:sldId id="548" r:id="rId136"/>
  </p:sldIdLst>
  <p:sldSz cx="9144000" cy="5143500" type="screen16x9"/>
  <p:notesSz cx="6858000" cy="9144000"/>
  <p:embeddedFontLst>
    <p:embeddedFont>
      <p:font typeface="B Zar" panose="00000400000000000000" pitchFamily="2" charset="-78"/>
      <p:regular r:id="rId138"/>
      <p:bold r:id="rId139"/>
    </p:embeddedFont>
    <p:embeddedFont>
      <p:font typeface="Calibri" panose="020F0502020204030204" pitchFamily="34" charset="0"/>
      <p:regular r:id="rId140"/>
      <p:bold r:id="rId141"/>
      <p:italic r:id="rId142"/>
      <p:boldItalic r:id="rId143"/>
    </p:embeddedFont>
    <p:embeddedFont>
      <p:font typeface="Calibri Light" panose="020F0302020204030204" pitchFamily="34" charset="0"/>
      <p:regular r:id="rId144"/>
      <p:italic r:id="rId145"/>
    </p:embeddedFont>
    <p:embeddedFont>
      <p:font typeface="IranNastaliq" panose="02020505000000020003" pitchFamily="18" charset="0"/>
      <p:regular r:id="rId146"/>
    </p:embeddedFont>
    <p:embeddedFont>
      <p:font typeface="Sitka Banner" panose="02000505000000020004" pitchFamily="2" charset="0"/>
      <p:regular r:id="rId147"/>
      <p:bold r:id="rId148"/>
      <p:italic r:id="rId149"/>
      <p:boldItalic r:id="rId150"/>
    </p:embeddedFont>
    <p:embeddedFont>
      <p:font typeface="Tw Cen MT" panose="020B0602020104020603" pitchFamily="34" charset="0"/>
      <p:regular r:id="rId151"/>
      <p:bold r:id="rId152"/>
      <p:italic r:id="rId153"/>
      <p:boldItalic r:id="rId154"/>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857643-A715-4C0D-B54F-E0A377736EE5}">
          <p14:sldIdLst>
            <p14:sldId id="279"/>
            <p14:sldId id="298"/>
            <p14:sldId id="344"/>
            <p14:sldId id="375"/>
          </p14:sldIdLst>
        </p14:section>
        <p14:section name="کارپرداز-ثبت نیازهای اعلان عمومی" id="{0266077B-0981-486D-B704-BFDCE9569039}">
          <p14:sldIdLst>
            <p14:sldId id="533"/>
            <p14:sldId id="376"/>
            <p14:sldId id="377"/>
            <p14:sldId id="379"/>
            <p14:sldId id="380"/>
            <p14:sldId id="551"/>
            <p14:sldId id="552"/>
            <p14:sldId id="553"/>
            <p14:sldId id="554"/>
            <p14:sldId id="555"/>
            <p14:sldId id="556"/>
            <p14:sldId id="557"/>
            <p14:sldId id="558"/>
          </p14:sldIdLst>
        </p14:section>
        <p14:section name="کارپرداز-انتخاب تامین کنندگان" id="{FE829640-9FE0-42E9-A201-809F7C5DAA2F}">
          <p14:sldIdLst>
            <p14:sldId id="532"/>
            <p14:sldId id="383"/>
            <p14:sldId id="384"/>
            <p14:sldId id="385"/>
            <p14:sldId id="484"/>
            <p14:sldId id="387"/>
          </p14:sldIdLst>
        </p14:section>
        <p14:section name="ارسال استعلام" id="{F221D4A1-FE85-4F97-AFAD-BADC84359028}">
          <p14:sldIdLst>
            <p14:sldId id="488"/>
          </p14:sldIdLst>
        </p14:section>
        <p14:section name="کارپرداز-ارسال استعلام" id="{08345F5D-88CA-4644-B412-1D36A1DC9C4C}">
          <p14:sldIdLst>
            <p14:sldId id="388"/>
            <p14:sldId id="389"/>
            <p14:sldId id="390"/>
            <p14:sldId id="392"/>
          </p14:sldIdLst>
        </p14:section>
        <p14:section name="مقام تشخیص-ارسال استعلام" id="{FE801D90-91CD-475F-8F8E-6A31014A2554}">
          <p14:sldIdLst>
            <p14:sldId id="483"/>
            <p14:sldId id="485"/>
            <p14:sldId id="486"/>
            <p14:sldId id="487"/>
          </p14:sldIdLst>
        </p14:section>
        <p14:section name="تایید پاسخ استعلام" id="{1DE66B89-FD8B-40C1-9EF4-C28A998A05E8}">
          <p14:sldIdLst>
            <p14:sldId id="489"/>
          </p14:sldIdLst>
        </p14:section>
        <p14:section name="کارپرداز-تایید پاسخ استعلام" id="{9293F0F9-A142-4A8B-8A50-4DF32A4C3CA1}">
          <p14:sldIdLst>
            <p14:sldId id="393"/>
            <p14:sldId id="394"/>
            <p14:sldId id="395"/>
            <p14:sldId id="396"/>
            <p14:sldId id="398"/>
          </p14:sldIdLst>
        </p14:section>
        <p14:section name="مقام تشخیص-تایید پاسخ استعلام" id="{F06AD3B6-865A-4171-99E0-013A9C522BED}">
          <p14:sldIdLst>
            <p14:sldId id="490"/>
            <p14:sldId id="492"/>
          </p14:sldIdLst>
        </p14:section>
        <p14:section name="کارپرداز - جدول مقایسه ای" id="{81458B51-B1DB-406A-8992-48D43023F36B}">
          <p14:sldIdLst>
            <p14:sldId id="531"/>
            <p14:sldId id="397"/>
            <p14:sldId id="400"/>
            <p14:sldId id="401"/>
            <p14:sldId id="402"/>
            <p14:sldId id="496"/>
          </p14:sldIdLst>
        </p14:section>
        <p14:section name="مقام تشخیص-اعلام به برنده" id="{A6D1A195-5272-4A71-B69D-6BC91790D93C}">
          <p14:sldIdLst>
            <p14:sldId id="494"/>
            <p14:sldId id="495"/>
          </p14:sldIdLst>
        </p14:section>
        <p14:section name="کارپرداز - پاسخ تامین کننده برنده" id="{371749EA-9BA8-465B-84B2-ACF4236EC1F8}">
          <p14:sldIdLst>
            <p14:sldId id="530"/>
            <p14:sldId id="405"/>
            <p14:sldId id="403"/>
            <p14:sldId id="404"/>
          </p14:sldIdLst>
        </p14:section>
        <p14:section name="سفارش خرید کالا" id="{6929411F-847C-488E-8500-3D0C8AEF61C0}">
          <p14:sldIdLst>
            <p14:sldId id="497"/>
            <p14:sldId id="418"/>
            <p14:sldId id="437"/>
            <p14:sldId id="436"/>
            <p14:sldId id="439"/>
            <p14:sldId id="438"/>
            <p14:sldId id="440"/>
            <p14:sldId id="498"/>
            <p14:sldId id="445"/>
            <p14:sldId id="442"/>
            <p14:sldId id="443"/>
            <p14:sldId id="446"/>
          </p14:sldIdLst>
        </p14:section>
        <p14:section name="انباردار-دریافت کالا" id="{66F99B9A-8939-4308-9D09-D56F5C61B3D1}">
          <p14:sldIdLst>
            <p14:sldId id="529"/>
            <p14:sldId id="465"/>
            <p14:sldId id="466"/>
            <p14:sldId id="467"/>
            <p14:sldId id="468"/>
          </p14:sldIdLst>
        </p14:section>
        <p14:section name="پرداخت وجه" id="{CC879E7D-A986-4B2D-847C-E4B60DBFC502}">
          <p14:sldIdLst>
            <p14:sldId id="471"/>
          </p14:sldIdLst>
        </p14:section>
        <p14:section name="کارپرداز-پرداخت خرید کالا" id="{C6BB85EA-02BE-4BE1-87D5-DB75FA25DADC}">
          <p14:sldIdLst>
            <p14:sldId id="470"/>
            <p14:sldId id="472"/>
            <p14:sldId id="473"/>
            <p14:sldId id="474"/>
            <p14:sldId id="476"/>
            <p14:sldId id="477"/>
            <p14:sldId id="475"/>
            <p14:sldId id="478"/>
            <p14:sldId id="479"/>
            <p14:sldId id="480"/>
            <p14:sldId id="481"/>
            <p14:sldId id="482"/>
          </p14:sldIdLst>
        </p14:section>
        <p14:section name="ذی حساب - پرداخت خرید کالا" id="{2B2CA8C0-97D9-4007-98E6-48CECD87FC2C}">
          <p14:sldIdLst>
            <p14:sldId id="499"/>
            <p14:sldId id="500"/>
            <p14:sldId id="501"/>
            <p14:sldId id="502"/>
            <p14:sldId id="503"/>
            <p14:sldId id="507"/>
            <p14:sldId id="504"/>
            <p14:sldId id="508"/>
            <p14:sldId id="505"/>
            <p14:sldId id="506"/>
          </p14:sldIdLst>
        </p14:section>
        <p14:section name="مقام تشخیص-پرداخت خرید کالا" id="{F693B683-1FAD-4ED9-BBAD-85E5F61A738D}">
          <p14:sldIdLst>
            <p14:sldId id="510"/>
            <p14:sldId id="511"/>
            <p14:sldId id="513"/>
          </p14:sldIdLst>
        </p14:section>
        <p14:section name="ذی حساب-پرداخت وجه" id="{B8A26447-3C05-4E3B-979E-008DEA592798}">
          <p14:sldIdLst>
            <p14:sldId id="514"/>
            <p14:sldId id="515"/>
          </p14:sldIdLst>
        </p14:section>
        <p14:section name="الحاقیه سفارش" id="{BB59D346-CA7F-45C7-937D-82012AC7FF74}">
          <p14:sldIdLst>
            <p14:sldId id="517"/>
          </p14:sldIdLst>
        </p14:section>
        <p14:section name="کارپرداز-الحاقیه سفارش" id="{16AB67B6-F0C3-4A02-92FD-1BF85451E95B}">
          <p14:sldIdLst>
            <p14:sldId id="417"/>
            <p14:sldId id="447"/>
            <p14:sldId id="448"/>
            <p14:sldId id="449"/>
            <p14:sldId id="450"/>
            <p14:sldId id="452"/>
            <p14:sldId id="453"/>
            <p14:sldId id="451"/>
            <p14:sldId id="527"/>
            <p14:sldId id="528"/>
          </p14:sldIdLst>
        </p14:section>
        <p14:section name="مقام تشخیص-الحاقیه سفارش" id="{30878FA5-39EB-4E59-8255-71508108B17A}">
          <p14:sldIdLst>
            <p14:sldId id="516"/>
            <p14:sldId id="518"/>
            <p14:sldId id="524"/>
            <p14:sldId id="519"/>
            <p14:sldId id="520"/>
            <p14:sldId id="521"/>
            <p14:sldId id="522"/>
            <p14:sldId id="523"/>
            <p14:sldId id="525"/>
            <p14:sldId id="526"/>
          </p14:sldIdLst>
        </p14:section>
        <p14:section name="ارزیابی تامین کننده" id="{CAB6170C-C749-4F75-9041-065CF05C1E59}">
          <p14:sldIdLst>
            <p14:sldId id="549"/>
            <p14:sldId id="534"/>
            <p14:sldId id="535"/>
          </p14:sldIdLst>
        </p14:section>
        <p14:section name="کارپرداز-گزارش ها" id="{0B740646-C8EC-4914-B448-D9C1715ABE79}">
          <p14:sldIdLst>
            <p14:sldId id="550"/>
            <p14:sldId id="536"/>
            <p14:sldId id="537"/>
            <p14:sldId id="539"/>
            <p14:sldId id="538"/>
            <p14:sldId id="540"/>
          </p14:sldIdLst>
        </p14:section>
        <p14:section name="مقام تشخیص-گزارش ها" id="{C194AEBD-35C1-4895-BD10-66DFABDB759D}">
          <p14:sldIdLst>
            <p14:sldId id="541"/>
            <p14:sldId id="542"/>
            <p14:sldId id="543"/>
            <p14:sldId id="544"/>
            <p14:sldId id="545"/>
            <p14:sldId id="546"/>
            <p14:sldId id="547"/>
            <p14:sldId id="54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B44"/>
    <a:srgbClr val="331B6F"/>
    <a:srgbClr val="84AF9B"/>
    <a:srgbClr val="C8C7A8"/>
    <a:srgbClr val="FACDAE"/>
    <a:srgbClr val="FC9D99"/>
    <a:srgbClr val="FF4266"/>
    <a:srgbClr val="93D6CA"/>
    <a:srgbClr val="FC4A7E"/>
    <a:srgbClr val="FACD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07" autoAdjust="0"/>
    <p:restoredTop sz="88256" autoAdjust="0"/>
  </p:normalViewPr>
  <p:slideViewPr>
    <p:cSldViewPr snapToGrid="0">
      <p:cViewPr varScale="1">
        <p:scale>
          <a:sx n="91" d="100"/>
          <a:sy n="91" d="100"/>
        </p:scale>
        <p:origin x="612" y="84"/>
      </p:cViewPr>
      <p:guideLst>
        <p:guide orient="horz" pos="2160"/>
        <p:guide pos="3840"/>
        <p:guide orient="horz" pos="162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2.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2.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3.fntdata"/><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3.fntdata"/><Relationship Id="rId145"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14.fntdata"/><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4.fntdata"/><Relationship Id="rId14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6.fntdata"/><Relationship Id="rId148"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17.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7.fntdata"/><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_rels/viewProps.xml.rels><?xml version="1.0" encoding="UTF-8" standalone="yes"?>
<Relationships xmlns="http://schemas.openxmlformats.org/package/2006/relationships"><Relationship Id="rId8" Type="http://schemas.openxmlformats.org/officeDocument/2006/relationships/slide" Target="slides/slide53.xml"/><Relationship Id="rId13" Type="http://schemas.openxmlformats.org/officeDocument/2006/relationships/slide" Target="slides/slide122.xml"/><Relationship Id="rId3" Type="http://schemas.openxmlformats.org/officeDocument/2006/relationships/slide" Target="slides/slide18.xml"/><Relationship Id="rId7" Type="http://schemas.openxmlformats.org/officeDocument/2006/relationships/slide" Target="slides/slide49.xml"/><Relationship Id="rId12" Type="http://schemas.openxmlformats.org/officeDocument/2006/relationships/slide" Target="slides/slide119.xml"/><Relationship Id="rId2" Type="http://schemas.openxmlformats.org/officeDocument/2006/relationships/slide" Target="slides/slide5.xml"/><Relationship Id="rId1" Type="http://schemas.openxmlformats.org/officeDocument/2006/relationships/slide" Target="slides/slide3.xml"/><Relationship Id="rId6" Type="http://schemas.openxmlformats.org/officeDocument/2006/relationships/slide" Target="slides/slide41.xml"/><Relationship Id="rId11" Type="http://schemas.openxmlformats.org/officeDocument/2006/relationships/slide" Target="slides/slide98.xml"/><Relationship Id="rId5" Type="http://schemas.openxmlformats.org/officeDocument/2006/relationships/slide" Target="slides/slide33.xml"/><Relationship Id="rId10" Type="http://schemas.openxmlformats.org/officeDocument/2006/relationships/slide" Target="slides/slide70.xml"/><Relationship Id="rId4" Type="http://schemas.openxmlformats.org/officeDocument/2006/relationships/slide" Target="slides/slide24.xml"/><Relationship Id="rId9"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737F6-ED89-4FB3-BA7E-91D0C90D1B37}" type="datetimeFigureOut">
              <a:rPr lang="en-US" smtClean="0"/>
              <a:t>4/20/2020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529333-41B2-4187-B235-DD1CB7E11D64}" type="slidenum">
              <a:rPr lang="en-US" smtClean="0"/>
              <a:t>‹#›</a:t>
            </a:fld>
            <a:endParaRPr lang="en-US" dirty="0"/>
          </a:p>
        </p:txBody>
      </p:sp>
    </p:spTree>
    <p:extLst>
      <p:ext uri="{BB962C8B-B14F-4D97-AF65-F5344CB8AC3E}">
        <p14:creationId xmlns:p14="http://schemas.microsoft.com/office/powerpoint/2010/main" val="41870838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29333-41B2-4187-B235-DD1CB7E11D64}" type="slidenum">
              <a:rPr lang="en-US" smtClean="0"/>
              <a:t>4</a:t>
            </a:fld>
            <a:endParaRPr lang="en-US" dirty="0"/>
          </a:p>
        </p:txBody>
      </p:sp>
    </p:spTree>
    <p:extLst>
      <p:ext uri="{BB962C8B-B14F-4D97-AF65-F5344CB8AC3E}">
        <p14:creationId xmlns:p14="http://schemas.microsoft.com/office/powerpoint/2010/main" val="418837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A674-CED6-484D-8454-75B9D39D032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1FBC070-0098-45DE-903E-B3963AD59F2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728DEB1-B9F0-4548-BC60-63625D863F50}"/>
              </a:ext>
            </a:extLst>
          </p:cNvPr>
          <p:cNvSpPr>
            <a:spLocks noGrp="1"/>
          </p:cNvSpPr>
          <p:nvPr>
            <p:ph type="dt" sz="half" idx="10"/>
          </p:nvPr>
        </p:nvSpPr>
        <p:spPr/>
        <p:txBody>
          <a:bodyPr/>
          <a:lstStyle/>
          <a:p>
            <a:fld id="{987DA69C-A3BC-48FB-828D-5A6E6B919454}" type="datetimeFigureOut">
              <a:rPr lang="en-US" smtClean="0"/>
              <a:t>4/20/2020</a:t>
            </a:fld>
            <a:endParaRPr lang="en-US" dirty="0"/>
          </a:p>
        </p:txBody>
      </p:sp>
      <p:sp>
        <p:nvSpPr>
          <p:cNvPr id="5" name="Footer Placeholder 4">
            <a:extLst>
              <a:ext uri="{FF2B5EF4-FFF2-40B4-BE49-F238E27FC236}">
                <a16:creationId xmlns:a16="http://schemas.microsoft.com/office/drawing/2014/main" id="{98497F0C-4460-4CBF-BD4F-04A1FD00AB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58E0E1-A3F2-4C31-B6D9-09BB4BCD1FEB}"/>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116150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919B-08B6-4B12-ADCB-7D8EF857E0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42833C-6F5F-44E6-AD9F-4764E70B95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7D572-93C0-4109-BF9E-EE714B0FA7EB}"/>
              </a:ext>
            </a:extLst>
          </p:cNvPr>
          <p:cNvSpPr>
            <a:spLocks noGrp="1"/>
          </p:cNvSpPr>
          <p:nvPr>
            <p:ph type="dt" sz="half" idx="10"/>
          </p:nvPr>
        </p:nvSpPr>
        <p:spPr/>
        <p:txBody>
          <a:bodyPr/>
          <a:lstStyle/>
          <a:p>
            <a:fld id="{987DA69C-A3BC-48FB-828D-5A6E6B919454}" type="datetimeFigureOut">
              <a:rPr lang="en-US" smtClean="0"/>
              <a:t>4/20/2020</a:t>
            </a:fld>
            <a:endParaRPr lang="en-US" dirty="0"/>
          </a:p>
        </p:txBody>
      </p:sp>
      <p:sp>
        <p:nvSpPr>
          <p:cNvPr id="5" name="Footer Placeholder 4">
            <a:extLst>
              <a:ext uri="{FF2B5EF4-FFF2-40B4-BE49-F238E27FC236}">
                <a16:creationId xmlns:a16="http://schemas.microsoft.com/office/drawing/2014/main" id="{831F0FA4-404C-4950-849D-30CF5B9E97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C2DB8C-E3D1-48DD-8AD3-4337D5427B01}"/>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425297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A27DF-60EB-4ACA-93A9-CDECA72272E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53E89F-F3FC-469C-BFD2-ABBAC4CC9338}"/>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CCCF9-E79E-475C-AB9F-05473C425C42}"/>
              </a:ext>
            </a:extLst>
          </p:cNvPr>
          <p:cNvSpPr>
            <a:spLocks noGrp="1"/>
          </p:cNvSpPr>
          <p:nvPr>
            <p:ph type="dt" sz="half" idx="10"/>
          </p:nvPr>
        </p:nvSpPr>
        <p:spPr/>
        <p:txBody>
          <a:bodyPr/>
          <a:lstStyle/>
          <a:p>
            <a:fld id="{987DA69C-A3BC-48FB-828D-5A6E6B919454}" type="datetimeFigureOut">
              <a:rPr lang="en-US" smtClean="0"/>
              <a:t>4/20/2020</a:t>
            </a:fld>
            <a:endParaRPr lang="en-US" dirty="0"/>
          </a:p>
        </p:txBody>
      </p:sp>
      <p:sp>
        <p:nvSpPr>
          <p:cNvPr id="5" name="Footer Placeholder 4">
            <a:extLst>
              <a:ext uri="{FF2B5EF4-FFF2-40B4-BE49-F238E27FC236}">
                <a16:creationId xmlns:a16="http://schemas.microsoft.com/office/drawing/2014/main" id="{DCC7FB93-87BF-4573-B387-3D2F0735C2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BE9E86-235A-4E9B-84DD-34D24E003988}"/>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107955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9018-381A-42BC-BFCD-0704158DBD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A71B5-E12F-4E5B-96FE-ADD8320D40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C489-7944-4A6B-B364-6EF5865ECA6E}"/>
              </a:ext>
            </a:extLst>
          </p:cNvPr>
          <p:cNvSpPr>
            <a:spLocks noGrp="1"/>
          </p:cNvSpPr>
          <p:nvPr>
            <p:ph type="dt" sz="half" idx="10"/>
          </p:nvPr>
        </p:nvSpPr>
        <p:spPr/>
        <p:txBody>
          <a:bodyPr/>
          <a:lstStyle/>
          <a:p>
            <a:fld id="{987DA69C-A3BC-48FB-828D-5A6E6B919454}" type="datetimeFigureOut">
              <a:rPr lang="en-US" smtClean="0"/>
              <a:t>4/20/2020</a:t>
            </a:fld>
            <a:endParaRPr lang="en-US" dirty="0"/>
          </a:p>
        </p:txBody>
      </p:sp>
      <p:sp>
        <p:nvSpPr>
          <p:cNvPr id="5" name="Footer Placeholder 4">
            <a:extLst>
              <a:ext uri="{FF2B5EF4-FFF2-40B4-BE49-F238E27FC236}">
                <a16:creationId xmlns:a16="http://schemas.microsoft.com/office/drawing/2014/main" id="{5543E333-13C5-4984-95A1-88F63DC66F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4B18F1-0FED-4A5E-B01D-A05BD7DC7244}"/>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0128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6E58-3819-4E74-A15B-8EC5361E6E7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13B3B81-077D-4EA6-B457-7DC8E8A3E2E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7334A3-C29D-47AA-A4C5-5B77834E184D}"/>
              </a:ext>
            </a:extLst>
          </p:cNvPr>
          <p:cNvSpPr>
            <a:spLocks noGrp="1"/>
          </p:cNvSpPr>
          <p:nvPr>
            <p:ph type="dt" sz="half" idx="10"/>
          </p:nvPr>
        </p:nvSpPr>
        <p:spPr/>
        <p:txBody>
          <a:bodyPr/>
          <a:lstStyle/>
          <a:p>
            <a:fld id="{987DA69C-A3BC-48FB-828D-5A6E6B919454}" type="datetimeFigureOut">
              <a:rPr lang="en-US" smtClean="0"/>
              <a:t>4/20/2020</a:t>
            </a:fld>
            <a:endParaRPr lang="en-US" dirty="0"/>
          </a:p>
        </p:txBody>
      </p:sp>
      <p:sp>
        <p:nvSpPr>
          <p:cNvPr id="5" name="Footer Placeholder 4">
            <a:extLst>
              <a:ext uri="{FF2B5EF4-FFF2-40B4-BE49-F238E27FC236}">
                <a16:creationId xmlns:a16="http://schemas.microsoft.com/office/drawing/2014/main" id="{5B3D7A02-7480-445D-9086-823D3599BD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D78D26-50D8-4A18-826C-5088CD90D5C6}"/>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397385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21A18-B853-4C4B-9869-0D6EEC6F2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82BF4-8D66-4D18-BC52-266F669C816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063194-38A3-48F9-BF51-20705AE471F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D02B0F-B056-451A-A08C-ECE3690D9B0A}"/>
              </a:ext>
            </a:extLst>
          </p:cNvPr>
          <p:cNvSpPr>
            <a:spLocks noGrp="1"/>
          </p:cNvSpPr>
          <p:nvPr>
            <p:ph type="dt" sz="half" idx="10"/>
          </p:nvPr>
        </p:nvSpPr>
        <p:spPr/>
        <p:txBody>
          <a:bodyPr/>
          <a:lstStyle/>
          <a:p>
            <a:fld id="{987DA69C-A3BC-48FB-828D-5A6E6B919454}" type="datetimeFigureOut">
              <a:rPr lang="en-US" smtClean="0"/>
              <a:t>4/20/2020</a:t>
            </a:fld>
            <a:endParaRPr lang="en-US" dirty="0"/>
          </a:p>
        </p:txBody>
      </p:sp>
      <p:sp>
        <p:nvSpPr>
          <p:cNvPr id="6" name="Footer Placeholder 5">
            <a:extLst>
              <a:ext uri="{FF2B5EF4-FFF2-40B4-BE49-F238E27FC236}">
                <a16:creationId xmlns:a16="http://schemas.microsoft.com/office/drawing/2014/main" id="{DEA3CE37-ACBC-4001-9257-8CDAD7D617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0E9C02-13DA-4213-B777-B74BAB839D73}"/>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43648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C3E1-D0C3-4F83-960B-196695A5DB1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282791-D744-4FFD-B2C1-DBB13063683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29F8D08-0B51-41BD-9FEB-794FB326106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0FD374-F5C3-4395-8EC7-DC023331207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778F625-875D-499D-AB17-D59086B827C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607281-8F29-4F10-9BAC-1D785DBF4B67}"/>
              </a:ext>
            </a:extLst>
          </p:cNvPr>
          <p:cNvSpPr>
            <a:spLocks noGrp="1"/>
          </p:cNvSpPr>
          <p:nvPr>
            <p:ph type="dt" sz="half" idx="10"/>
          </p:nvPr>
        </p:nvSpPr>
        <p:spPr/>
        <p:txBody>
          <a:bodyPr/>
          <a:lstStyle/>
          <a:p>
            <a:fld id="{987DA69C-A3BC-48FB-828D-5A6E6B919454}" type="datetimeFigureOut">
              <a:rPr lang="en-US" smtClean="0"/>
              <a:t>4/20/2020</a:t>
            </a:fld>
            <a:endParaRPr lang="en-US" dirty="0"/>
          </a:p>
        </p:txBody>
      </p:sp>
      <p:sp>
        <p:nvSpPr>
          <p:cNvPr id="8" name="Footer Placeholder 7">
            <a:extLst>
              <a:ext uri="{FF2B5EF4-FFF2-40B4-BE49-F238E27FC236}">
                <a16:creationId xmlns:a16="http://schemas.microsoft.com/office/drawing/2014/main" id="{25E813D3-2765-4743-A990-AD8E4742834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D2E69A-5F6F-425E-87E8-01F8B16ED45C}"/>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78176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80E8D-71D6-4DBF-9C86-5D60BD7CAC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7E6019-5941-4057-8843-017DF357BDD1}"/>
              </a:ext>
            </a:extLst>
          </p:cNvPr>
          <p:cNvSpPr>
            <a:spLocks noGrp="1"/>
          </p:cNvSpPr>
          <p:nvPr>
            <p:ph type="dt" sz="half" idx="10"/>
          </p:nvPr>
        </p:nvSpPr>
        <p:spPr/>
        <p:txBody>
          <a:bodyPr/>
          <a:lstStyle/>
          <a:p>
            <a:fld id="{987DA69C-A3BC-48FB-828D-5A6E6B919454}" type="datetimeFigureOut">
              <a:rPr lang="en-US" smtClean="0"/>
              <a:t>4/20/2020</a:t>
            </a:fld>
            <a:endParaRPr lang="en-US" dirty="0"/>
          </a:p>
        </p:txBody>
      </p:sp>
      <p:sp>
        <p:nvSpPr>
          <p:cNvPr id="4" name="Footer Placeholder 3">
            <a:extLst>
              <a:ext uri="{FF2B5EF4-FFF2-40B4-BE49-F238E27FC236}">
                <a16:creationId xmlns:a16="http://schemas.microsoft.com/office/drawing/2014/main" id="{8E9E08F1-06EC-4796-9E57-9C92CE65492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11A06FF-D87C-40AC-ADC5-AE53CAE6A13F}"/>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28495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E372BB-E41C-4D4E-91CE-094A18FF6340}"/>
              </a:ext>
            </a:extLst>
          </p:cNvPr>
          <p:cNvSpPr>
            <a:spLocks noGrp="1"/>
          </p:cNvSpPr>
          <p:nvPr>
            <p:ph type="dt" sz="half" idx="10"/>
          </p:nvPr>
        </p:nvSpPr>
        <p:spPr/>
        <p:txBody>
          <a:bodyPr/>
          <a:lstStyle/>
          <a:p>
            <a:fld id="{987DA69C-A3BC-48FB-828D-5A6E6B919454}" type="datetimeFigureOut">
              <a:rPr lang="en-US" smtClean="0"/>
              <a:t>4/20/2020</a:t>
            </a:fld>
            <a:endParaRPr lang="en-US" dirty="0"/>
          </a:p>
        </p:txBody>
      </p:sp>
      <p:sp>
        <p:nvSpPr>
          <p:cNvPr id="3" name="Footer Placeholder 2">
            <a:extLst>
              <a:ext uri="{FF2B5EF4-FFF2-40B4-BE49-F238E27FC236}">
                <a16:creationId xmlns:a16="http://schemas.microsoft.com/office/drawing/2014/main" id="{628F2F2B-6057-456D-97F8-3DC05B98003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6A766B-B067-44FF-80EF-90A95DA083B4}"/>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79307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5D7B-FC66-4DDB-AF2C-2C2712A5C45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273E95-532A-4537-818E-21A1AD4E1C4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9866AE-8B7E-4EAD-816E-0EBA34FF11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5E9AADFC-269E-4420-A949-C29ABD757263}"/>
              </a:ext>
            </a:extLst>
          </p:cNvPr>
          <p:cNvSpPr>
            <a:spLocks noGrp="1"/>
          </p:cNvSpPr>
          <p:nvPr>
            <p:ph type="dt" sz="half" idx="10"/>
          </p:nvPr>
        </p:nvSpPr>
        <p:spPr/>
        <p:txBody>
          <a:bodyPr/>
          <a:lstStyle/>
          <a:p>
            <a:fld id="{987DA69C-A3BC-48FB-828D-5A6E6B919454}" type="datetimeFigureOut">
              <a:rPr lang="en-US" smtClean="0"/>
              <a:t>4/20/2020</a:t>
            </a:fld>
            <a:endParaRPr lang="en-US" dirty="0"/>
          </a:p>
        </p:txBody>
      </p:sp>
      <p:sp>
        <p:nvSpPr>
          <p:cNvPr id="6" name="Footer Placeholder 5">
            <a:extLst>
              <a:ext uri="{FF2B5EF4-FFF2-40B4-BE49-F238E27FC236}">
                <a16:creationId xmlns:a16="http://schemas.microsoft.com/office/drawing/2014/main" id="{73EE7559-BE9D-4A2A-BE47-FF89573394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DBC039-F3CE-47AE-93A1-66F3A9B1E099}"/>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44891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8F72B-E9A7-49CA-BE4A-3256C8B975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57CDD87-C16E-4679-8B39-934940389D1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2F20AA4-D86F-4642-B96F-2E4B4ED8620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6FC6C4C1-2D83-443B-80DF-C96852E98D62}"/>
              </a:ext>
            </a:extLst>
          </p:cNvPr>
          <p:cNvSpPr>
            <a:spLocks noGrp="1"/>
          </p:cNvSpPr>
          <p:nvPr>
            <p:ph type="dt" sz="half" idx="10"/>
          </p:nvPr>
        </p:nvSpPr>
        <p:spPr/>
        <p:txBody>
          <a:bodyPr/>
          <a:lstStyle/>
          <a:p>
            <a:fld id="{987DA69C-A3BC-48FB-828D-5A6E6B919454}" type="datetimeFigureOut">
              <a:rPr lang="en-US" smtClean="0"/>
              <a:t>4/20/2020</a:t>
            </a:fld>
            <a:endParaRPr lang="en-US" dirty="0"/>
          </a:p>
        </p:txBody>
      </p:sp>
      <p:sp>
        <p:nvSpPr>
          <p:cNvPr id="6" name="Footer Placeholder 5">
            <a:extLst>
              <a:ext uri="{FF2B5EF4-FFF2-40B4-BE49-F238E27FC236}">
                <a16:creationId xmlns:a16="http://schemas.microsoft.com/office/drawing/2014/main" id="{F5651CED-4C33-452F-970F-0916999E98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630EEF-E630-457B-8165-D794714FB696}"/>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90053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141A8F-16B4-42B4-BCD2-9D527AEE52EC}"/>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48783-6F45-4CD5-8CBD-3CB1AE64BAE1}"/>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955B1-9F51-4C46-AD48-26807E68AC7B}"/>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987DA69C-A3BC-48FB-828D-5A6E6B919454}" type="datetimeFigureOut">
              <a:rPr lang="en-US" smtClean="0"/>
              <a:t>4/20/2020</a:t>
            </a:fld>
            <a:endParaRPr lang="en-US" dirty="0"/>
          </a:p>
        </p:txBody>
      </p:sp>
      <p:sp>
        <p:nvSpPr>
          <p:cNvPr id="5" name="Footer Placeholder 4">
            <a:extLst>
              <a:ext uri="{FF2B5EF4-FFF2-40B4-BE49-F238E27FC236}">
                <a16:creationId xmlns:a16="http://schemas.microsoft.com/office/drawing/2014/main" id="{0BB688D8-FB80-49EF-B593-170DCB4FFFD7}"/>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4269C12-CA27-4FD4-8883-4CDB70D8C2AF}"/>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20CC475A-FC22-4BB2-81DE-26878B72C705}" type="slidenum">
              <a:rPr lang="en-US" smtClean="0"/>
              <a:t>‹#›</a:t>
            </a:fld>
            <a:endParaRPr lang="en-US" dirty="0"/>
          </a:p>
        </p:txBody>
      </p:sp>
    </p:spTree>
    <p:extLst>
      <p:ext uri="{BB962C8B-B14F-4D97-AF65-F5344CB8AC3E}">
        <p14:creationId xmlns:p14="http://schemas.microsoft.com/office/powerpoint/2010/main" val="3619392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9.xml"/><Relationship Id="rId7" Type="http://schemas.openxmlformats.org/officeDocument/2006/relationships/image" Target="../media/image52.jpg"/><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15.png"/><Relationship Id="rId19" Type="http://schemas.openxmlformats.org/officeDocument/2006/relationships/slide" Target="slide41.xml"/><Relationship Id="rId31" Type="http://schemas.openxmlformats.org/officeDocument/2006/relationships/image" Target="../media/image49.png"/><Relationship Id="rId4" Type="http://schemas.openxmlformats.org/officeDocument/2006/relationships/image" Target="../media/image16.png"/><Relationship Id="rId9" Type="http://schemas.openxmlformats.org/officeDocument/2006/relationships/image" Target="../media/image22.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 Id="rId30" Type="http://schemas.openxmlformats.org/officeDocument/2006/relationships/image" Target="../media/image48.png"/></Relationships>
</file>

<file path=ppt/slides/_rels/slide10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48.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20.png"/></Relationships>
</file>

<file path=ppt/slides/_rels/slide10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49.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20.png"/></Relationships>
</file>

<file path=ppt/slides/_rels/slide10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50.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20.png"/></Relationships>
</file>

<file path=ppt/slides/_rels/slide10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51.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9.png"/></Relationships>
</file>

<file path=ppt/slides/_rels/slide10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51.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52.jpg"/></Relationships>
</file>

<file path=ppt/slides/_rels/slide10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51.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53.jpg"/></Relationships>
</file>

<file path=ppt/slides/_rels/slide10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6.png"/><Relationship Id="rId3" Type="http://schemas.openxmlformats.org/officeDocument/2006/relationships/image" Target="../media/image154.jpg"/><Relationship Id="rId7" Type="http://schemas.openxmlformats.org/officeDocument/2006/relationships/image" Target="../media/image17.png"/><Relationship Id="rId12" Type="http://schemas.openxmlformats.org/officeDocument/2006/relationships/image" Target="../media/image60.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slide" Target="slide2.xml"/><Relationship Id="rId9" Type="http://schemas.openxmlformats.org/officeDocument/2006/relationships/image" Target="../media/image19.png"/></Relationships>
</file>

<file path=ppt/slides/_rels/slide10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5.jpg"/><Relationship Id="rId7" Type="http://schemas.openxmlformats.org/officeDocument/2006/relationships/image" Target="../media/image17.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png"/><Relationship Id="rId4" Type="http://schemas.openxmlformats.org/officeDocument/2006/relationships/slide" Target="slide2.xml"/><Relationship Id="rId9" Type="http://schemas.openxmlformats.org/officeDocument/2006/relationships/image" Target="../media/image19.png"/></Relationships>
</file>

<file path=ppt/slides/_rels/slide10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6.jpg"/><Relationship Id="rId7" Type="http://schemas.openxmlformats.org/officeDocument/2006/relationships/image" Target="../media/image17.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png"/><Relationship Id="rId4" Type="http://schemas.openxmlformats.org/officeDocument/2006/relationships/slide" Target="slide2.xml"/><Relationship Id="rId9" Type="http://schemas.openxmlformats.org/officeDocument/2006/relationships/image" Target="../media/image19.png"/></Relationships>
</file>

<file path=ppt/slides/_rels/slide10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7.jpg"/><Relationship Id="rId7" Type="http://schemas.openxmlformats.org/officeDocument/2006/relationships/image" Target="../media/image17.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png"/><Relationship Id="rId4" Type="http://schemas.openxmlformats.org/officeDocument/2006/relationships/slide" Target="slide2.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slide" Target="slide41.xml"/><Relationship Id="rId26" Type="http://schemas.openxmlformats.org/officeDocument/2006/relationships/slide" Target="slide70.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53.jpg"/><Relationship Id="rId12" Type="http://schemas.openxmlformats.org/officeDocument/2006/relationships/slide" Target="slide18.xml"/><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image" Target="../media/image14.jpg"/><Relationship Id="rId16" Type="http://schemas.openxmlformats.org/officeDocument/2006/relationships/slide" Target="slide33.xml"/><Relationship Id="rId20" Type="http://schemas.openxmlformats.org/officeDocument/2006/relationships/slide" Target="slide49.xml"/><Relationship Id="rId29"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3.png"/><Relationship Id="rId24" Type="http://schemas.openxmlformats.org/officeDocument/2006/relationships/slide" Target="slide65.xml"/><Relationship Id="rId5" Type="http://schemas.openxmlformats.org/officeDocument/2006/relationships/slide" Target="slide4.xml"/><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image" Target="../media/image32.png"/><Relationship Id="rId10" Type="http://schemas.openxmlformats.org/officeDocument/2006/relationships/slide" Target="slide5.xml"/><Relationship Id="rId19"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15.png"/><Relationship Id="rId14" Type="http://schemas.openxmlformats.org/officeDocument/2006/relationships/slide" Target="slide24.xml"/><Relationship Id="rId22" Type="http://schemas.openxmlformats.org/officeDocument/2006/relationships/slide" Target="slide53.xml"/><Relationship Id="rId27" Type="http://schemas.openxmlformats.org/officeDocument/2006/relationships/image" Target="../media/image31.png"/></Relationships>
</file>

<file path=ppt/slides/_rels/slide1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8.jpg"/><Relationship Id="rId7" Type="http://schemas.openxmlformats.org/officeDocument/2006/relationships/image" Target="../media/image17.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slide" Target="slide2.xml"/><Relationship Id="rId9" Type="http://schemas.openxmlformats.org/officeDocument/2006/relationships/image" Target="../media/image19.png"/></Relationships>
</file>

<file path=ppt/slides/_rels/slide1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9.pn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9.png"/><Relationship Id="rId5" Type="http://schemas.openxmlformats.org/officeDocument/2006/relationships/image" Target="../media/image160.jpg"/><Relationship Id="rId10" Type="http://schemas.openxmlformats.org/officeDocument/2006/relationships/image" Target="../media/image20.png"/><Relationship Id="rId4" Type="http://schemas.microsoft.com/office/2007/relationships/hdphoto" Target="../media/hdphoto11.wdp"/><Relationship Id="rId9" Type="http://schemas.openxmlformats.org/officeDocument/2006/relationships/image" Target="../media/image17.png"/></Relationships>
</file>

<file path=ppt/slides/_rels/slide1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50.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20.png"/></Relationships>
</file>

<file path=ppt/slides/_rels/slide1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51.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9.png"/></Relationships>
</file>

<file path=ppt/slides/_rels/slide1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51.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52.jpg"/></Relationships>
</file>

<file path=ppt/slides/_rels/slide1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xml"/><Relationship Id="rId7" Type="http://schemas.openxmlformats.org/officeDocument/2006/relationships/image" Target="../media/image151.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6.png"/><Relationship Id="rId9" Type="http://schemas.openxmlformats.org/officeDocument/2006/relationships/image" Target="../media/image153.jpg"/></Relationships>
</file>

<file path=ppt/slides/_rels/slide1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6.png"/><Relationship Id="rId3" Type="http://schemas.openxmlformats.org/officeDocument/2006/relationships/image" Target="../media/image161.jpg"/><Relationship Id="rId7" Type="http://schemas.openxmlformats.org/officeDocument/2006/relationships/image" Target="../media/image17.png"/><Relationship Id="rId12" Type="http://schemas.openxmlformats.org/officeDocument/2006/relationships/image" Target="../media/image60.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61.png"/><Relationship Id="rId10" Type="http://schemas.openxmlformats.org/officeDocument/2006/relationships/image" Target="../media/image22.png"/><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47.png"/></Relationships>
</file>

<file path=ppt/slides/_rels/slide1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2.jpg"/><Relationship Id="rId7" Type="http://schemas.openxmlformats.org/officeDocument/2006/relationships/image" Target="../media/image17.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png"/><Relationship Id="rId4" Type="http://schemas.openxmlformats.org/officeDocument/2006/relationships/slide" Target="slide2.xml"/><Relationship Id="rId9" Type="http://schemas.openxmlformats.org/officeDocument/2006/relationships/image" Target="../media/image19.png"/></Relationships>
</file>

<file path=ppt/slides/_rels/slide1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3.jpg"/><Relationship Id="rId7" Type="http://schemas.openxmlformats.org/officeDocument/2006/relationships/image" Target="../media/image17.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png"/><Relationship Id="rId4" Type="http://schemas.openxmlformats.org/officeDocument/2006/relationships/slide" Target="slide2.xml"/><Relationship Id="rId9" Type="http://schemas.openxmlformats.org/officeDocument/2006/relationships/image" Target="../media/image19.png"/></Relationships>
</file>

<file path=ppt/slides/_rels/slide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slide" Target="slide41.xml"/><Relationship Id="rId26" Type="http://schemas.openxmlformats.org/officeDocument/2006/relationships/slide" Target="slide70.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54.jpg"/><Relationship Id="rId12" Type="http://schemas.openxmlformats.org/officeDocument/2006/relationships/slide" Target="slide18.xml"/><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image" Target="../media/image14.jpg"/><Relationship Id="rId16" Type="http://schemas.openxmlformats.org/officeDocument/2006/relationships/slide" Target="slide33.xml"/><Relationship Id="rId20" Type="http://schemas.openxmlformats.org/officeDocument/2006/relationships/slide" Target="slide49.xml"/><Relationship Id="rId29"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3.png"/><Relationship Id="rId24" Type="http://schemas.openxmlformats.org/officeDocument/2006/relationships/slide" Target="slide65.xml"/><Relationship Id="rId5" Type="http://schemas.openxmlformats.org/officeDocument/2006/relationships/slide" Target="slide4.xml"/><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image" Target="../media/image32.png"/><Relationship Id="rId10" Type="http://schemas.openxmlformats.org/officeDocument/2006/relationships/slide" Target="slide5.xml"/><Relationship Id="rId19"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15.png"/><Relationship Id="rId14" Type="http://schemas.openxmlformats.org/officeDocument/2006/relationships/slide" Target="slide24.xml"/><Relationship Id="rId22" Type="http://schemas.openxmlformats.org/officeDocument/2006/relationships/slide" Target="slide53.xml"/><Relationship Id="rId27" Type="http://schemas.openxmlformats.org/officeDocument/2006/relationships/image" Target="../media/image31.png"/></Relationships>
</file>

<file path=ppt/slides/_rels/slide12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4.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2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5.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6.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7.png"/></Relationships>
</file>

<file path=ppt/slides/_rels/slide12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7.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2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8.pn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69.jpg"/><Relationship Id="rId5" Type="http://schemas.openxmlformats.org/officeDocument/2006/relationships/image" Target="../media/image19.png"/><Relationship Id="rId10" Type="http://schemas.openxmlformats.org/officeDocument/2006/relationships/image" Target="../media/image22.png"/><Relationship Id="rId4" Type="http://schemas.microsoft.com/office/2007/relationships/hdphoto" Target="../media/hdphoto12.wdp"/><Relationship Id="rId9" Type="http://schemas.openxmlformats.org/officeDocument/2006/relationships/image" Target="../media/image17.png"/></Relationships>
</file>

<file path=ppt/slides/_rels/slide12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0.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2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1.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7.png"/></Relationships>
</file>

<file path=ppt/slides/_rels/slide1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72.jpg"/><Relationship Id="rId7" Type="http://schemas.openxmlformats.org/officeDocument/2006/relationships/slide" Target="slide4.xml"/><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20.png"/><Relationship Id="rId9" Type="http://schemas.openxmlformats.org/officeDocument/2006/relationships/image" Target="../media/image19.png"/></Relationships>
</file>

<file path=ppt/slides/_rels/slide12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7.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55.jpeg"/><Relationship Id="rId21" Type="http://schemas.openxmlformats.org/officeDocument/2006/relationships/slide" Target="slide49.xml"/><Relationship Id="rId34" Type="http://schemas.openxmlformats.org/officeDocument/2006/relationships/image" Target="../media/image51.png"/><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33" Type="http://schemas.openxmlformats.org/officeDocument/2006/relationships/image" Target="../media/image57.png"/><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32" Type="http://schemas.openxmlformats.org/officeDocument/2006/relationships/image" Target="../media/image47.png"/><Relationship Id="rId5" Type="http://schemas.openxmlformats.org/officeDocument/2006/relationships/image" Target="../media/image16.png"/><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15.png"/><Relationship Id="rId19" Type="http://schemas.openxmlformats.org/officeDocument/2006/relationships/slide" Target="slide41.xml"/><Relationship Id="rId31" Type="http://schemas.openxmlformats.org/officeDocument/2006/relationships/image" Target="../media/image46.png"/><Relationship Id="rId4" Type="http://schemas.openxmlformats.org/officeDocument/2006/relationships/slide" Target="slide2.xml"/><Relationship Id="rId9" Type="http://schemas.openxmlformats.org/officeDocument/2006/relationships/image" Target="../media/image22.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 Id="rId30" Type="http://schemas.openxmlformats.org/officeDocument/2006/relationships/image" Target="../media/image56.png"/><Relationship Id="rId35" Type="http://schemas.openxmlformats.org/officeDocument/2006/relationships/image" Target="../media/image48.png"/><Relationship Id="rId8" Type="http://schemas.openxmlformats.org/officeDocument/2006/relationships/image" Target="../media/image19.png"/></Relationships>
</file>

<file path=ppt/slides/_rels/slide13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8.pn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73.jpg"/><Relationship Id="rId5" Type="http://schemas.openxmlformats.org/officeDocument/2006/relationships/image" Target="../media/image19.png"/><Relationship Id="rId10" Type="http://schemas.openxmlformats.org/officeDocument/2006/relationships/image" Target="../media/image22.png"/><Relationship Id="rId4" Type="http://schemas.microsoft.com/office/2007/relationships/hdphoto" Target="../media/hdphoto12.wdp"/><Relationship Id="rId9" Type="http://schemas.openxmlformats.org/officeDocument/2006/relationships/image" Target="../media/image17.png"/></Relationships>
</file>

<file path=ppt/slides/_rels/slide13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0.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3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1.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7.png"/></Relationships>
</file>

<file path=ppt/slides/_rels/slide13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4.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7.png"/></Relationships>
</file>

<file path=ppt/slides/_rels/slide1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75.jpg"/><Relationship Id="rId7" Type="http://schemas.openxmlformats.org/officeDocument/2006/relationships/slide" Target="slide4.xml"/><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9.png"/></Relationships>
</file>

<file path=ppt/slides/_rels/slide13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6.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slide" Target="slide41.xml"/><Relationship Id="rId26" Type="http://schemas.openxmlformats.org/officeDocument/2006/relationships/slide" Target="slide70.xml"/><Relationship Id="rId3" Type="http://schemas.openxmlformats.org/officeDocument/2006/relationships/slide" Target="slide2.xml"/><Relationship Id="rId21" Type="http://schemas.openxmlformats.org/officeDocument/2006/relationships/image" Target="../media/image28.png"/><Relationship Id="rId34" Type="http://schemas.openxmlformats.org/officeDocument/2006/relationships/image" Target="../media/image19.png"/><Relationship Id="rId7" Type="http://schemas.openxmlformats.org/officeDocument/2006/relationships/image" Target="../media/image54.jpg"/><Relationship Id="rId12" Type="http://schemas.openxmlformats.org/officeDocument/2006/relationships/slide" Target="slide18.xml"/><Relationship Id="rId17" Type="http://schemas.openxmlformats.org/officeDocument/2006/relationships/image" Target="../media/image26.png"/><Relationship Id="rId25" Type="http://schemas.openxmlformats.org/officeDocument/2006/relationships/image" Target="../media/image30.png"/><Relationship Id="rId33" Type="http://schemas.openxmlformats.org/officeDocument/2006/relationships/image" Target="../media/image50.png"/><Relationship Id="rId2" Type="http://schemas.openxmlformats.org/officeDocument/2006/relationships/image" Target="../media/image14.jpg"/><Relationship Id="rId16" Type="http://schemas.openxmlformats.org/officeDocument/2006/relationships/slide" Target="slide33.xml"/><Relationship Id="rId20" Type="http://schemas.openxmlformats.org/officeDocument/2006/relationships/slide" Target="slide49.xml"/><Relationship Id="rId29"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3.png"/><Relationship Id="rId24" Type="http://schemas.openxmlformats.org/officeDocument/2006/relationships/slide" Target="slide65.xml"/><Relationship Id="rId32" Type="http://schemas.openxmlformats.org/officeDocument/2006/relationships/image" Target="../media/image46.png"/><Relationship Id="rId5" Type="http://schemas.openxmlformats.org/officeDocument/2006/relationships/slide" Target="slide4.xml"/><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image" Target="../media/image32.png"/><Relationship Id="rId10" Type="http://schemas.openxmlformats.org/officeDocument/2006/relationships/slide" Target="slide5.xml"/><Relationship Id="rId19" Type="http://schemas.openxmlformats.org/officeDocument/2006/relationships/image" Target="../media/image27.png"/><Relationship Id="rId31" Type="http://schemas.openxmlformats.org/officeDocument/2006/relationships/image" Target="../media/image58.png"/><Relationship Id="rId4" Type="http://schemas.openxmlformats.org/officeDocument/2006/relationships/image" Target="../media/image16.png"/><Relationship Id="rId9" Type="http://schemas.openxmlformats.org/officeDocument/2006/relationships/image" Target="../media/image15.png"/><Relationship Id="rId14" Type="http://schemas.openxmlformats.org/officeDocument/2006/relationships/slide" Target="slide24.xml"/><Relationship Id="rId22" Type="http://schemas.openxmlformats.org/officeDocument/2006/relationships/slide" Target="slide53.xml"/><Relationship Id="rId27" Type="http://schemas.openxmlformats.org/officeDocument/2006/relationships/image" Target="../media/image31.png"/><Relationship Id="rId30" Type="http://schemas.openxmlformats.org/officeDocument/2006/relationships/image" Target="../media/image49.png"/><Relationship Id="rId8" Type="http://schemas.openxmlformats.org/officeDocument/2006/relationships/image" Target="../media/image22.png"/></Relationships>
</file>

<file path=ppt/slides/_rels/slide15.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 Target="slide2.xml"/><Relationship Id="rId21" Type="http://schemas.openxmlformats.org/officeDocument/2006/relationships/slide" Target="slide24.xml"/><Relationship Id="rId34" Type="http://schemas.openxmlformats.org/officeDocument/2006/relationships/image" Target="../media/image31.png"/><Relationship Id="rId7" Type="http://schemas.openxmlformats.org/officeDocument/2006/relationships/image" Target="../media/image59.jpg"/><Relationship Id="rId12" Type="http://schemas.openxmlformats.org/officeDocument/2006/relationships/image" Target="../media/image60.png"/><Relationship Id="rId17" Type="http://schemas.openxmlformats.org/officeDocument/2006/relationships/slide" Target="slide5.xml"/><Relationship Id="rId25" Type="http://schemas.openxmlformats.org/officeDocument/2006/relationships/slide" Target="slide41.xml"/><Relationship Id="rId33" Type="http://schemas.openxmlformats.org/officeDocument/2006/relationships/slide" Target="slide70.xml"/><Relationship Id="rId2" Type="http://schemas.openxmlformats.org/officeDocument/2006/relationships/image" Target="../media/image14.jpg"/><Relationship Id="rId16" Type="http://schemas.openxmlformats.org/officeDocument/2006/relationships/image" Target="../media/image15.png"/><Relationship Id="rId20" Type="http://schemas.openxmlformats.org/officeDocument/2006/relationships/image" Target="../media/image24.png"/><Relationship Id="rId29" Type="http://schemas.openxmlformats.org/officeDocument/2006/relationships/slide" Target="slide5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slide" Target="slide4.xml"/><Relationship Id="rId15" Type="http://schemas.openxmlformats.org/officeDocument/2006/relationships/image" Target="../media/image61.png"/><Relationship Id="rId23" Type="http://schemas.openxmlformats.org/officeDocument/2006/relationships/slide" Target="slide33.xml"/><Relationship Id="rId28" Type="http://schemas.openxmlformats.org/officeDocument/2006/relationships/image" Target="../media/image28.png"/><Relationship Id="rId10" Type="http://schemas.openxmlformats.org/officeDocument/2006/relationships/image" Target="../media/image22.png"/><Relationship Id="rId19" Type="http://schemas.openxmlformats.org/officeDocument/2006/relationships/slide" Target="slide18.xml"/><Relationship Id="rId31" Type="http://schemas.openxmlformats.org/officeDocument/2006/relationships/slide" Target="slide65.xml"/><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47.png"/><Relationship Id="rId22" Type="http://schemas.openxmlformats.org/officeDocument/2006/relationships/image" Target="../media/image25.png"/><Relationship Id="rId27" Type="http://schemas.openxmlformats.org/officeDocument/2006/relationships/slide" Target="slide49.xml"/><Relationship Id="rId30" Type="http://schemas.openxmlformats.org/officeDocument/2006/relationships/image" Target="../media/image29.png"/><Relationship Id="rId35" Type="http://schemas.openxmlformats.org/officeDocument/2006/relationships/image" Target="../media/image32.png"/><Relationship Id="rId8" Type="http://schemas.openxmlformats.org/officeDocument/2006/relationships/image" Target="../media/image19.png"/></Relationships>
</file>

<file path=ppt/slides/_rels/slide16.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image" Target="../media/image62.jpg"/><Relationship Id="rId21" Type="http://schemas.openxmlformats.org/officeDocument/2006/relationships/slide" Target="slide24.xml"/><Relationship Id="rId34"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60.png"/><Relationship Id="rId17" Type="http://schemas.openxmlformats.org/officeDocument/2006/relationships/slide" Target="slide5.xml"/><Relationship Id="rId25" Type="http://schemas.openxmlformats.org/officeDocument/2006/relationships/slide" Target="slide41.xml"/><Relationship Id="rId33" Type="http://schemas.openxmlformats.org/officeDocument/2006/relationships/slide" Target="slide70.xml"/><Relationship Id="rId2" Type="http://schemas.openxmlformats.org/officeDocument/2006/relationships/image" Target="../media/image14.jpg"/><Relationship Id="rId16" Type="http://schemas.openxmlformats.org/officeDocument/2006/relationships/image" Target="../media/image15.png"/><Relationship Id="rId20" Type="http://schemas.openxmlformats.org/officeDocument/2006/relationships/image" Target="../media/image24.png"/><Relationship Id="rId29" Type="http://schemas.openxmlformats.org/officeDocument/2006/relationships/slide" Target="slide53.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6.png"/><Relationship Id="rId15" Type="http://schemas.openxmlformats.org/officeDocument/2006/relationships/image" Target="../media/image61.png"/><Relationship Id="rId23" Type="http://schemas.openxmlformats.org/officeDocument/2006/relationships/slide" Target="slide33.xml"/><Relationship Id="rId28" Type="http://schemas.openxmlformats.org/officeDocument/2006/relationships/image" Target="../media/image28.png"/><Relationship Id="rId10" Type="http://schemas.openxmlformats.org/officeDocument/2006/relationships/image" Target="../media/image22.png"/><Relationship Id="rId19" Type="http://schemas.openxmlformats.org/officeDocument/2006/relationships/slide" Target="slide18.xml"/><Relationship Id="rId31" Type="http://schemas.openxmlformats.org/officeDocument/2006/relationships/slide" Target="slide6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47.png"/><Relationship Id="rId22" Type="http://schemas.openxmlformats.org/officeDocument/2006/relationships/image" Target="../media/image25.png"/><Relationship Id="rId27" Type="http://schemas.openxmlformats.org/officeDocument/2006/relationships/slide" Target="slide49.xml"/><Relationship Id="rId30" Type="http://schemas.openxmlformats.org/officeDocument/2006/relationships/image" Target="../media/image29.png"/><Relationship Id="rId35" Type="http://schemas.openxmlformats.org/officeDocument/2006/relationships/image" Target="../media/image32.png"/><Relationship Id="rId8" Type="http://schemas.openxmlformats.org/officeDocument/2006/relationships/image" Target="../media/image19.png"/></Relationships>
</file>

<file path=ppt/slides/_rels/slide17.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63.jpg"/><Relationship Id="rId21" Type="http://schemas.openxmlformats.org/officeDocument/2006/relationships/slide" Target="slide33.xml"/><Relationship Id="rId7" Type="http://schemas.openxmlformats.org/officeDocument/2006/relationships/image" Target="../media/image17.png"/><Relationship Id="rId12" Type="http://schemas.openxmlformats.org/officeDocument/2006/relationships/image" Target="../media/image60.png"/><Relationship Id="rId17" Type="http://schemas.openxmlformats.org/officeDocument/2006/relationships/slide" Target="slide18.xml"/><Relationship Id="rId25" Type="http://schemas.openxmlformats.org/officeDocument/2006/relationships/slide" Target="slide49.xml"/><Relationship Id="rId33" Type="http://schemas.openxmlformats.org/officeDocument/2006/relationships/image" Target="../media/image32.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65.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7.png"/><Relationship Id="rId32" Type="http://schemas.openxmlformats.org/officeDocument/2006/relationships/image" Target="../media/image31.png"/><Relationship Id="rId5" Type="http://schemas.openxmlformats.org/officeDocument/2006/relationships/image" Target="../media/image16.png"/><Relationship Id="rId15" Type="http://schemas.openxmlformats.org/officeDocument/2006/relationships/slide" Target="slide5.xml"/><Relationship Id="rId23" Type="http://schemas.openxmlformats.org/officeDocument/2006/relationships/slide" Target="slide41.xml"/><Relationship Id="rId28" Type="http://schemas.openxmlformats.org/officeDocument/2006/relationships/image" Target="../media/image29.png"/><Relationship Id="rId10" Type="http://schemas.openxmlformats.org/officeDocument/2006/relationships/image" Target="../media/image22.png"/><Relationship Id="rId19" Type="http://schemas.openxmlformats.org/officeDocument/2006/relationships/slide" Target="slide24.xml"/><Relationship Id="rId31" Type="http://schemas.openxmlformats.org/officeDocument/2006/relationships/slide" Target="slide70.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15.png"/><Relationship Id="rId22" Type="http://schemas.openxmlformats.org/officeDocument/2006/relationships/image" Target="../media/image26.png"/><Relationship Id="rId27" Type="http://schemas.openxmlformats.org/officeDocument/2006/relationships/slide" Target="slide53.xml"/><Relationship Id="rId30" Type="http://schemas.openxmlformats.org/officeDocument/2006/relationships/image" Target="../media/image30.png"/><Relationship Id="rId8"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65.png"/><Relationship Id="rId21" Type="http://schemas.openxmlformats.org/officeDocument/2006/relationships/slide" Target="slide49.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2" Type="http://schemas.openxmlformats.org/officeDocument/2006/relationships/image" Target="../media/image6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slide" Target="slide41.xml"/><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9.xml"/><Relationship Id="rId7" Type="http://schemas.openxmlformats.org/officeDocument/2006/relationships/image" Target="../media/image67.jpg"/><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2" Type="http://schemas.openxmlformats.org/officeDocument/2006/relationships/image" Target="../media/image6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65.png"/><Relationship Id="rId19" Type="http://schemas.openxmlformats.org/officeDocument/2006/relationships/slide" Target="slide41.xml"/><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41.xml"/><Relationship Id="rId7" Type="http://schemas.openxmlformats.org/officeDocument/2006/relationships/image" Target="../media/image68.jpg"/><Relationship Id="rId12" Type="http://schemas.openxmlformats.org/officeDocument/2006/relationships/image" Target="../media/image65.png"/><Relationship Id="rId17" Type="http://schemas.openxmlformats.org/officeDocument/2006/relationships/slide" Target="slide24.xml"/><Relationship Id="rId25" Type="http://schemas.openxmlformats.org/officeDocument/2006/relationships/slide" Target="slide53.xml"/><Relationship Id="rId2" Type="http://schemas.openxmlformats.org/officeDocument/2006/relationships/image" Target="../media/image6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70.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9.xml"/><Relationship Id="rId28"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slide" Target="slide33.xml"/><Relationship Id="rId31"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65.xml"/><Relationship Id="rId30"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69.jpg"/><Relationship Id="rId21" Type="http://schemas.openxmlformats.org/officeDocument/2006/relationships/slide" Target="slide41.xml"/><Relationship Id="rId7" Type="http://schemas.openxmlformats.org/officeDocument/2006/relationships/image" Target="../media/image17.png"/><Relationship Id="rId12" Type="http://schemas.openxmlformats.org/officeDocument/2006/relationships/image" Target="../media/image65.png"/><Relationship Id="rId17" Type="http://schemas.openxmlformats.org/officeDocument/2006/relationships/slide" Target="slide24.xml"/><Relationship Id="rId25" Type="http://schemas.openxmlformats.org/officeDocument/2006/relationships/slide" Target="slide53.xml"/><Relationship Id="rId2" Type="http://schemas.openxmlformats.org/officeDocument/2006/relationships/image" Target="../media/image6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70.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slide" Target="slide18.xml"/><Relationship Id="rId23" Type="http://schemas.openxmlformats.org/officeDocument/2006/relationships/slide" Target="slide49.xml"/><Relationship Id="rId28"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slide" Target="slide33.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65.xml"/><Relationship Id="rId30" Type="http://schemas.openxmlformats.org/officeDocument/2006/relationships/image" Target="../media/image31.png"/></Relationships>
</file>

<file path=ppt/slides/_rels/slide23.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slide" Target="slide5.xml"/><Relationship Id="rId26" Type="http://schemas.openxmlformats.org/officeDocument/2006/relationships/slide" Target="slide41.xml"/><Relationship Id="rId3" Type="http://schemas.openxmlformats.org/officeDocument/2006/relationships/slide" Target="slide2.xml"/><Relationship Id="rId21" Type="http://schemas.openxmlformats.org/officeDocument/2006/relationships/image" Target="../media/image24.png"/><Relationship Id="rId34" Type="http://schemas.openxmlformats.org/officeDocument/2006/relationships/slide" Target="slide70.xml"/><Relationship Id="rId7" Type="http://schemas.openxmlformats.org/officeDocument/2006/relationships/image" Target="../media/image70.jpg"/><Relationship Id="rId12" Type="http://schemas.openxmlformats.org/officeDocument/2006/relationships/image" Target="../media/image21.png"/><Relationship Id="rId17" Type="http://schemas.openxmlformats.org/officeDocument/2006/relationships/image" Target="../media/image65.png"/><Relationship Id="rId25" Type="http://schemas.openxmlformats.org/officeDocument/2006/relationships/image" Target="../media/image26.png"/><Relationship Id="rId33" Type="http://schemas.openxmlformats.org/officeDocument/2006/relationships/image" Target="../media/image30.png"/><Relationship Id="rId2" Type="http://schemas.openxmlformats.org/officeDocument/2006/relationships/image" Target="../media/image64.jpg"/><Relationship Id="rId16" Type="http://schemas.openxmlformats.org/officeDocument/2006/relationships/image" Target="../media/image71.jpg"/><Relationship Id="rId20" Type="http://schemas.openxmlformats.org/officeDocument/2006/relationships/slide" Target="slide18.xml"/><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slide" Target="slide33.xml"/><Relationship Id="rId32" Type="http://schemas.openxmlformats.org/officeDocument/2006/relationships/slide" Target="slide65.xml"/><Relationship Id="rId5" Type="http://schemas.openxmlformats.org/officeDocument/2006/relationships/slide" Target="slide4.xml"/><Relationship Id="rId15" Type="http://schemas.openxmlformats.org/officeDocument/2006/relationships/image" Target="../media/image61.png"/><Relationship Id="rId23" Type="http://schemas.openxmlformats.org/officeDocument/2006/relationships/image" Target="../media/image25.png"/><Relationship Id="rId28" Type="http://schemas.openxmlformats.org/officeDocument/2006/relationships/slide" Target="slide49.xml"/><Relationship Id="rId36" Type="http://schemas.openxmlformats.org/officeDocument/2006/relationships/image" Target="../media/image32.png"/><Relationship Id="rId10" Type="http://schemas.openxmlformats.org/officeDocument/2006/relationships/image" Target="../media/image20.png"/><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46.png"/><Relationship Id="rId14" Type="http://schemas.openxmlformats.org/officeDocument/2006/relationships/image" Target="../media/image47.png"/><Relationship Id="rId22" Type="http://schemas.openxmlformats.org/officeDocument/2006/relationships/slide" Target="slide24.xml"/><Relationship Id="rId27" Type="http://schemas.openxmlformats.org/officeDocument/2006/relationships/image" Target="../media/image27.png"/><Relationship Id="rId30" Type="http://schemas.openxmlformats.org/officeDocument/2006/relationships/slide" Target="slide53.xml"/><Relationship Id="rId35" Type="http://schemas.openxmlformats.org/officeDocument/2006/relationships/image" Target="../media/image31.png"/><Relationship Id="rId8"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slide" Target="slide29.xml"/></Relationships>
</file>

<file path=ppt/slides/_rels/slide25.xml.rels><?xml version="1.0" encoding="UTF-8" standalone="yes"?>
<Relationships xmlns="http://schemas.openxmlformats.org/package/2006/relationships"><Relationship Id="rId8" Type="http://schemas.openxmlformats.org/officeDocument/2006/relationships/image" Target="../media/image74.jpg"/><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73.png"/><Relationship Id="rId21" Type="http://schemas.openxmlformats.org/officeDocument/2006/relationships/slide" Target="slide49.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2" Type="http://schemas.openxmlformats.org/officeDocument/2006/relationships/image" Target="../media/image6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slide" Target="slide41.xml"/><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41.xml"/><Relationship Id="rId7" Type="http://schemas.openxmlformats.org/officeDocument/2006/relationships/image" Target="../media/image75.jpg"/><Relationship Id="rId12" Type="http://schemas.openxmlformats.org/officeDocument/2006/relationships/image" Target="../media/image73.png"/><Relationship Id="rId17" Type="http://schemas.openxmlformats.org/officeDocument/2006/relationships/slide" Target="slide24.xml"/><Relationship Id="rId25" Type="http://schemas.openxmlformats.org/officeDocument/2006/relationships/slide" Target="slide53.xml"/><Relationship Id="rId2" Type="http://schemas.openxmlformats.org/officeDocument/2006/relationships/image" Target="../media/image6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70.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9.xml"/><Relationship Id="rId28"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slide" Target="slide33.xml"/><Relationship Id="rId31"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65.xml"/><Relationship Id="rId30"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18" Type="http://schemas.openxmlformats.org/officeDocument/2006/relationships/slide" Target="slide33.xml"/><Relationship Id="rId26" Type="http://schemas.openxmlformats.org/officeDocument/2006/relationships/slide" Target="slide65.xml"/><Relationship Id="rId3" Type="http://schemas.openxmlformats.org/officeDocument/2006/relationships/slide" Target="slide2.xml"/><Relationship Id="rId21" Type="http://schemas.openxmlformats.org/officeDocument/2006/relationships/image" Target="../media/image27.png"/><Relationship Id="rId7" Type="http://schemas.openxmlformats.org/officeDocument/2006/relationships/image" Target="../media/image76.jpg"/><Relationship Id="rId12" Type="http://schemas.openxmlformats.org/officeDocument/2006/relationships/slide" Target="slide5.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image" Target="../media/image64.jpg"/><Relationship Id="rId16" Type="http://schemas.openxmlformats.org/officeDocument/2006/relationships/slide" Target="slide24.xml"/><Relationship Id="rId20" Type="http://schemas.openxmlformats.org/officeDocument/2006/relationships/slide" Target="slide41.xml"/><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3.png"/><Relationship Id="rId24" Type="http://schemas.openxmlformats.org/officeDocument/2006/relationships/slide" Target="slide53.xml"/><Relationship Id="rId5" Type="http://schemas.openxmlformats.org/officeDocument/2006/relationships/slide" Target="slide4.xml"/><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slide" Target="slide70.xml"/><Relationship Id="rId10" Type="http://schemas.openxmlformats.org/officeDocument/2006/relationships/image" Target="../media/image77.jpg"/><Relationship Id="rId19"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slide" Target="slide18.xml"/><Relationship Id="rId22" Type="http://schemas.openxmlformats.org/officeDocument/2006/relationships/slide" Target="slide49.xml"/><Relationship Id="rId27" Type="http://schemas.openxmlformats.org/officeDocument/2006/relationships/image" Target="../media/image30.png"/><Relationship Id="rId30"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41.xml"/><Relationship Id="rId7" Type="http://schemas.openxmlformats.org/officeDocument/2006/relationships/image" Target="../media/image78.jpg"/><Relationship Id="rId12" Type="http://schemas.openxmlformats.org/officeDocument/2006/relationships/image" Target="../media/image73.png"/><Relationship Id="rId17" Type="http://schemas.openxmlformats.org/officeDocument/2006/relationships/slide" Target="slide24.xml"/><Relationship Id="rId25" Type="http://schemas.openxmlformats.org/officeDocument/2006/relationships/slide" Target="slide53.xml"/><Relationship Id="rId2" Type="http://schemas.openxmlformats.org/officeDocument/2006/relationships/image" Target="../media/image6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70.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9.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33.xml"/><Relationship Id="rId31"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22.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65.xml"/><Relationship Id="rId30"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7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79.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7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80.jpg"/><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7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81.jpg"/><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77.jpg"/></Relationships>
</file>

<file path=ppt/slides/_rels/slide3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7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81.jpg"/><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slide" Target="slide39.xml"/></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82.jpg"/><Relationship Id="rId21" Type="http://schemas.openxmlformats.org/officeDocument/2006/relationships/slide" Target="slide49.xml"/><Relationship Id="rId7" Type="http://schemas.openxmlformats.org/officeDocument/2006/relationships/slide" Target="slide4.xml"/><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2" Type="http://schemas.openxmlformats.org/officeDocument/2006/relationships/image" Target="../media/image6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2.xml"/><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slide" Target="slide41.xml"/><Relationship Id="rId4" Type="http://schemas.openxmlformats.org/officeDocument/2006/relationships/image" Target="../media/image83.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s>
</file>

<file path=ppt/slides/_rels/slide35.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83.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84.jpg"/></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41.xml"/><Relationship Id="rId18" Type="http://schemas.openxmlformats.org/officeDocument/2006/relationships/image" Target="../media/image29.png"/><Relationship Id="rId26" Type="http://schemas.openxmlformats.org/officeDocument/2006/relationships/slide" Target="slide4.xml"/><Relationship Id="rId3" Type="http://schemas.openxmlformats.org/officeDocument/2006/relationships/image" Target="../media/image85.jpg"/><Relationship Id="rId21" Type="http://schemas.openxmlformats.org/officeDocument/2006/relationships/slide" Target="slide70.xml"/><Relationship Id="rId7" Type="http://schemas.openxmlformats.org/officeDocument/2006/relationships/slide" Target="slide18.xml"/><Relationship Id="rId12" Type="http://schemas.openxmlformats.org/officeDocument/2006/relationships/image" Target="../media/image26.png"/><Relationship Id="rId17" Type="http://schemas.openxmlformats.org/officeDocument/2006/relationships/slide" Target="slide53.xml"/><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3.xml"/><Relationship Id="rId24" Type="http://schemas.openxmlformats.org/officeDocument/2006/relationships/slide" Target="slide2.xml"/><Relationship Id="rId5" Type="http://schemas.openxmlformats.org/officeDocument/2006/relationships/slide" Target="slide5.xml"/><Relationship Id="rId15" Type="http://schemas.openxmlformats.org/officeDocument/2006/relationships/slide" Target="slide49.xml"/><Relationship Id="rId23" Type="http://schemas.openxmlformats.org/officeDocument/2006/relationships/image" Target="../media/image32.png"/><Relationship Id="rId28" Type="http://schemas.openxmlformats.org/officeDocument/2006/relationships/image" Target="../media/image19.png"/><Relationship Id="rId10" Type="http://schemas.openxmlformats.org/officeDocument/2006/relationships/image" Target="../media/image25.png"/><Relationship Id="rId19" Type="http://schemas.openxmlformats.org/officeDocument/2006/relationships/slide" Target="slide65.xml"/><Relationship Id="rId31" Type="http://schemas.openxmlformats.org/officeDocument/2006/relationships/image" Target="../media/image21.png"/><Relationship Id="rId4" Type="http://schemas.openxmlformats.org/officeDocument/2006/relationships/image" Target="../media/image83.png"/><Relationship Id="rId9" Type="http://schemas.openxmlformats.org/officeDocument/2006/relationships/slide" Target="slide24.xml"/><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image" Target="../media/image17.png"/><Relationship Id="rId30" Type="http://schemas.openxmlformats.org/officeDocument/2006/relationships/image" Target="../media/image22.png"/></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41.xml"/><Relationship Id="rId18" Type="http://schemas.openxmlformats.org/officeDocument/2006/relationships/image" Target="../media/image29.png"/><Relationship Id="rId26" Type="http://schemas.openxmlformats.org/officeDocument/2006/relationships/slide" Target="slide4.xml"/><Relationship Id="rId3" Type="http://schemas.openxmlformats.org/officeDocument/2006/relationships/image" Target="../media/image85.jpg"/><Relationship Id="rId21" Type="http://schemas.openxmlformats.org/officeDocument/2006/relationships/slide" Target="slide70.xml"/><Relationship Id="rId7" Type="http://schemas.openxmlformats.org/officeDocument/2006/relationships/slide" Target="slide18.xml"/><Relationship Id="rId12" Type="http://schemas.openxmlformats.org/officeDocument/2006/relationships/image" Target="../media/image26.png"/><Relationship Id="rId17" Type="http://schemas.openxmlformats.org/officeDocument/2006/relationships/slide" Target="slide53.xml"/><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3.xml"/><Relationship Id="rId24" Type="http://schemas.openxmlformats.org/officeDocument/2006/relationships/slide" Target="slide2.xml"/><Relationship Id="rId32" Type="http://schemas.openxmlformats.org/officeDocument/2006/relationships/image" Target="../media/image87.png"/><Relationship Id="rId5" Type="http://schemas.openxmlformats.org/officeDocument/2006/relationships/slide" Target="slide5.xml"/><Relationship Id="rId15" Type="http://schemas.openxmlformats.org/officeDocument/2006/relationships/slide" Target="slide49.xml"/><Relationship Id="rId23" Type="http://schemas.openxmlformats.org/officeDocument/2006/relationships/image" Target="../media/image32.png"/><Relationship Id="rId28" Type="http://schemas.openxmlformats.org/officeDocument/2006/relationships/image" Target="../media/image86.png"/><Relationship Id="rId10" Type="http://schemas.openxmlformats.org/officeDocument/2006/relationships/image" Target="../media/image25.png"/><Relationship Id="rId19" Type="http://schemas.openxmlformats.org/officeDocument/2006/relationships/slide" Target="slide65.xml"/><Relationship Id="rId31" Type="http://schemas.openxmlformats.org/officeDocument/2006/relationships/image" Target="../media/image47.png"/><Relationship Id="rId4" Type="http://schemas.openxmlformats.org/officeDocument/2006/relationships/image" Target="../media/image83.png"/><Relationship Id="rId9" Type="http://schemas.openxmlformats.org/officeDocument/2006/relationships/slide" Target="slide24.xml"/><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image" Target="../media/image17.png"/><Relationship Id="rId30"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41.xml"/><Relationship Id="rId18" Type="http://schemas.openxmlformats.org/officeDocument/2006/relationships/image" Target="../media/image29.png"/><Relationship Id="rId26" Type="http://schemas.openxmlformats.org/officeDocument/2006/relationships/slide" Target="slide4.xml"/><Relationship Id="rId3" Type="http://schemas.openxmlformats.org/officeDocument/2006/relationships/image" Target="../media/image88.jpg"/><Relationship Id="rId21" Type="http://schemas.openxmlformats.org/officeDocument/2006/relationships/slide" Target="slide70.xml"/><Relationship Id="rId7" Type="http://schemas.openxmlformats.org/officeDocument/2006/relationships/slide" Target="slide18.xml"/><Relationship Id="rId12" Type="http://schemas.openxmlformats.org/officeDocument/2006/relationships/image" Target="../media/image26.png"/><Relationship Id="rId17" Type="http://schemas.openxmlformats.org/officeDocument/2006/relationships/slide" Target="slide53.xml"/><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3.xml"/><Relationship Id="rId24" Type="http://schemas.openxmlformats.org/officeDocument/2006/relationships/slide" Target="slide2.xml"/><Relationship Id="rId5" Type="http://schemas.openxmlformats.org/officeDocument/2006/relationships/slide" Target="slide5.xml"/><Relationship Id="rId15" Type="http://schemas.openxmlformats.org/officeDocument/2006/relationships/slide" Target="slide49.xml"/><Relationship Id="rId23" Type="http://schemas.openxmlformats.org/officeDocument/2006/relationships/image" Target="../media/image32.png"/><Relationship Id="rId28" Type="http://schemas.openxmlformats.org/officeDocument/2006/relationships/image" Target="../media/image19.png"/><Relationship Id="rId10" Type="http://schemas.openxmlformats.org/officeDocument/2006/relationships/image" Target="../media/image25.png"/><Relationship Id="rId19" Type="http://schemas.openxmlformats.org/officeDocument/2006/relationships/slide" Target="slide65.xml"/><Relationship Id="rId4" Type="http://schemas.openxmlformats.org/officeDocument/2006/relationships/image" Target="../media/image83.png"/><Relationship Id="rId9" Type="http://schemas.openxmlformats.org/officeDocument/2006/relationships/slide" Target="slide24.xml"/><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89.jpg"/><Relationship Id="rId21" Type="http://schemas.openxmlformats.org/officeDocument/2006/relationships/slide" Target="slide49.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2" Type="http://schemas.openxmlformats.org/officeDocument/2006/relationships/image" Target="../media/image6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83.png"/><Relationship Id="rId19" Type="http://schemas.openxmlformats.org/officeDocument/2006/relationships/slide" Target="slide41.xml"/><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s>
</file>

<file path=ppt/slides/_rels/slide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53.xml"/><Relationship Id="rId18" Type="http://schemas.openxmlformats.org/officeDocument/2006/relationships/slide" Target="slide122.xml"/><Relationship Id="rId3" Type="http://schemas.openxmlformats.org/officeDocument/2006/relationships/image" Target="../media/image10.jpeg"/><Relationship Id="rId7" Type="http://schemas.openxmlformats.org/officeDocument/2006/relationships/slide" Target="slide5.xml"/><Relationship Id="rId12" Type="http://schemas.openxmlformats.org/officeDocument/2006/relationships/slide" Target="slide49.xml"/><Relationship Id="rId17" Type="http://schemas.openxmlformats.org/officeDocument/2006/relationships/slide" Target="slide119.xml"/><Relationship Id="rId2" Type="http://schemas.openxmlformats.org/officeDocument/2006/relationships/notesSlide" Target="../notesSlides/notesSlide1.xml"/><Relationship Id="rId16" Type="http://schemas.openxmlformats.org/officeDocument/2006/relationships/slide" Target="slide98.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slide" Target="slide41.xml"/><Relationship Id="rId5" Type="http://schemas.openxmlformats.org/officeDocument/2006/relationships/image" Target="../media/image12.png"/><Relationship Id="rId15" Type="http://schemas.openxmlformats.org/officeDocument/2006/relationships/slide" Target="slide70.xml"/><Relationship Id="rId10" Type="http://schemas.openxmlformats.org/officeDocument/2006/relationships/slide" Target="slide33.xml"/><Relationship Id="rId4" Type="http://schemas.microsoft.com/office/2007/relationships/hdphoto" Target="../media/hdphoto4.wdp"/><Relationship Id="rId9" Type="http://schemas.openxmlformats.org/officeDocument/2006/relationships/slide" Target="slide24.xml"/><Relationship Id="rId14" Type="http://schemas.openxmlformats.org/officeDocument/2006/relationships/slide" Target="slide65.xml"/></Relationships>
</file>

<file path=ppt/slides/_rels/slide40.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90.jpg"/><Relationship Id="rId21" Type="http://schemas.openxmlformats.org/officeDocument/2006/relationships/slide" Target="slide33.xml"/><Relationship Id="rId7" Type="http://schemas.openxmlformats.org/officeDocument/2006/relationships/image" Target="../media/image17.png"/><Relationship Id="rId12" Type="http://schemas.openxmlformats.org/officeDocument/2006/relationships/image" Target="../media/image46.png"/><Relationship Id="rId17" Type="http://schemas.openxmlformats.org/officeDocument/2006/relationships/slide" Target="slide18.xml"/><Relationship Id="rId25" Type="http://schemas.openxmlformats.org/officeDocument/2006/relationships/slide" Target="slide49.xml"/><Relationship Id="rId33" Type="http://schemas.openxmlformats.org/officeDocument/2006/relationships/image" Target="../media/image32.png"/><Relationship Id="rId2" Type="http://schemas.openxmlformats.org/officeDocument/2006/relationships/image" Target="../media/image6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65.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7.png"/><Relationship Id="rId32" Type="http://schemas.openxmlformats.org/officeDocument/2006/relationships/image" Target="../media/image31.png"/><Relationship Id="rId5" Type="http://schemas.openxmlformats.org/officeDocument/2006/relationships/image" Target="../media/image16.png"/><Relationship Id="rId15" Type="http://schemas.openxmlformats.org/officeDocument/2006/relationships/slide" Target="slide5.xml"/><Relationship Id="rId23" Type="http://schemas.openxmlformats.org/officeDocument/2006/relationships/slide" Target="slide41.xml"/><Relationship Id="rId28" Type="http://schemas.openxmlformats.org/officeDocument/2006/relationships/image" Target="../media/image29.png"/><Relationship Id="rId10" Type="http://schemas.openxmlformats.org/officeDocument/2006/relationships/image" Target="../media/image22.png"/><Relationship Id="rId19" Type="http://schemas.openxmlformats.org/officeDocument/2006/relationships/slide" Target="slide24.xml"/><Relationship Id="rId31" Type="http://schemas.openxmlformats.org/officeDocument/2006/relationships/slide" Target="slide70.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83.png"/><Relationship Id="rId22" Type="http://schemas.openxmlformats.org/officeDocument/2006/relationships/image" Target="../media/image26.png"/><Relationship Id="rId27" Type="http://schemas.openxmlformats.org/officeDocument/2006/relationships/slide" Target="slide53.xml"/><Relationship Id="rId30" Type="http://schemas.openxmlformats.org/officeDocument/2006/relationships/image" Target="../media/image30.png"/><Relationship Id="rId8"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92.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91.png"/><Relationship Id="rId21" Type="http://schemas.openxmlformats.org/officeDocument/2006/relationships/slide" Target="slide41.xml"/><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slide" Target="slide24.xml"/><Relationship Id="rId25" Type="http://schemas.openxmlformats.org/officeDocument/2006/relationships/slide" Target="slide53.xml"/><Relationship Id="rId2" Type="http://schemas.openxmlformats.org/officeDocument/2006/relationships/image" Target="../media/image6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70.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2.png"/><Relationship Id="rId24"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slide" Target="slide18.xml"/><Relationship Id="rId23" Type="http://schemas.openxmlformats.org/officeDocument/2006/relationships/slide" Target="slide49.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33.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65.xml"/><Relationship Id="rId30" Type="http://schemas.openxmlformats.org/officeDocument/2006/relationships/image" Target="../media/image31.png"/></Relationships>
</file>

<file path=ppt/slides/_rels/slide4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91.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93.jpg"/><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91.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94.jpg"/><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s>
</file>

<file path=ppt/slides/_rels/slide45.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9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33" Type="http://schemas.openxmlformats.org/officeDocument/2006/relationships/image" Target="../media/image47.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32" Type="http://schemas.openxmlformats.org/officeDocument/2006/relationships/image" Target="../media/image61.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96.jpg"/><Relationship Id="rId28" Type="http://schemas.openxmlformats.org/officeDocument/2006/relationships/image" Target="../media/image22.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6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46.png"/><Relationship Id="rId8" Type="http://schemas.openxmlformats.org/officeDocument/2006/relationships/slide" Target="slide24.xml"/></Relationships>
</file>

<file path=ppt/slides/_rels/slide4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97.jpg"/><Relationship Id="rId21" Type="http://schemas.openxmlformats.org/officeDocument/2006/relationships/slide" Target="slide49.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2" Type="http://schemas.openxmlformats.org/officeDocument/2006/relationships/image" Target="../media/image6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95.png"/><Relationship Id="rId19" Type="http://schemas.openxmlformats.org/officeDocument/2006/relationships/slide" Target="slide41.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s>
</file>

<file path=ppt/slides/_rels/slide47.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9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98.jpg"/><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s>
</file>

<file path=ppt/slides/_rels/slide48.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9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33" Type="http://schemas.openxmlformats.org/officeDocument/2006/relationships/image" Target="../media/image47.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32" Type="http://schemas.openxmlformats.org/officeDocument/2006/relationships/image" Target="../media/image61.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99.jpg"/><Relationship Id="rId28" Type="http://schemas.openxmlformats.org/officeDocument/2006/relationships/image" Target="../media/image22.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6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46.png"/><Relationship Id="rId8" Type="http://schemas.openxmlformats.org/officeDocument/2006/relationships/slide" Target="slide24.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01.jpg"/><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00.png"/><Relationship Id="rId21" Type="http://schemas.openxmlformats.org/officeDocument/2006/relationships/slide" Target="slide49.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2" Type="http://schemas.openxmlformats.org/officeDocument/2006/relationships/image" Target="../media/image6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20.png"/><Relationship Id="rId19" Type="http://schemas.openxmlformats.org/officeDocument/2006/relationships/slide" Target="slide41.xml"/><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s>
</file>

<file path=ppt/slides/_rels/slide5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02.jpg"/></Relationships>
</file>

<file path=ppt/slides/_rels/slide5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0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03.jpg"/><Relationship Id="rId30"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06.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05.png"/><Relationship Id="rId21" Type="http://schemas.openxmlformats.org/officeDocument/2006/relationships/slide" Target="slide41.xml"/><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slide" Target="slide24.xml"/><Relationship Id="rId25" Type="http://schemas.openxmlformats.org/officeDocument/2006/relationships/slide" Target="slide53.xml"/><Relationship Id="rId2" Type="http://schemas.openxmlformats.org/officeDocument/2006/relationships/image" Target="../media/image6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70.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2.png"/><Relationship Id="rId24"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slide" Target="slide18.xml"/><Relationship Id="rId23" Type="http://schemas.openxmlformats.org/officeDocument/2006/relationships/slide" Target="slide49.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33.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65.xml"/><Relationship Id="rId30" Type="http://schemas.openxmlformats.org/officeDocument/2006/relationships/image" Target="../media/image31.png"/></Relationships>
</file>

<file path=ppt/slides/_rels/slide5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41.xml"/><Relationship Id="rId18" Type="http://schemas.openxmlformats.org/officeDocument/2006/relationships/image" Target="../media/image29.png"/><Relationship Id="rId26" Type="http://schemas.openxmlformats.org/officeDocument/2006/relationships/slide" Target="slide4.xml"/><Relationship Id="rId3" Type="http://schemas.openxmlformats.org/officeDocument/2006/relationships/image" Target="../media/image107.jpg"/><Relationship Id="rId21" Type="http://schemas.openxmlformats.org/officeDocument/2006/relationships/slide" Target="slide70.xml"/><Relationship Id="rId7" Type="http://schemas.openxmlformats.org/officeDocument/2006/relationships/slide" Target="slide18.xml"/><Relationship Id="rId12" Type="http://schemas.openxmlformats.org/officeDocument/2006/relationships/image" Target="../media/image26.png"/><Relationship Id="rId17" Type="http://schemas.openxmlformats.org/officeDocument/2006/relationships/slide" Target="slide53.xml"/><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3.xml"/><Relationship Id="rId24" Type="http://schemas.openxmlformats.org/officeDocument/2006/relationships/slide" Target="slide2.xml"/><Relationship Id="rId32" Type="http://schemas.openxmlformats.org/officeDocument/2006/relationships/image" Target="../media/image21.png"/><Relationship Id="rId5" Type="http://schemas.openxmlformats.org/officeDocument/2006/relationships/slide" Target="slide5.xml"/><Relationship Id="rId15" Type="http://schemas.openxmlformats.org/officeDocument/2006/relationships/slide" Target="slide49.xml"/><Relationship Id="rId23" Type="http://schemas.openxmlformats.org/officeDocument/2006/relationships/image" Target="../media/image32.png"/><Relationship Id="rId28" Type="http://schemas.openxmlformats.org/officeDocument/2006/relationships/image" Target="../media/image106.jpg"/><Relationship Id="rId10" Type="http://schemas.openxmlformats.org/officeDocument/2006/relationships/image" Target="../media/image25.png"/><Relationship Id="rId19" Type="http://schemas.openxmlformats.org/officeDocument/2006/relationships/slide" Target="slide65.xml"/><Relationship Id="rId31" Type="http://schemas.openxmlformats.org/officeDocument/2006/relationships/image" Target="../media/image22.png"/><Relationship Id="rId4" Type="http://schemas.openxmlformats.org/officeDocument/2006/relationships/image" Target="../media/image105.png"/><Relationship Id="rId9" Type="http://schemas.openxmlformats.org/officeDocument/2006/relationships/slide" Target="slide24.xml"/><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image" Target="../media/image17.png"/><Relationship Id="rId30" Type="http://schemas.openxmlformats.org/officeDocument/2006/relationships/image" Target="../media/image20.png"/></Relationships>
</file>

<file path=ppt/slides/_rels/slide56.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0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33" Type="http://schemas.openxmlformats.org/officeDocument/2006/relationships/image" Target="../media/image4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32" Type="http://schemas.openxmlformats.org/officeDocument/2006/relationships/image" Target="../media/image60.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08.jpg"/><Relationship Id="rId30" Type="http://schemas.openxmlformats.org/officeDocument/2006/relationships/image" Target="../media/image22.png"/><Relationship Id="rId8" Type="http://schemas.openxmlformats.org/officeDocument/2006/relationships/slide" Target="slide24.xml"/></Relationships>
</file>

<file path=ppt/slides/_rels/slide57.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0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33" Type="http://schemas.openxmlformats.org/officeDocument/2006/relationships/image" Target="../media/image4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32" Type="http://schemas.openxmlformats.org/officeDocument/2006/relationships/image" Target="../media/image60.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09.jpg"/><Relationship Id="rId30" Type="http://schemas.openxmlformats.org/officeDocument/2006/relationships/image" Target="../media/image22.png"/><Relationship Id="rId8" Type="http://schemas.openxmlformats.org/officeDocument/2006/relationships/slide" Target="slide24.xml"/></Relationships>
</file>

<file path=ppt/slides/_rels/slide58.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0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33" Type="http://schemas.openxmlformats.org/officeDocument/2006/relationships/image" Target="../media/image4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32" Type="http://schemas.openxmlformats.org/officeDocument/2006/relationships/image" Target="../media/image60.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10.jpg"/><Relationship Id="rId30" Type="http://schemas.openxmlformats.org/officeDocument/2006/relationships/image" Target="../media/image22.png"/><Relationship Id="rId8" Type="http://schemas.openxmlformats.org/officeDocument/2006/relationships/slide" Target="slide24.xml"/></Relationships>
</file>

<file path=ppt/slides/_rels/slide5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0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32" Type="http://schemas.openxmlformats.org/officeDocument/2006/relationships/image" Target="../media/image111.jp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47.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44.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10.jpg"/><Relationship Id="rId30" Type="http://schemas.openxmlformats.org/officeDocument/2006/relationships/image" Target="../media/image86.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5.png"/><Relationship Id="rId21" Type="http://schemas.openxmlformats.org/officeDocument/2006/relationships/slide" Target="slide41.xml"/><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slide" Target="slide24.xml"/><Relationship Id="rId25" Type="http://schemas.openxmlformats.org/officeDocument/2006/relationships/slide" Target="slide53.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70.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slide" Target="slide18.xml"/><Relationship Id="rId23" Type="http://schemas.openxmlformats.org/officeDocument/2006/relationships/slide" Target="slide49.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33.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65.xml"/><Relationship Id="rId30" Type="http://schemas.openxmlformats.org/officeDocument/2006/relationships/image" Target="../media/image31.png"/></Relationships>
</file>

<file path=ppt/slides/_rels/slide6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0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10.jpg"/></Relationships>
</file>

<file path=ppt/slides/_rels/slide6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0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12.jpg"/></Relationships>
</file>

<file path=ppt/slides/_rels/slide6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0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13.jpg"/></Relationships>
</file>

<file path=ppt/slides/_rels/slide6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0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14.jpg"/><Relationship Id="rId30" Type="http://schemas.openxmlformats.org/officeDocument/2006/relationships/image" Target="../media/image22.png"/></Relationships>
</file>

<file path=ppt/slides/_rels/slide64.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05.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14.jpg"/><Relationship Id="rId30"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17.jpg"/><Relationship Id="rId13" Type="http://schemas.openxmlformats.org/officeDocument/2006/relationships/image" Target="../media/image23.png"/><Relationship Id="rId18" Type="http://schemas.openxmlformats.org/officeDocument/2006/relationships/slide" Target="slide33.xml"/><Relationship Id="rId26" Type="http://schemas.openxmlformats.org/officeDocument/2006/relationships/slide" Target="slide65.xml"/><Relationship Id="rId3" Type="http://schemas.openxmlformats.org/officeDocument/2006/relationships/image" Target="../media/image116.png"/><Relationship Id="rId21" Type="http://schemas.openxmlformats.org/officeDocument/2006/relationships/image" Target="../media/image27.png"/><Relationship Id="rId7" Type="http://schemas.openxmlformats.org/officeDocument/2006/relationships/image" Target="../media/image17.png"/><Relationship Id="rId12" Type="http://schemas.openxmlformats.org/officeDocument/2006/relationships/slide" Target="slide5.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image" Target="../media/image64.jpg"/><Relationship Id="rId16" Type="http://schemas.openxmlformats.org/officeDocument/2006/relationships/slide" Target="slide24.xml"/><Relationship Id="rId20" Type="http://schemas.openxmlformats.org/officeDocument/2006/relationships/slide" Target="slide41.xml"/><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18.png"/><Relationship Id="rId24" Type="http://schemas.openxmlformats.org/officeDocument/2006/relationships/slide" Target="slide53.xml"/><Relationship Id="rId5" Type="http://schemas.openxmlformats.org/officeDocument/2006/relationships/image" Target="../media/image16.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slide" Target="slide70.xml"/><Relationship Id="rId10" Type="http://schemas.openxmlformats.org/officeDocument/2006/relationships/image" Target="../media/image19.png"/><Relationship Id="rId19" Type="http://schemas.openxmlformats.org/officeDocument/2006/relationships/image" Target="../media/image26.png"/><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slide" Target="slide18.xml"/><Relationship Id="rId22" Type="http://schemas.openxmlformats.org/officeDocument/2006/relationships/slide" Target="slide49.xml"/><Relationship Id="rId27" Type="http://schemas.openxmlformats.org/officeDocument/2006/relationships/image" Target="../media/image30.png"/><Relationship Id="rId30" Type="http://schemas.openxmlformats.org/officeDocument/2006/relationships/image" Target="../media/image32.png"/></Relationships>
</file>

<file path=ppt/slides/_rels/slide67.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22.png"/><Relationship Id="rId3" Type="http://schemas.openxmlformats.org/officeDocument/2006/relationships/image" Target="../media/image116.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9.png"/><Relationship Id="rId33" Type="http://schemas.openxmlformats.org/officeDocument/2006/relationships/image" Target="../media/image17.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20.png"/><Relationship Id="rId32" Type="http://schemas.openxmlformats.org/officeDocument/2006/relationships/slide" Target="slide4.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19.jpg"/><Relationship Id="rId28" Type="http://schemas.openxmlformats.org/officeDocument/2006/relationships/image" Target="../media/image46.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16.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21.png"/><Relationship Id="rId30" Type="http://schemas.openxmlformats.org/officeDocument/2006/relationships/slide" Target="slide2.xml"/><Relationship Id="rId8" Type="http://schemas.openxmlformats.org/officeDocument/2006/relationships/slide" Target="slide24.xml"/></Relationships>
</file>

<file path=ppt/slides/_rels/slide68.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16.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33" Type="http://schemas.openxmlformats.org/officeDocument/2006/relationships/image" Target="../media/image60.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32" Type="http://schemas.openxmlformats.org/officeDocument/2006/relationships/image" Target="../media/image4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20.jpg"/><Relationship Id="rId30" Type="http://schemas.openxmlformats.org/officeDocument/2006/relationships/image" Target="../media/image22.png"/><Relationship Id="rId8" Type="http://schemas.openxmlformats.org/officeDocument/2006/relationships/slide" Target="slide24.xml"/></Relationships>
</file>

<file path=ppt/slides/_rels/slide6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16.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21.jpg"/><Relationship Id="rId30" Type="http://schemas.openxmlformats.org/officeDocument/2006/relationships/image" Target="../media/image22.png"/></Relationships>
</file>

<file path=ppt/slides/_rels/slide7.xml.rels><?xml version="1.0" encoding="UTF-8" standalone="yes"?>
<Relationships xmlns="http://schemas.openxmlformats.org/package/2006/relationships"><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slide" Target="slide49.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33" Type="http://schemas.openxmlformats.org/officeDocument/2006/relationships/image" Target="../media/image37.png"/><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32" Type="http://schemas.openxmlformats.org/officeDocument/2006/relationships/image" Target="../media/image36.png"/><Relationship Id="rId5" Type="http://schemas.openxmlformats.org/officeDocument/2006/relationships/image" Target="../media/image16.png"/><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22.png"/><Relationship Id="rId19" Type="http://schemas.openxmlformats.org/officeDocument/2006/relationships/slide" Target="slide41.xml"/><Relationship Id="rId31" Type="http://schemas.openxmlformats.org/officeDocument/2006/relationships/image" Target="../media/image35.png"/><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 Id="rId30" Type="http://schemas.openxmlformats.org/officeDocument/2006/relationships/image" Target="../media/image34.png"/><Relationship Id="rId8" Type="http://schemas.openxmlformats.org/officeDocument/2006/relationships/image" Target="../media/image33.jpg"/></Relationships>
</file>

<file path=ppt/slides/_rels/slide70.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slide" Target="slide83.xml"/></Relationships>
</file>

<file path=ppt/slides/_rels/slide7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22.png"/><Relationship Id="rId21" Type="http://schemas.openxmlformats.org/officeDocument/2006/relationships/slide" Target="slide49.xml"/><Relationship Id="rId7" Type="http://schemas.openxmlformats.org/officeDocument/2006/relationships/slide" Target="slide4.xml"/><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2" Type="http://schemas.openxmlformats.org/officeDocument/2006/relationships/image" Target="../media/image6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2.xml"/><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19.png"/><Relationship Id="rId19" Type="http://schemas.openxmlformats.org/officeDocument/2006/relationships/slide" Target="slide41.xml"/><Relationship Id="rId4" Type="http://schemas.openxmlformats.org/officeDocument/2006/relationships/image" Target="../media/image123.jp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s>
</file>

<file path=ppt/slides/_rels/slide7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24.jpg"/><Relationship Id="rId30" Type="http://schemas.openxmlformats.org/officeDocument/2006/relationships/image" Target="../media/image22.png"/></Relationships>
</file>

<file path=ppt/slides/_rels/slide7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25.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74.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26.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75.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6.png"/><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microsoft.com/office/2007/relationships/hdphoto" Target="../media/hdphoto5.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27.png"/><Relationship Id="rId28" Type="http://schemas.openxmlformats.org/officeDocument/2006/relationships/image" Target="../media/image17.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28.jpg"/></Relationships>
</file>

<file path=ppt/slides/_rels/slide76.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26.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s>
</file>

<file path=ppt/slides/_rels/slide77.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29.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s>
</file>

<file path=ppt/slides/_rels/slide78.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6.png"/><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microsoft.com/office/2007/relationships/hdphoto" Target="../media/hdphoto6.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30.png"/><Relationship Id="rId28" Type="http://schemas.openxmlformats.org/officeDocument/2006/relationships/image" Target="../media/image17.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31.jpg"/></Relationships>
</file>

<file path=ppt/slides/_rels/slide7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29.jpg"/><Relationship Id="rId28" Type="http://schemas.openxmlformats.org/officeDocument/2006/relationships/image" Target="../media/image19.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s>
</file>

<file path=ppt/slides/_rels/slide8.xml.rels><?xml version="1.0" encoding="UTF-8" standalone="yes"?>
<Relationships xmlns="http://schemas.openxmlformats.org/package/2006/relationships"><Relationship Id="rId13" Type="http://schemas.openxmlformats.org/officeDocument/2006/relationships/slide" Target="slide24.xml"/><Relationship Id="rId18" Type="http://schemas.openxmlformats.org/officeDocument/2006/relationships/image" Target="../media/image27.png"/><Relationship Id="rId26" Type="http://schemas.openxmlformats.org/officeDocument/2006/relationships/image" Target="../media/image31.png"/><Relationship Id="rId21" Type="http://schemas.openxmlformats.org/officeDocument/2006/relationships/slide" Target="slide53.xml"/><Relationship Id="rId34" Type="http://schemas.openxmlformats.org/officeDocument/2006/relationships/image" Target="../media/image41.png"/><Relationship Id="rId7" Type="http://schemas.openxmlformats.org/officeDocument/2006/relationships/image" Target="../media/image17.png"/><Relationship Id="rId12" Type="http://schemas.openxmlformats.org/officeDocument/2006/relationships/image" Target="../media/image24.png"/><Relationship Id="rId17" Type="http://schemas.openxmlformats.org/officeDocument/2006/relationships/slide" Target="slide41.xml"/><Relationship Id="rId25" Type="http://schemas.openxmlformats.org/officeDocument/2006/relationships/slide" Target="slide70.xml"/><Relationship Id="rId33" Type="http://schemas.openxmlformats.org/officeDocument/2006/relationships/image" Target="../media/image40.png"/><Relationship Id="rId2" Type="http://schemas.openxmlformats.org/officeDocument/2006/relationships/image" Target="../media/image14.jpg"/><Relationship Id="rId16" Type="http://schemas.openxmlformats.org/officeDocument/2006/relationships/image" Target="../media/image26.png"/><Relationship Id="rId20" Type="http://schemas.openxmlformats.org/officeDocument/2006/relationships/image" Target="../media/image28.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18.xml"/><Relationship Id="rId24" Type="http://schemas.openxmlformats.org/officeDocument/2006/relationships/image" Target="../media/image30.png"/><Relationship Id="rId32" Type="http://schemas.openxmlformats.org/officeDocument/2006/relationships/image" Target="../media/image39.png"/><Relationship Id="rId37" Type="http://schemas.openxmlformats.org/officeDocument/2006/relationships/image" Target="../media/image44.png"/><Relationship Id="rId5" Type="http://schemas.openxmlformats.org/officeDocument/2006/relationships/image" Target="../media/image16.png"/><Relationship Id="rId15" Type="http://schemas.openxmlformats.org/officeDocument/2006/relationships/slide" Target="slide33.xml"/><Relationship Id="rId23" Type="http://schemas.openxmlformats.org/officeDocument/2006/relationships/slide" Target="slide65.xml"/><Relationship Id="rId28" Type="http://schemas.openxmlformats.org/officeDocument/2006/relationships/image" Target="../media/image22.png"/><Relationship Id="rId36" Type="http://schemas.openxmlformats.org/officeDocument/2006/relationships/image" Target="../media/image43.png"/><Relationship Id="rId10" Type="http://schemas.openxmlformats.org/officeDocument/2006/relationships/image" Target="../media/image23.png"/><Relationship Id="rId19" Type="http://schemas.openxmlformats.org/officeDocument/2006/relationships/slide" Target="slide49.xml"/><Relationship Id="rId31" Type="http://schemas.openxmlformats.org/officeDocument/2006/relationships/image" Target="../media/image33.jpg"/><Relationship Id="rId4" Type="http://schemas.openxmlformats.org/officeDocument/2006/relationships/slide" Target="slide2.xml"/><Relationship Id="rId9" Type="http://schemas.openxmlformats.org/officeDocument/2006/relationships/slide" Target="slide5.xml"/><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32.png"/><Relationship Id="rId30" Type="http://schemas.openxmlformats.org/officeDocument/2006/relationships/image" Target="../media/image38.png"/><Relationship Id="rId35" Type="http://schemas.openxmlformats.org/officeDocument/2006/relationships/image" Target="../media/image42.png"/><Relationship Id="rId8" Type="http://schemas.openxmlformats.org/officeDocument/2006/relationships/image" Target="../media/image19.png"/><Relationship Id="rId3"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32.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8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6.png"/><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microsoft.com/office/2007/relationships/hdphoto" Target="../media/hdphoto7.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33.png"/><Relationship Id="rId28" Type="http://schemas.openxmlformats.org/officeDocument/2006/relationships/image" Target="../media/image17.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34.jpg"/></Relationships>
</file>

<file path=ppt/slides/_rels/slide8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32.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s>
</file>

<file path=ppt/slides/_rels/slide8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8.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35.jpg"/><Relationship Id="rId21" Type="http://schemas.openxmlformats.org/officeDocument/2006/relationships/slide" Target="slide49.xml"/><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slide" Target="slide33.xml"/><Relationship Id="rId25" Type="http://schemas.openxmlformats.org/officeDocument/2006/relationships/slide" Target="slide65.xml"/><Relationship Id="rId2" Type="http://schemas.openxmlformats.org/officeDocument/2006/relationships/image" Target="../media/image6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slide" Target="slide24.xml"/><Relationship Id="rId23" Type="http://schemas.openxmlformats.org/officeDocument/2006/relationships/slide" Target="slide53.xml"/><Relationship Id="rId28" Type="http://schemas.openxmlformats.org/officeDocument/2006/relationships/image" Target="../media/image31.png"/><Relationship Id="rId10" Type="http://schemas.openxmlformats.org/officeDocument/2006/relationships/image" Target="../media/image122.png"/><Relationship Id="rId19" Type="http://schemas.openxmlformats.org/officeDocument/2006/relationships/slide" Target="slide41.xml"/><Relationship Id="rId4" Type="http://schemas.openxmlformats.org/officeDocument/2006/relationships/slide" Target="slide2.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0.xml"/></Relationships>
</file>

<file path=ppt/slides/_rels/slide84.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24.jpg"/><Relationship Id="rId30" Type="http://schemas.openxmlformats.org/officeDocument/2006/relationships/image" Target="../media/image22.png"/></Relationships>
</file>

<file path=ppt/slides/_rels/slide85.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36.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2.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1.png"/></Relationships>
</file>

<file path=ppt/slides/_rels/slide86.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37.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2.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1.png"/></Relationships>
</file>

<file path=ppt/slides/_rels/slide87.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6.png"/><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microsoft.com/office/2007/relationships/hdphoto" Target="../media/hdphoto8.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38.png"/><Relationship Id="rId28" Type="http://schemas.openxmlformats.org/officeDocument/2006/relationships/image" Target="../media/image17.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28.jpg"/></Relationships>
</file>

<file path=ppt/slides/_rels/slide88.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39.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2.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1.png"/></Relationships>
</file>

<file path=ppt/slides/_rels/slide8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6.png"/><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microsoft.com/office/2007/relationships/hdphoto" Target="../media/hdphoto9.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40.png"/><Relationship Id="rId28" Type="http://schemas.openxmlformats.org/officeDocument/2006/relationships/image" Target="../media/image17.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31.jpg"/></Relationships>
</file>

<file path=ppt/slides/_rels/slide9.xml.rels><?xml version="1.0" encoding="UTF-8" standalone="yes"?>
<Relationships xmlns="http://schemas.openxmlformats.org/package/2006/relationships"><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41.xml"/><Relationship Id="rId34" Type="http://schemas.openxmlformats.org/officeDocument/2006/relationships/image" Target="../media/image50.png"/><Relationship Id="rId7" Type="http://schemas.openxmlformats.org/officeDocument/2006/relationships/image" Target="../media/image45.jpg"/><Relationship Id="rId12" Type="http://schemas.openxmlformats.org/officeDocument/2006/relationships/image" Target="../media/image15.png"/><Relationship Id="rId17" Type="http://schemas.openxmlformats.org/officeDocument/2006/relationships/slide" Target="slide24.xml"/><Relationship Id="rId25" Type="http://schemas.openxmlformats.org/officeDocument/2006/relationships/slide" Target="slide53.xml"/><Relationship Id="rId33" Type="http://schemas.openxmlformats.org/officeDocument/2006/relationships/image" Target="../media/image49.png"/><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slide" Target="slide70.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7.png"/><Relationship Id="rId24" Type="http://schemas.openxmlformats.org/officeDocument/2006/relationships/image" Target="../media/image28.png"/><Relationship Id="rId32" Type="http://schemas.openxmlformats.org/officeDocument/2006/relationships/image" Target="../media/image48.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9.xml"/><Relationship Id="rId28" Type="http://schemas.openxmlformats.org/officeDocument/2006/relationships/image" Target="../media/image30.png"/><Relationship Id="rId10" Type="http://schemas.openxmlformats.org/officeDocument/2006/relationships/image" Target="../media/image46.png"/><Relationship Id="rId19" Type="http://schemas.openxmlformats.org/officeDocument/2006/relationships/slide" Target="slide33.xml"/><Relationship Id="rId31"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22.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65.xml"/><Relationship Id="rId30" Type="http://schemas.openxmlformats.org/officeDocument/2006/relationships/image" Target="../media/image31.png"/><Relationship Id="rId35" Type="http://schemas.openxmlformats.org/officeDocument/2006/relationships/image" Target="../media/image51.png"/><Relationship Id="rId8" Type="http://schemas.openxmlformats.org/officeDocument/2006/relationships/image" Target="../media/image19.png"/></Relationships>
</file>

<file path=ppt/slides/_rels/slide9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41.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9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6.png"/><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2.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microsoft.com/office/2007/relationships/hdphoto" Target="../media/hdphoto10.wdp"/><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42.png"/><Relationship Id="rId28" Type="http://schemas.openxmlformats.org/officeDocument/2006/relationships/image" Target="../media/image17.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slide" Target="slide4.xml"/><Relationship Id="rId30" Type="http://schemas.openxmlformats.org/officeDocument/2006/relationships/image" Target="../media/image134.jpg"/></Relationships>
</file>

<file path=ppt/slides/_rels/slide9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36.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9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43.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s>
</file>

<file path=ppt/slides/_rels/slide94.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image" Target="../media/image17.png"/><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slide" Target="slide4.xml"/><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image" Target="../media/image1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24.jpg"/><Relationship Id="rId30" Type="http://schemas.openxmlformats.org/officeDocument/2006/relationships/image" Target="../media/image22.png"/></Relationships>
</file>

<file path=ppt/slides/_rels/slide95.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44.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1.png"/></Relationships>
</file>

<file path=ppt/slides/_rels/slide96.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45.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s>
</file>

<file path=ppt/slides/_rels/slide97.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7.png"/><Relationship Id="rId18" Type="http://schemas.openxmlformats.org/officeDocument/2006/relationships/slide" Target="slide65.xml"/><Relationship Id="rId26" Type="http://schemas.openxmlformats.org/officeDocument/2006/relationships/slide" Target="slide4.xml"/><Relationship Id="rId3" Type="http://schemas.openxmlformats.org/officeDocument/2006/relationships/image" Target="../media/image1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slide" Target="slide41.xml"/><Relationship Id="rId17" Type="http://schemas.openxmlformats.org/officeDocument/2006/relationships/image" Target="../media/image29.png"/><Relationship Id="rId25" Type="http://schemas.openxmlformats.org/officeDocument/2006/relationships/image" Target="../media/image16.png"/><Relationship Id="rId2" Type="http://schemas.openxmlformats.org/officeDocument/2006/relationships/image" Target="../media/image64.jpg"/><Relationship Id="rId16" Type="http://schemas.openxmlformats.org/officeDocument/2006/relationships/slide" Target="slide53.xml"/><Relationship Id="rId20" Type="http://schemas.openxmlformats.org/officeDocument/2006/relationships/slide" Target="slide70.xm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png"/><Relationship Id="rId24" Type="http://schemas.openxmlformats.org/officeDocument/2006/relationships/slide" Target="slide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46.jpg"/><Relationship Id="rId28" Type="http://schemas.openxmlformats.org/officeDocument/2006/relationships/image" Target="../media/image20.png"/><Relationship Id="rId10" Type="http://schemas.openxmlformats.org/officeDocument/2006/relationships/slide" Target="slide33.xml"/><Relationship Id="rId19" Type="http://schemas.openxmlformats.org/officeDocument/2006/relationships/image" Target="../media/image30.png"/><Relationship Id="rId31"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image" Target="../media/image17.png"/><Relationship Id="rId30" Type="http://schemas.openxmlformats.org/officeDocument/2006/relationships/image" Target="../media/image22.png"/></Relationships>
</file>

<file path=ppt/slides/_rels/slide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7.jpg"/><Relationship Id="rId7" Type="http://schemas.openxmlformats.org/officeDocument/2006/relationships/image" Target="../media/image16.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2" descr="C:\Users\ali kamali\Desktop\intro powerpoi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7938"/>
            <a:ext cx="9144000" cy="51514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C:\Users\ali kamali\Desktop\intro powerpoint 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35628" y="722798"/>
            <a:ext cx="1554162" cy="37179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1" descr="C:\Users\ali kamali\Desktop\intro powerpoint 2.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98610" y="725618"/>
            <a:ext cx="17494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li kamali\Desktop\29) In the name of GOD  (www_IslamicWallpaper_ir).gif"/>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928404" y="1183620"/>
            <a:ext cx="3392293" cy="2544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21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10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1000"/>
                                        <p:tgtEl>
                                          <p:spTgt spid="30"/>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anim calcmode="lin" valueType="num">
                                      <p:cBhvr>
                                        <p:cTn id="15" dur="500" fill="hold"/>
                                        <p:tgtEl>
                                          <p:spTgt spid="1028"/>
                                        </p:tgtEl>
                                        <p:attrNameLst>
                                          <p:attrName>ppt_x</p:attrName>
                                        </p:attrNameLst>
                                      </p:cBhvr>
                                      <p:tavLst>
                                        <p:tav tm="0">
                                          <p:val>
                                            <p:strVal val="#ppt_x"/>
                                          </p:val>
                                        </p:tav>
                                        <p:tav tm="100000">
                                          <p:val>
                                            <p:strVal val="#ppt_x"/>
                                          </p:val>
                                        </p:tav>
                                      </p:tavLst>
                                    </p:anim>
                                    <p:anim calcmode="lin" valueType="num">
                                      <p:cBhvr>
                                        <p:cTn id="16"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
        <p:nvSpPr>
          <p:cNvPr id="26" name="Rectangle 25"/>
          <p:cNvSpPr/>
          <p:nvPr/>
        </p:nvSpPr>
        <p:spPr>
          <a:xfrm>
            <a:off x="6535031" y="255539"/>
            <a:ext cx="2432076" cy="230832"/>
          </a:xfrm>
          <a:prstGeom prst="rect">
            <a:avLst/>
          </a:prstGeom>
        </p:spPr>
        <p:txBody>
          <a:bodyPr wrap="none">
            <a:spAutoFit/>
          </a:bodyPr>
          <a:lstStyle/>
          <a:p>
            <a:r>
              <a:rPr lang="fa-IR" sz="9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900" dirty="0">
                <a:solidFill>
                  <a:srgbClr val="0070C0"/>
                </a:solidFill>
                <a:latin typeface="B Zar" panose="00000400000000000000" pitchFamily="2" charset="-78"/>
                <a:ea typeface="Calibri" panose="020F0502020204030204" pitchFamily="34" charset="0"/>
                <a:cs typeface="B Titr" panose="00000700000000000000" pitchFamily="2" charset="-78"/>
              </a:rPr>
              <a:t> نیازهای اعلان عمومی انتخاب  گالا</a:t>
            </a:r>
            <a:endParaRPr lang="en-US" sz="900" dirty="0">
              <a:solidFill>
                <a:srgbClr val="0070C0"/>
              </a:solidFill>
              <a:cs typeface="B Titr" panose="00000700000000000000" pitchFamily="2" charset="-78"/>
            </a:endParaRPr>
          </a:p>
        </p:txBody>
      </p:sp>
      <p:pic>
        <p:nvPicPr>
          <p:cNvPr id="28" name="Picture 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387674" y="876410"/>
            <a:ext cx="6053084" cy="3527423"/>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93162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77700" y="823185"/>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نیازهای اعلان عمومی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نیازهای اعلان عمومی </a:t>
            </a:r>
            <a:r>
              <a:rPr lang="fa-IR" sz="1100" b="1" dirty="0">
                <a:latin typeface="B Zar" panose="00000400000000000000" pitchFamily="2" charset="-78"/>
                <a:ea typeface="Calibri" panose="020F0502020204030204" pitchFamily="34" charset="0"/>
                <a:cs typeface="B Nazanin" panose="00000400000000000000" pitchFamily="2" charset="-78"/>
              </a:rPr>
              <a:t>در منوی های سمت راست، به این کارتابل هدایت می شوید. در این کارتابل نیازهای  اعلان عمومی نمایش داده می شود.</a:t>
            </a:r>
          </a:p>
        </p:txBody>
      </p:sp>
      <p:pic>
        <p:nvPicPr>
          <p:cNvPr id="11"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719" y="23499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79916" y="2235584"/>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نیاز</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اتمام زمان نیاز اعلان عمومی، جهت مشاهده پاسخ های ارسال شده،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نیاز </a:t>
            </a:r>
            <a:r>
              <a:rPr lang="fa-IR" sz="1100" b="1" dirty="0">
                <a:latin typeface="B Zar" panose="00000400000000000000" pitchFamily="2" charset="-78"/>
                <a:ea typeface="Calibri" panose="020F0502020204030204" pitchFamily="34" charset="0"/>
                <a:cs typeface="B Nazanin" panose="00000400000000000000" pitchFamily="2" charset="-78"/>
              </a:rPr>
              <a:t>مربوطه کلیک نمایید.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همچنین می توانید با کلیک نمودن بر روی لینک مورد نظر در ستون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تعداد پاسخ های تاکنون</a:t>
            </a:r>
            <a:r>
              <a:rPr lang="fa-IR" sz="1100" b="1" dirty="0">
                <a:latin typeface="B Zar" panose="00000400000000000000" pitchFamily="2" charset="-78"/>
                <a:ea typeface="Calibri" panose="020F0502020204030204" pitchFamily="34" charset="0"/>
                <a:cs typeface="B Nazanin" panose="00000400000000000000" pitchFamily="2" charset="-78"/>
              </a:rPr>
              <a:t>)</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وارد صفحه مقایسه و انتخاب کالا شوید.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6" name="Picture 4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7" name="Picture 4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48" name="Picture 4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49" name="Picture 4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50" name="Picture 4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52" name="Picture 5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53" name="Picture 5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54" name="Picture 5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55" name="Picture 5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6" name="Picture 55">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pic>
        <p:nvPicPr>
          <p:cNvPr id="6" name="Picture 5">
            <a:extLst>
              <a:ext uri="{FF2B5EF4-FFF2-40B4-BE49-F238E27FC236}">
                <a16:creationId xmlns:a16="http://schemas.microsoft.com/office/drawing/2014/main" id="{D937F507-919D-4FF3-AB9C-D9D2D435CD3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746591" y="1813931"/>
            <a:ext cx="240435" cy="262672"/>
          </a:xfrm>
          <a:prstGeom prst="rect">
            <a:avLst/>
          </a:prstGeom>
        </p:spPr>
      </p:pic>
      <p:pic>
        <p:nvPicPr>
          <p:cNvPr id="44" name="Picture 43">
            <a:extLst>
              <a:ext uri="{FF2B5EF4-FFF2-40B4-BE49-F238E27FC236}">
                <a16:creationId xmlns:a16="http://schemas.microsoft.com/office/drawing/2014/main" id="{02E28481-F95A-4EA5-911A-8F63CA2BEFB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235268" y="3585528"/>
            <a:ext cx="240435" cy="262672"/>
          </a:xfrm>
          <a:prstGeom prst="rect">
            <a:avLst/>
          </a:prstGeom>
        </p:spPr>
      </p:pic>
      <p:pic>
        <p:nvPicPr>
          <p:cNvPr id="24" name="Picture 23">
            <a:extLst>
              <a:ext uri="{FF2B5EF4-FFF2-40B4-BE49-F238E27FC236}">
                <a16:creationId xmlns:a16="http://schemas.microsoft.com/office/drawing/2014/main" id="{02E28481-F95A-4EA5-911A-8F63CA2BEFB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06555" y="3585693"/>
            <a:ext cx="240435" cy="262672"/>
          </a:xfrm>
          <a:prstGeom prst="rect">
            <a:avLst/>
          </a:prstGeom>
        </p:spPr>
      </p:pic>
    </p:spTree>
    <p:extLst>
      <p:ext uri="{BB962C8B-B14F-4D97-AF65-F5344CB8AC3E}">
        <p14:creationId xmlns:p14="http://schemas.microsoft.com/office/powerpoint/2010/main" val="266603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par>
                                <p:cTn id="22" presetID="53" presetClass="entr" presetSubtype="16"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par>
                          <p:cTn id="32" fill="hold">
                            <p:stCondLst>
                              <p:cond delay="2000"/>
                            </p:stCondLst>
                            <p:childTnLst>
                              <p:par>
                                <p:cTn id="33" presetID="22" presetClass="entr" presetSubtype="2"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188" y="637891"/>
            <a:ext cx="5871306" cy="3293659"/>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9362" y="766628"/>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ثبت الحاقیه ، در ابتدا نیاز به جستجو شماره سفارش مورد نیاز می باشد. بدین منظور با انتخاب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جستجو</a:t>
            </a:r>
            <a:r>
              <a:rPr lang="fa-IR" sz="1100" b="1" dirty="0">
                <a:latin typeface="B Zar" panose="00000400000000000000" pitchFamily="2" charset="-78"/>
                <a:ea typeface="Calibri" panose="020F0502020204030204" pitchFamily="34" charset="0"/>
                <a:cs typeface="B Nazanin" panose="00000400000000000000" pitchFamily="2" charset="-78"/>
              </a:rPr>
              <a:t> در فرم ( انتخاب سفارش جهت ثبت الحاقیه) اقدام نمایید سپس بر روی کلید</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ادامه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4144" y="89278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4144" y="235476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4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669" y="636658"/>
            <a:ext cx="5818840" cy="3774787"/>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9362" y="766628"/>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برای اصلاح یک سفارش درج عنوان الحاقیه و شرح دلایل الحاقیه  اجباری می</a:t>
            </a:r>
            <a:r>
              <a:rPr lang="x-none"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6391" y="126847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5390" y="1666590"/>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33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403" y="626255"/>
            <a:ext cx="5632393" cy="430589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766628"/>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جدول فوق امکان تغییر مقدار/تعداد و سایر هزینه ها و مبلغ تخفیف و مالیات بر ارزش افزوده وجود دارد.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3506" y="301507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1477" y="163942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20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170" y="601990"/>
            <a:ext cx="5632393" cy="4375880"/>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556" y="16434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355" y="3022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spTree>
    <p:extLst>
      <p:ext uri="{BB962C8B-B14F-4D97-AF65-F5344CB8AC3E}">
        <p14:creationId xmlns:p14="http://schemas.microsoft.com/office/powerpoint/2010/main" val="2483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47855"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040" y="962221"/>
            <a:ext cx="5100806" cy="2727665"/>
          </a:xfrm>
          <a:prstGeom prst="rect">
            <a:avLst/>
          </a:prstGeom>
        </p:spPr>
      </p:pic>
    </p:spTree>
    <p:extLst>
      <p:ext uri="{BB962C8B-B14F-4D97-AF65-F5344CB8AC3E}">
        <p14:creationId xmlns:p14="http://schemas.microsoft.com/office/powerpoint/2010/main" val="39549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4017"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557" y="1278744"/>
            <a:ext cx="5406733" cy="2616161"/>
          </a:xfrm>
          <a:prstGeom prst="rect">
            <a:avLst/>
          </a:prstGeom>
        </p:spPr>
      </p:pic>
    </p:spTree>
    <p:extLst>
      <p:ext uri="{BB962C8B-B14F-4D97-AF65-F5344CB8AC3E}">
        <p14:creationId xmlns:p14="http://schemas.microsoft.com/office/powerpoint/2010/main" val="135485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6" y="498093"/>
            <a:ext cx="4892465" cy="4435406"/>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9" name="Rectangle 2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4966" y="14222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مهلت تایید الحاقیه سفارش توسط تامین کننده را مشخص نمایید.</a:t>
            </a:r>
          </a:p>
        </p:txBody>
      </p:sp>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175129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80672" y="1636609"/>
            <a:ext cx="2086100" cy="167225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الحاقیه </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پس از تکمیل اطلاعات فرم الحاقیه، جهت ارسال فرم به تامین کننده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نوع فرآیند خرید متوسط باشد پس از ثبت و ارسال، فرم مربوطه جهت بررسی به مقام تشخیص ارسال می شود.</a:t>
            </a:r>
          </a:p>
        </p:txBody>
      </p:sp>
      <p:pic>
        <p:nvPicPr>
          <p:cNvPr id="2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16366" y="451790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1"/>
          <p:cNvSpPr/>
          <p:nvPr/>
        </p:nvSpPr>
        <p:spPr>
          <a:xfrm>
            <a:off x="6661595" y="3421130"/>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لغو الحاقیه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عدم تمايل به الحاقیه، مي توانيد بعد از تکمیل قسمت شرح لغو با کليک بر روي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لغو الحاقیه، </a:t>
            </a:r>
            <a:r>
              <a:rPr lang="fa-IR" sz="1100" b="1" dirty="0">
                <a:latin typeface="B Zar" panose="00000400000000000000" pitchFamily="2" charset="-78"/>
                <a:ea typeface="Calibri" panose="020F0502020204030204" pitchFamily="34" charset="0"/>
                <a:cs typeface="B Nazanin" panose="00000400000000000000" pitchFamily="2" charset="-78"/>
              </a:rPr>
              <a:t>الحاقیه مورد نظر را لغو نمایید.</a:t>
            </a:r>
          </a:p>
        </p:txBody>
      </p:sp>
      <p:pic>
        <p:nvPicPr>
          <p:cNvPr id="26"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0316" y="4511390"/>
            <a:ext cx="221769" cy="242281"/>
          </a:xfrm>
          <a:prstGeom prst="rect">
            <a:avLst/>
          </a:prstGeom>
        </p:spPr>
      </p:pic>
      <p:pic>
        <p:nvPicPr>
          <p:cNvPr id="27"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42222" y="3546172"/>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1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53" y="666540"/>
            <a:ext cx="6002293" cy="3088999"/>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845" y="212557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تایید فرم الحاقیه سفارش توسط تامین کننده، در کارتابل الحاقیه های سفارش وضعیت الحاقیه به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در انتظار امضای الحاقیه توسط خریدار</a:t>
            </a:r>
            <a:r>
              <a:rPr lang="fa-IR" sz="1100" b="1" dirty="0">
                <a:latin typeface="B Zar" panose="00000400000000000000" pitchFamily="2" charset="-78"/>
                <a:ea typeface="Calibri" panose="020F0502020204030204" pitchFamily="34" charset="0"/>
                <a:cs typeface="B Nazanin" panose="00000400000000000000" pitchFamily="2" charset="-78"/>
              </a:rPr>
              <a:t>) تغییر می نماید.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و امضای نهایی بر روی آیکون موجود درستون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sp>
        <p:nvSpPr>
          <p:cNvPr id="10" name="Rectangle 9"/>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60845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90" y="629940"/>
            <a:ext cx="5992593" cy="4252070"/>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81316" y="44475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نهایی الحاقیه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با استفاده از گواهی امضای الکترونیکی اقدام به امضا فرم نمایید.</a:t>
            </a:r>
          </a:p>
        </p:txBody>
      </p:sp>
      <p:sp>
        <p:nvSpPr>
          <p:cNvPr id="10" name="Rectangle 9"/>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55331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87" y="619317"/>
            <a:ext cx="5903046" cy="3385239"/>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9" name="Rectangle 28"/>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168" y="211141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کارتابل مقام تشخیص جهت بررسی و ارسال الحاقیه سفارش به تامین کننده، در منوی الحاقیه های سفارش بر روی آیکون مربوطه در ستون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spTree>
    <p:extLst>
      <p:ext uri="{BB962C8B-B14F-4D97-AF65-F5344CB8AC3E}">
        <p14:creationId xmlns:p14="http://schemas.microsoft.com/office/powerpoint/2010/main" val="428156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
        <p:nvSpPr>
          <p:cNvPr id="22" name="Rectangle 21"/>
          <p:cNvSpPr/>
          <p:nvPr/>
        </p:nvSpPr>
        <p:spPr>
          <a:xfrm>
            <a:off x="6535031" y="255539"/>
            <a:ext cx="2432076" cy="230832"/>
          </a:xfrm>
          <a:prstGeom prst="rect">
            <a:avLst/>
          </a:prstGeom>
        </p:spPr>
        <p:txBody>
          <a:bodyPr wrap="none">
            <a:spAutoFit/>
          </a:bodyPr>
          <a:lstStyle/>
          <a:p>
            <a:r>
              <a:rPr lang="fa-IR" sz="9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900" dirty="0">
                <a:solidFill>
                  <a:srgbClr val="0070C0"/>
                </a:solidFill>
                <a:latin typeface="B Zar" panose="00000400000000000000" pitchFamily="2" charset="-78"/>
                <a:ea typeface="Calibri" panose="020F0502020204030204" pitchFamily="34" charset="0"/>
                <a:cs typeface="B Titr" panose="00000700000000000000" pitchFamily="2" charset="-78"/>
              </a:rPr>
              <a:t> نیازهای اعلان عمومی انتخاب  گالا</a:t>
            </a:r>
            <a:endParaRPr lang="en-US" sz="900" dirty="0">
              <a:solidFill>
                <a:srgbClr val="0070C0"/>
              </a:solidFill>
              <a:cs typeface="B Titr" panose="00000700000000000000" pitchFamily="2" charset="-78"/>
            </a:endParaRPr>
          </a:p>
        </p:txBody>
      </p:sp>
      <p:pic>
        <p:nvPicPr>
          <p:cNvPr id="28" name="Picture 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927568" y="484548"/>
            <a:ext cx="5309946" cy="4526163"/>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8159" y="85707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716206" y="748637"/>
            <a:ext cx="2086100" cy="1512271"/>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مقایسه و انتخاب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کارپرداز مجوز دسترسی به اطلاعات قیمت را نداشته باشد ، در فرم "نیاز اعلان عمومی - انتخاب کالا بعد از پایان زمان مهلت ارسال پاسخ،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مقایسه و انتخاب کالا </a:t>
            </a:r>
            <a:r>
              <a:rPr lang="fa-IR" sz="1100" b="1" dirty="0">
                <a:latin typeface="B Zar" panose="00000400000000000000" pitchFamily="2" charset="-78"/>
                <a:ea typeface="Calibri" panose="020F0502020204030204" pitchFamily="34" charset="0"/>
                <a:cs typeface="B Nazanin" panose="00000400000000000000" pitchFamily="2" charset="-78"/>
              </a:rPr>
              <a:t>نمایش داده شده و با کلیک بر روی آن می توانید پاسخ های تامین کنندگان را مشاهده نمایید.</a:t>
            </a:r>
          </a:p>
        </p:txBody>
      </p:sp>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6" name="Picture 4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7" name="Picture 4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48" name="Picture 4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49" name="Picture 4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50" name="Picture 4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52" name="Picture 5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53" name="Picture 5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54" name="Picture 5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55" name="Picture 5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6" name="Picture 55">
            <a:hlinkClick r:id="rId18"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pic>
        <p:nvPicPr>
          <p:cNvPr id="6" name="Picture 5">
            <a:extLst>
              <a:ext uri="{FF2B5EF4-FFF2-40B4-BE49-F238E27FC236}">
                <a16:creationId xmlns:a16="http://schemas.microsoft.com/office/drawing/2014/main" id="{D937F507-919D-4FF3-AB9C-D9D2D435CD3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641245" y="4498934"/>
            <a:ext cx="240435" cy="262672"/>
          </a:xfrm>
          <a:prstGeom prst="rect">
            <a:avLst/>
          </a:prstGeom>
        </p:spPr>
      </p:pic>
    </p:spTree>
    <p:extLst>
      <p:ext uri="{BB962C8B-B14F-4D97-AF65-F5344CB8AC3E}">
        <p14:creationId xmlns:p14="http://schemas.microsoft.com/office/powerpoint/2010/main" val="339115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14" y="618074"/>
            <a:ext cx="5994103" cy="3888483"/>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2787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396" y="766628"/>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ثبت و ارسال الحاقیه توسط کارپرداز، مقام تشخیص اطلاعات الحاقیه سفارش را مشاهده نموده و می تواند شخصا اطلاعات الحاقیه سفارش را ويرايش كند و یا جهت ويرايش به کارپرداز ارسال نماید.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0" name="Rectangle 9"/>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239037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80672" y="2275694"/>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تغییرات سفارش در الحاقیه جاری</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لینک مربوطه امکان مشاهده اصلاحات انجام شده در فرم سفارش وجود دارد.</a:t>
            </a: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05828" y="2271104"/>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39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1314" y="618074"/>
            <a:ext cx="5994103" cy="388848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96" y="1123252"/>
            <a:ext cx="5691137" cy="2896995"/>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1549" y="31075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396"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تغییرات 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فرم مربوطه امکان مشاهده تغییرات اصلاح شده در فرم سفارش فراهم می گردد.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0" name="Rectangle 9"/>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4611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403" y="626255"/>
            <a:ext cx="5632393" cy="430589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766628"/>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جدول فوق امکان تغییر مقدار/تعداد و سایر هزینه ها و مبلغ تخفیف و مالیات بر ارزش افزوده وجود دارد.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اعمال تغییرات در فرم، جهت ثبت اطلاعات بر روی کلید</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ثبت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3506" y="301507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1477" y="163942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3056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170" y="601990"/>
            <a:ext cx="5632393" cy="4375880"/>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556" y="16434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355" y="3022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66002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47855"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040" y="962221"/>
            <a:ext cx="5100806" cy="2727665"/>
          </a:xfrm>
          <a:prstGeom prst="rect">
            <a:avLst/>
          </a:prstGeom>
        </p:spPr>
      </p:pic>
      <p:sp>
        <p:nvSpPr>
          <p:cNvPr id="14" name="Rectangle 13"/>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70263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4017"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557" y="1278744"/>
            <a:ext cx="5406733" cy="2616161"/>
          </a:xfrm>
          <a:prstGeom prst="rect">
            <a:avLst/>
          </a:prstGeom>
        </p:spPr>
      </p:pic>
      <p:sp>
        <p:nvSpPr>
          <p:cNvPr id="14" name="Rectangle 13"/>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406979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48" y="654300"/>
            <a:ext cx="5840044" cy="4206042"/>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5559" y="64582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مهلت تایید الحاقیه سفارش توسط تامین کننده را مشخص نمایید.</a:t>
            </a:r>
          </a:p>
        </p:txBody>
      </p:sp>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154482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80672" y="1430136"/>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الحاقیه </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تایید اطلاعات فرم، جهت ارسال به تامین کننده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2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5757" y="440110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1"/>
          <p:cNvSpPr/>
          <p:nvPr/>
        </p:nvSpPr>
        <p:spPr>
          <a:xfrm>
            <a:off x="6681259" y="3840813"/>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لغو الحاقیه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عدم تمايل به الحاقیه، مي توانيد بعد از تکمیل قسمت شرح لغو با کليک بر روي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لغو الحاقیه، </a:t>
            </a:r>
            <a:r>
              <a:rPr lang="fa-IR" sz="1100" b="1" dirty="0">
                <a:latin typeface="B Zar" panose="00000400000000000000" pitchFamily="2" charset="-78"/>
                <a:ea typeface="Calibri" panose="020F0502020204030204" pitchFamily="34" charset="0"/>
                <a:cs typeface="B Nazanin" panose="00000400000000000000" pitchFamily="2" charset="-78"/>
              </a:rPr>
              <a:t>الحاقیه مورد نظر را لغو نمایید.</a:t>
            </a:r>
          </a:p>
        </p:txBody>
      </p:sp>
      <p:pic>
        <p:nvPicPr>
          <p:cNvPr id="26"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4456" y="4400435"/>
            <a:ext cx="221769" cy="242281"/>
          </a:xfrm>
          <a:prstGeom prst="rect">
            <a:avLst/>
          </a:prstGeom>
        </p:spPr>
      </p:pic>
      <p:pic>
        <p:nvPicPr>
          <p:cNvPr id="27"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38973" y="25002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21"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1336" y="394860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4"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48781" y="4407985"/>
            <a:ext cx="221769" cy="242281"/>
          </a:xfrm>
          <a:prstGeom prst="rect">
            <a:avLst/>
          </a:prstGeom>
        </p:spPr>
      </p:pic>
      <p:sp>
        <p:nvSpPr>
          <p:cNvPr id="30" name="text 1"/>
          <p:cNvSpPr/>
          <p:nvPr/>
        </p:nvSpPr>
        <p:spPr>
          <a:xfrm>
            <a:off x="6650732" y="2389017"/>
            <a:ext cx="2086100" cy="1414168"/>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ارسال جهت ویرایش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نیاز به ویرایش الحاقیه باشد مقام تشخیص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ارسال جهت ویرایش</a:t>
            </a:r>
            <a:r>
              <a:rPr lang="fa-IR" sz="1100" b="1" dirty="0">
                <a:latin typeface="B Zar" panose="00000400000000000000" pitchFamily="2" charset="-78"/>
                <a:ea typeface="Calibri" panose="020F0502020204030204" pitchFamily="34" charset="0"/>
                <a:cs typeface="B Nazanin" panose="00000400000000000000" pitchFamily="2" charset="-78"/>
              </a:rPr>
              <a:t>، الحاقیه را به کارپرداز ارسال می نماید. لازم به ذکر است مقام تشخیص ، شخصا امکان ویرایش الحاقیه را نیز دارد.</a:t>
            </a:r>
          </a:p>
        </p:txBody>
      </p:sp>
    </p:spTree>
    <p:extLst>
      <p:ext uri="{BB962C8B-B14F-4D97-AF65-F5344CB8AC3E}">
        <p14:creationId xmlns:p14="http://schemas.microsoft.com/office/powerpoint/2010/main" val="55429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5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par>
                          <p:cTn id="50" fill="hold">
                            <p:stCondLst>
                              <p:cond delay="4000"/>
                            </p:stCondLst>
                            <p:childTnLst>
                              <p:par>
                                <p:cTn id="51" presetID="22" presetClass="entr" presetSubtype="2"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par>
                          <p:cTn id="54" fill="hold">
                            <p:stCondLst>
                              <p:cond delay="4500"/>
                            </p:stCondLst>
                            <p:childTnLst>
                              <p:par>
                                <p:cTn id="55" presetID="22" presetClass="entr" presetSubtype="1"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P spid="3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55" y="645820"/>
            <a:ext cx="6002000" cy="3088848"/>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845" y="211529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تایید فرم الحاقیه سفارش توسط تامین کننده، در کارتابل الحاقیه های سفارش وضعیت الحاقیه به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در انتظار امضای الحاقیه توسط خریدار</a:t>
            </a:r>
            <a:r>
              <a:rPr lang="fa-IR" sz="1100" b="1" dirty="0">
                <a:latin typeface="B Zar" panose="00000400000000000000" pitchFamily="2" charset="-78"/>
                <a:ea typeface="Calibri" panose="020F0502020204030204" pitchFamily="34" charset="0"/>
                <a:cs typeface="B Nazanin" panose="00000400000000000000" pitchFamily="2" charset="-78"/>
              </a:rPr>
              <a:t>) تغییر می نماید.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و امضای نهایی بر روی آیکون موجود درستون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46229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89" y="633924"/>
            <a:ext cx="5960930" cy="4179592"/>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334" y="437561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نهایی الحاقیه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با استفاده از گواهی امضای الکترونیکی اقدام به امضا فرم نمایید.</a:t>
            </a: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62756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8164"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ارزیـابی تامیـن کننده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
        <p:nvSpPr>
          <p:cNvPr id="25" name="Rectangle 24"/>
          <p:cNvSpPr/>
          <p:nvPr/>
        </p:nvSpPr>
        <p:spPr>
          <a:xfrm>
            <a:off x="6687715" y="245133"/>
            <a:ext cx="2138727" cy="246221"/>
          </a:xfrm>
          <a:prstGeom prst="rect">
            <a:avLst/>
          </a:prstGeom>
        </p:spPr>
        <p:txBody>
          <a:bodyPr wrap="none">
            <a:spAutoFit/>
          </a:bodyPr>
          <a:lstStyle/>
          <a:p>
            <a:pPr algn="r" rtl="1"/>
            <a:r>
              <a:rPr lang="fa-IR" sz="10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00" dirty="0">
                <a:solidFill>
                  <a:srgbClr val="0070C0"/>
                </a:solidFill>
                <a:latin typeface="B Zar" panose="00000400000000000000" pitchFamily="2" charset="-78"/>
                <a:ea typeface="Calibri" panose="020F0502020204030204" pitchFamily="34" charset="0"/>
                <a:cs typeface="B Titr" panose="00000700000000000000" pitchFamily="2" charset="-78"/>
              </a:rPr>
              <a:t> مقایسـه و انتخاب کالا</a:t>
            </a:r>
            <a:endParaRPr lang="en-US" sz="1000" dirty="0">
              <a:solidFill>
                <a:srgbClr val="0070C0"/>
              </a:solidFill>
              <a:cs typeface="B Titr" panose="00000700000000000000" pitchFamily="2" charset="-78"/>
            </a:endParaRPr>
          </a:p>
        </p:txBody>
      </p:sp>
      <p:pic>
        <p:nvPicPr>
          <p:cNvPr id="28" name="Picture 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580619" y="554193"/>
            <a:ext cx="5706299" cy="4279725"/>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9227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87715" y="777272"/>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تعداد تامین کنندگان</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ستون تعداد تامین کنندگان ، تعداد تامین کنندگان معتبر جهت تامین نیاز  خریدار مشخص می شود.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مشاهده اطلاعات قیمت کالای پیشنهادی بر روی لینک مربوطه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6" name="Picture 4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7" name="Picture 4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48" name="Picture 4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49" name="Picture 4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50" name="Picture 4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52" name="Picture 5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53" name="Picture 5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54" name="Picture 5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55" name="Picture 5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6" name="Picture 55">
            <a:hlinkClick r:id="rId18"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pic>
        <p:nvPicPr>
          <p:cNvPr id="6" name="Picture 5">
            <a:extLst>
              <a:ext uri="{FF2B5EF4-FFF2-40B4-BE49-F238E27FC236}">
                <a16:creationId xmlns:a16="http://schemas.microsoft.com/office/drawing/2014/main" id="{D937F507-919D-4FF3-AB9C-D9D2D435CD3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895365" y="1391004"/>
            <a:ext cx="240435" cy="262672"/>
          </a:xfrm>
          <a:prstGeom prst="rect">
            <a:avLst/>
          </a:prstGeom>
        </p:spPr>
      </p:pic>
    </p:spTree>
    <p:extLst>
      <p:ext uri="{BB962C8B-B14F-4D97-AF65-F5344CB8AC3E}">
        <p14:creationId xmlns:p14="http://schemas.microsoft.com/office/powerpoint/2010/main" val="195078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39" y="622647"/>
            <a:ext cx="5977749" cy="2955964"/>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073" y="178343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0564" y="707636"/>
            <a:ext cx="2086100" cy="286648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ارزیابی تامین کننده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اگر سفارش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a:latin typeface="B Zar" panose="00000400000000000000" pitchFamily="2" charset="-78"/>
                <a:ea typeface="Calibri" panose="020F0502020204030204" pitchFamily="34" charset="0"/>
                <a:cs typeface="B Nazanin" panose="00000400000000000000" pitchFamily="2" charset="-78"/>
              </a:rPr>
              <a:t> باشد، کارپرداز مسئول ارزیابی تامین کننده است و فرم ارزیابی را مشاهده می کند و در صورتی که سفارش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مقام تشخیص در کارتابل خود مسئول ارزیابی تامین کننده است و فرم ارزیابی را مشاهده می کند</a:t>
            </a:r>
            <a:r>
              <a:rPr lang="en-US" sz="1100" b="1" dirty="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(توضیحات این فرم در کارتابل مقام تشخیص و کارپرداز یکسان می باشد.)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کليک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مشاهده</a:t>
            </a:r>
            <a:r>
              <a:rPr lang="fa-IR" sz="1100" b="1" dirty="0">
                <a:latin typeface="B Zar" panose="00000400000000000000" pitchFamily="2" charset="-78"/>
                <a:ea typeface="Calibri" panose="020F0502020204030204" pitchFamily="34" charset="0"/>
                <a:cs typeface="B Nazanin" panose="00000400000000000000" pitchFamily="2" charset="-78"/>
              </a:rPr>
              <a:t> در هر ردیف جدول، مي توانید فرم (ارزیابی تامین کننده) متناظر با آن سفارش را مشاهده نماييد.</a:t>
            </a:r>
          </a:p>
        </p:txBody>
      </p:sp>
      <p:sp>
        <p:nvSpPr>
          <p:cNvPr id="16" name="Rectangle 15"/>
          <p:cNvSpPr/>
          <p:nvPr/>
        </p:nvSpPr>
        <p:spPr>
          <a:xfrm>
            <a:off x="6601362" y="236483"/>
            <a:ext cx="210987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ارزیابی تامین کننده</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377672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69956" y="3672312"/>
            <a:ext cx="2086100" cy="68961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سفارش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 </a:t>
            </a:r>
            <a:r>
              <a:rPr lang="fa-IR" sz="1100" b="1" dirty="0">
                <a:latin typeface="B Zar" panose="00000400000000000000" pitchFamily="2" charset="-78"/>
                <a:ea typeface="Calibri" panose="020F0502020204030204" pitchFamily="34" charset="0"/>
                <a:cs typeface="B Nazanin" panose="00000400000000000000" pitchFamily="2" charset="-78"/>
              </a:rPr>
              <a:t>می توانید فرم سفارش را مشاهده نمایید.</a:t>
            </a:r>
          </a:p>
        </p:txBody>
      </p:sp>
      <p:pic>
        <p:nvPicPr>
          <p:cNvPr id="2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14610" y="178343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11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28" y="591979"/>
            <a:ext cx="5959527" cy="4274988"/>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370" y="336687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ارزیابی تامین کننده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ستون امتیاز مقادیر 1 تا 5  برای ارزیابی تامین کننده وجود دارد. مقدار دهی ستون امتیاز برای ارزیابی تامین کننده اجباری است. در صورت انتخاب مقدار کمتر و مساوی عدد 3 مقدار دهی ستون توضیحات الزامی است.</a:t>
            </a:r>
          </a:p>
        </p:txBody>
      </p:sp>
      <p:sp>
        <p:nvSpPr>
          <p:cNvPr id="16" name="Rectangle 15"/>
          <p:cNvSpPr/>
          <p:nvPr/>
        </p:nvSpPr>
        <p:spPr>
          <a:xfrm>
            <a:off x="6601362" y="236483"/>
            <a:ext cx="210987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ارزیابی تامین کننده</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527932"/>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2413247"/>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تایید نهایی</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جهت تایید اطلاعات فرم،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نهایی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توسط امضای الکترونیکی اقدام به امضای فرم مربوطه نمایید. </a:t>
            </a: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1190" y="41061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5262" y="410613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086" y="3246063"/>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2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par>
                          <p:cTn id="33" fill="hold">
                            <p:stCondLst>
                              <p:cond delay="1500"/>
                            </p:stCondLst>
                            <p:childTnLst>
                              <p:par>
                                <p:cTn id="34" presetID="22" presetClass="entr" presetSubtype="2"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right)">
                                      <p:cBhvr>
                                        <p:cTn id="36" dur="500"/>
                                        <p:tgtEl>
                                          <p:spTgt spid="13"/>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8164"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گزارش ها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08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14" y="601670"/>
            <a:ext cx="6055981" cy="300681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329" y="78308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فهرست گزارش ها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کارتابل گزارش­ها، می توانید فهرست گزارش ها را مشاهده نمایید.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 تهیه نمائید.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Tree>
    <p:extLst>
      <p:ext uri="{BB962C8B-B14F-4D97-AF65-F5344CB8AC3E}">
        <p14:creationId xmlns:p14="http://schemas.microsoft.com/office/powerpoint/2010/main" val="242768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10378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a:t>
            </a:r>
            <a:r>
              <a:rPr lang="fa-IR" sz="1100" b="1" dirty="0">
                <a:latin typeface="B Zar" panose="00000400000000000000" pitchFamily="2" charset="-78"/>
                <a:ea typeface="Calibri" panose="020F0502020204030204" pitchFamily="34" charset="0"/>
                <a:cs typeface="B Nazanin" panose="00000400000000000000" pitchFamily="2" charset="-78"/>
              </a:rPr>
              <a:t>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کالا و اطلاعات کلیه تامین کنندگانی که کالای انتخابی شما را ثبت نموده اند،  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783" y="206559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a:t>
            </a:r>
            <a:r>
              <a:rPr lang="fa-IR" sz="1100" b="1" dirty="0">
                <a:latin typeface="B Zar" panose="00000400000000000000" pitchFamily="2" charset="-78"/>
                <a:ea typeface="Calibri" panose="020F0502020204030204" pitchFamily="34" charset="0"/>
                <a:cs typeface="B Nazanin" panose="00000400000000000000" pitchFamily="2" charset="-78"/>
              </a:rPr>
              <a:t>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کالا و اطلاعات کلیه تامین کنندگانی که کالای انتخابی شما را ثبت نموده اند،  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772" y="1197135"/>
            <a:ext cx="5335742" cy="1901378"/>
          </a:xfrm>
          <a:prstGeom prst="rect">
            <a:avLst/>
          </a:prstGeom>
        </p:spPr>
      </p:pic>
    </p:spTree>
    <p:extLst>
      <p:ext uri="{BB962C8B-B14F-4D97-AF65-F5344CB8AC3E}">
        <p14:creationId xmlns:p14="http://schemas.microsoft.com/office/powerpoint/2010/main" val="100961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27" y="659678"/>
            <a:ext cx="5985458" cy="300819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0381" y="11708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درخواست های خرید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195258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184817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کلیک نمودن بر 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نمایش گزارش</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جهت کسب اطلاعات بیشتر از جزئیات درخواست خرید می توانید بر روی لینک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جزئیات درخواست </a:t>
            </a:r>
            <a:r>
              <a:rPr lang="ar-SA" sz="1100" b="1" dirty="0">
                <a:latin typeface="B Zar" panose="00000400000000000000" pitchFamily="2" charset="-78"/>
                <a:ea typeface="Calibri" panose="020F0502020204030204" pitchFamily="34" charset="0"/>
                <a:cs typeface="B Nazanin" panose="00000400000000000000" pitchFamily="2" charset="-78"/>
              </a:rPr>
              <a:t>کلیک نمائید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766" y="233013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87" y="609982"/>
            <a:ext cx="5997678" cy="373102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941" y="19224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نوع سفارش در این فرم دارای مقدار عادی یا مستقیم می باشد</a:t>
            </a:r>
            <a:r>
              <a:rPr lang="ar-SA"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که در سفارش عادی</a:t>
            </a:r>
            <a:r>
              <a:rPr lang="ar-SA"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نوع سفارش به صورت عادی و در سفارش مستقیم به صورت مستقیم  به صورت سیستمی فراخوانی می شود.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Tree>
    <p:extLst>
      <p:ext uri="{BB962C8B-B14F-4D97-AF65-F5344CB8AC3E}">
        <p14:creationId xmlns:p14="http://schemas.microsoft.com/office/powerpoint/2010/main" val="190885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1" y="666538"/>
            <a:ext cx="6042210" cy="338629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0484" y="84474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70838" y="779554"/>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فهرست گزارش ها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کارتابل گزارش­ها، می توانید فهرست گزارش ها را مشاهده نمایید.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 و وضعیت پرداخت ها را مشاهده نمائید.</a:t>
            </a:r>
          </a:p>
        </p:txBody>
      </p:sp>
    </p:spTree>
    <p:extLst>
      <p:ext uri="{BB962C8B-B14F-4D97-AF65-F5344CB8AC3E}">
        <p14:creationId xmlns:p14="http://schemas.microsoft.com/office/powerpoint/2010/main" val="162638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10378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a:t>
            </a:r>
            <a:r>
              <a:rPr lang="fa-IR" sz="1100" b="1" dirty="0">
                <a:latin typeface="B Zar" panose="00000400000000000000" pitchFamily="2" charset="-78"/>
                <a:ea typeface="Calibri" panose="020F0502020204030204" pitchFamily="34" charset="0"/>
                <a:cs typeface="B Nazanin" panose="00000400000000000000" pitchFamily="2" charset="-78"/>
              </a:rPr>
              <a:t>د.</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کالا و اطلاعات کلیه تامین کنندگانی که کالای انتخابی شما را ثبت نموده اند،  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783" y="206559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43706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8" name="Picture 37"/>
          <p:cNvPicPr/>
          <p:nvPr/>
        </p:nvPicPr>
        <p:blipFill>
          <a:blip r:embed="rId3">
            <a:extLst>
              <a:ext uri="{28A0092B-C50C-407E-A947-70E740481C1C}">
                <a14:useLocalDpi xmlns:a14="http://schemas.microsoft.com/office/drawing/2010/main" val="0"/>
              </a:ext>
            </a:extLst>
          </a:blip>
          <a:srcRect/>
          <a:stretch>
            <a:fillRect/>
          </a:stretch>
        </p:blipFill>
        <p:spPr bwMode="auto">
          <a:xfrm>
            <a:off x="365630" y="899911"/>
            <a:ext cx="6006465" cy="2725420"/>
          </a:xfrm>
          <a:prstGeom prst="rect">
            <a:avLst/>
          </a:prstGeom>
          <a:noFill/>
          <a:ln>
            <a:noFill/>
          </a:ln>
        </p:spPr>
      </p:pic>
      <p:sp>
        <p:nvSpPr>
          <p:cNvPr id="37" name="Rectangle 36"/>
          <p:cNvSpPr/>
          <p:nvPr/>
        </p:nvSpPr>
        <p:spPr>
          <a:xfrm>
            <a:off x="6687715" y="245133"/>
            <a:ext cx="2138727" cy="246221"/>
          </a:xfrm>
          <a:prstGeom prst="rect">
            <a:avLst/>
          </a:prstGeom>
        </p:spPr>
        <p:txBody>
          <a:bodyPr wrap="none">
            <a:spAutoFit/>
          </a:bodyPr>
          <a:lstStyle/>
          <a:p>
            <a:pPr algn="r" rtl="1"/>
            <a:r>
              <a:rPr lang="fa-IR" sz="10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00" dirty="0">
                <a:solidFill>
                  <a:srgbClr val="0070C0"/>
                </a:solidFill>
                <a:latin typeface="B Zar" panose="00000400000000000000" pitchFamily="2" charset="-78"/>
                <a:ea typeface="Calibri" panose="020F0502020204030204" pitchFamily="34" charset="0"/>
                <a:cs typeface="B Titr" panose="00000700000000000000" pitchFamily="2" charset="-78"/>
              </a:rPr>
              <a:t> مقایسـه و انتخاب کالا</a:t>
            </a:r>
            <a:endParaRPr lang="en-US" sz="1000" dirty="0">
              <a:solidFill>
                <a:srgbClr val="0070C0"/>
              </a:solidFill>
              <a:cs typeface="B Titr" panose="00000700000000000000" pitchFamily="2" charset="-78"/>
            </a:endParaRPr>
          </a:p>
        </p:txBody>
      </p:sp>
      <p:pic>
        <p:nvPicPr>
          <p:cNvPr id="28" name="Picture 2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2035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9066" y="711912"/>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قیمت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روی کلید</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نمایش </a:t>
            </a:r>
            <a:r>
              <a:rPr lang="fa-IR" sz="1100" b="1" dirty="0">
                <a:latin typeface="B Zar" panose="00000400000000000000" pitchFamily="2" charset="-78"/>
                <a:ea typeface="Calibri" panose="020F0502020204030204" pitchFamily="34" charset="0"/>
                <a:cs typeface="B Nazanin" panose="00000400000000000000" pitchFamily="2" charset="-78"/>
              </a:rPr>
              <a:t>در ستون مربوطه می توانید اطلاعات قیمت کالای پیشنهادی را مشاهده نمایید.</a:t>
            </a:r>
          </a:p>
        </p:txBody>
      </p:sp>
      <p:pic>
        <p:nvPicPr>
          <p:cNvPr id="11"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7234" y="180667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80069" y="1681722"/>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قیمت پاسخ نیاز</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قیمت پیشنهاد شده توسط تامین کننده در پاسخ به نیاز جاری برای کالای مورد نظر نمایش داده می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6" name="Picture 4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7" name="Picture 4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48" name="Picture 4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49" name="Picture 4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50" name="Picture 4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52" name="Picture 5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53" name="Picture 5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54" name="Picture 5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55" name="Picture 5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6" name="Picture 55">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pic>
        <p:nvPicPr>
          <p:cNvPr id="44" name="Picture 43">
            <a:extLst>
              <a:ext uri="{FF2B5EF4-FFF2-40B4-BE49-F238E27FC236}">
                <a16:creationId xmlns:a16="http://schemas.microsoft.com/office/drawing/2014/main" id="{02E28481-F95A-4EA5-911A-8F63CA2BEFBD}"/>
              </a:ext>
            </a:extLst>
          </p:cNvPr>
          <p:cNvPicPr>
            <a:picLocks noChangeAspect="1"/>
          </p:cNvPicPr>
          <p:nvPr/>
        </p:nvPicPr>
        <p:blipFill>
          <a:blip r:embed="rId30" cstate="hqprint">
            <a:extLst>
              <a:ext uri="{28A0092B-C50C-407E-A947-70E740481C1C}">
                <a14:useLocalDpi xmlns:a14="http://schemas.microsoft.com/office/drawing/2010/main" val="0"/>
              </a:ext>
            </a:extLst>
          </a:blip>
          <a:srcRect/>
          <a:stretch/>
        </p:blipFill>
        <p:spPr>
          <a:xfrm>
            <a:off x="2254873" y="2010178"/>
            <a:ext cx="240435" cy="262671"/>
          </a:xfrm>
          <a:prstGeom prst="rect">
            <a:avLst/>
          </a:prstGeom>
        </p:spPr>
      </p:pic>
      <p:sp>
        <p:nvSpPr>
          <p:cNvPr id="26" name="text 3">
            <a:extLst>
              <a:ext uri="{FF2B5EF4-FFF2-40B4-BE49-F238E27FC236}">
                <a16:creationId xmlns:a16="http://schemas.microsoft.com/office/drawing/2014/main" id="{28F9569A-23B0-4475-9155-447CDACE5B37}"/>
              </a:ext>
            </a:extLst>
          </p:cNvPr>
          <p:cNvSpPr/>
          <p:nvPr/>
        </p:nvSpPr>
        <p:spPr>
          <a:xfrm>
            <a:off x="6680069" y="26127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قیمت روز جاری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قیمت روز جاری اعلام شده توسط تامین کننده برای کالا نمایش داده می شود.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قیمت روز جاری مبنای ارسال استعلام به تامین کننده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Arrow 3" descr="F:\پاورپوینت ها\ارزیابی کیفی\Arrow 3.png">
            <a:extLst>
              <a:ext uri="{FF2B5EF4-FFF2-40B4-BE49-F238E27FC236}">
                <a16:creationId xmlns:a16="http://schemas.microsoft.com/office/drawing/2014/main" id="{F6CD84BD-E012-41CA-899B-51CA9F7FD95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649247" y="2720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 1">
            <a:extLst>
              <a:ext uri="{FF2B5EF4-FFF2-40B4-BE49-F238E27FC236}">
                <a16:creationId xmlns:a16="http://schemas.microsoft.com/office/drawing/2014/main" id="{DDB59515-17F5-42B7-B518-2253E855EA45}"/>
              </a:ext>
            </a:extLst>
          </p:cNvPr>
          <p:cNvSpPr/>
          <p:nvPr/>
        </p:nvSpPr>
        <p:spPr>
          <a:xfrm>
            <a:off x="6667933" y="3882182"/>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عملکرد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مشاهده عملکرد</a:t>
            </a:r>
            <a:r>
              <a:rPr lang="fa-IR" sz="1100" b="1" dirty="0">
                <a:latin typeface="B Zar" panose="00000400000000000000" pitchFamily="2" charset="-78"/>
                <a:ea typeface="Calibri" panose="020F0502020204030204" pitchFamily="34" charset="0"/>
                <a:cs typeface="B Nazanin" panose="00000400000000000000" pitchFamily="2" charset="-78"/>
              </a:rPr>
              <a:t> در این بخش می توانید ، اطلاعات عملکرد تامین کننده در سامانه را مشاهده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3" name="Arrow 4" descr="F:\پاورپوینت ها\ارزیابی کیفی\Arrow 4.png">
            <a:extLst>
              <a:ext uri="{FF2B5EF4-FFF2-40B4-BE49-F238E27FC236}">
                <a16:creationId xmlns:a16="http://schemas.microsoft.com/office/drawing/2014/main" id="{5DFB22EF-CCD8-44B6-8E73-FFE6BF046689}"/>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649284" y="399497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25952463-EC0D-42F6-B9F0-BFB2184F9B73}"/>
              </a:ext>
            </a:extLst>
          </p:cNvPr>
          <p:cNvPicPr>
            <a:picLocks noChangeAspect="1"/>
          </p:cNvPicPr>
          <p:nvPr/>
        </p:nvPicPr>
        <p:blipFill>
          <a:blip r:embed="rId33" cstate="hqprint">
            <a:extLst>
              <a:ext uri="{28A0092B-C50C-407E-A947-70E740481C1C}">
                <a14:useLocalDpi xmlns:a14="http://schemas.microsoft.com/office/drawing/2010/main" val="0"/>
              </a:ext>
            </a:extLst>
          </a:blip>
          <a:srcRect/>
          <a:stretch/>
        </p:blipFill>
        <p:spPr>
          <a:xfrm>
            <a:off x="1276084" y="1988515"/>
            <a:ext cx="240435" cy="262671"/>
          </a:xfrm>
          <a:prstGeom prst="rect">
            <a:avLst/>
          </a:prstGeom>
        </p:spPr>
      </p:pic>
      <p:pic>
        <p:nvPicPr>
          <p:cNvPr id="35" name="Picture 34">
            <a:extLst>
              <a:ext uri="{FF2B5EF4-FFF2-40B4-BE49-F238E27FC236}">
                <a16:creationId xmlns:a16="http://schemas.microsoft.com/office/drawing/2014/main" id="{7155C0EB-F003-4556-B181-ECF939B130EB}"/>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102713" y="1460146"/>
            <a:ext cx="240435" cy="262672"/>
          </a:xfrm>
          <a:prstGeom prst="rect">
            <a:avLst/>
          </a:prstGeom>
        </p:spPr>
      </p:pic>
      <p:pic>
        <p:nvPicPr>
          <p:cNvPr id="6" name="Picture 5">
            <a:extLst>
              <a:ext uri="{FF2B5EF4-FFF2-40B4-BE49-F238E27FC236}">
                <a16:creationId xmlns:a16="http://schemas.microsoft.com/office/drawing/2014/main" id="{D937F507-919D-4FF3-AB9C-D9D2D435CD35}"/>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00217" y="1439598"/>
            <a:ext cx="240435" cy="262672"/>
          </a:xfrm>
          <a:prstGeom prst="rect">
            <a:avLst/>
          </a:prstGeom>
        </p:spPr>
      </p:pic>
    </p:spTree>
    <p:extLst>
      <p:ext uri="{BB962C8B-B14F-4D97-AF65-F5344CB8AC3E}">
        <p14:creationId xmlns:p14="http://schemas.microsoft.com/office/powerpoint/2010/main" val="329360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animEffect transition="in" filter="fade">
                                      <p:cBhvr>
                                        <p:cTn id="23" dur="500"/>
                                        <p:tgtEl>
                                          <p:spTgt spid="44"/>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right)">
                                      <p:cBhvr>
                                        <p:cTn id="41" dur="500"/>
                                        <p:tgtEl>
                                          <p:spTgt spid="31"/>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up)">
                                      <p:cBhvr>
                                        <p:cTn id="45" dur="500"/>
                                        <p:tgtEl>
                                          <p:spTgt spid="26"/>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5000"/>
                            </p:stCondLst>
                            <p:childTnLst>
                              <p:par>
                                <p:cTn id="53" presetID="22" presetClass="entr" presetSubtype="2"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right)">
                                      <p:cBhvr>
                                        <p:cTn id="55" dur="500"/>
                                        <p:tgtEl>
                                          <p:spTgt spid="33"/>
                                        </p:tgtEl>
                                      </p:cBhvr>
                                    </p:animEffect>
                                  </p:childTnLst>
                                </p:cTn>
                              </p:par>
                            </p:childTnLst>
                          </p:cTn>
                        </p:par>
                        <p:par>
                          <p:cTn id="56" fill="hold">
                            <p:stCondLst>
                              <p:cond delay="5500"/>
                            </p:stCondLst>
                            <p:childTnLst>
                              <p:par>
                                <p:cTn id="57" presetID="22" presetClass="entr" presetSubtype="1"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26" grpId="0"/>
      <p:bldP spid="3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a:t>
            </a:r>
            <a:r>
              <a:rPr lang="fa-IR" sz="1100" b="1" dirty="0">
                <a:latin typeface="B Zar" panose="00000400000000000000" pitchFamily="2" charset="-78"/>
                <a:ea typeface="Calibri" panose="020F0502020204030204" pitchFamily="34" charset="0"/>
                <a:cs typeface="B Nazanin" panose="00000400000000000000" pitchFamily="2" charset="-78"/>
              </a:rPr>
              <a:t>د.</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کالا و اطلاعات کلیه تامین کنندگانی که کالای انتخابی شما را ثبت نموده اند،  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3" name="Rectangle 12"/>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547" y="1126470"/>
            <a:ext cx="5364398" cy="1796062"/>
          </a:xfrm>
          <a:prstGeom prst="rect">
            <a:avLst/>
          </a:prstGeom>
        </p:spPr>
      </p:pic>
    </p:spTree>
    <p:extLst>
      <p:ext uri="{BB962C8B-B14F-4D97-AF65-F5344CB8AC3E}">
        <p14:creationId xmlns:p14="http://schemas.microsoft.com/office/powerpoint/2010/main" val="318530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27" y="659678"/>
            <a:ext cx="5985458" cy="300819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0381" y="11708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درخواست های خرید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195258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184817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کلیک نمودن بر 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نمایش گزارش</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جهت کسب اطلاعات بیشتر از جزئیات درخواست خرید می توانید بر روی لینک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جزئیات درخواست </a:t>
            </a:r>
            <a:r>
              <a:rPr lang="ar-SA" sz="1100" b="1" dirty="0">
                <a:latin typeface="B Zar" panose="00000400000000000000" pitchFamily="2" charset="-78"/>
                <a:ea typeface="Calibri" panose="020F0502020204030204" pitchFamily="34" charset="0"/>
                <a:cs typeface="B Nazanin" panose="00000400000000000000" pitchFamily="2" charset="-78"/>
              </a:rPr>
              <a:t>کلیک نمائید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766" y="233013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7752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87" y="609982"/>
            <a:ext cx="5997678" cy="373102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941" y="19224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نوع سفارش در این فرم دارای مقدار عادی یا مستقیم می باشد</a:t>
            </a:r>
            <a:r>
              <a:rPr lang="ar-SA"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که در سفارش عادی</a:t>
            </a:r>
            <a:r>
              <a:rPr lang="ar-SA"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نوع سفارش به صورت عادی و در سفارش مستقیم به صورت مستقیم  به صورت سیستمی فراخوانی می شود.</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17586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37" y="639130"/>
            <a:ext cx="5957702" cy="355185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3280" y="253962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8178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پرداخت ها</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لیست پرداخت های الکترونیکی که تراکنش مربوط به آنها موفق بوده است و یا پرداخت هایی که به صورت چک بانکی، اسناد خزانه اسلامی و حواله بانکی انجام شده است، نمایش داده می شود.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پرداخت</a:t>
            </a:r>
            <a:r>
              <a:rPr lang="fa-IR" sz="1100" b="1" dirty="0">
                <a:latin typeface="B Zar" panose="00000400000000000000" pitchFamily="2" charset="-78"/>
                <a:ea typeface="Calibri" panose="020F0502020204030204" pitchFamily="34" charset="0"/>
                <a:cs typeface="B Nazanin" panose="00000400000000000000" pitchFamily="2" charset="-78"/>
              </a:rPr>
              <a:t>، صفحه پرداخت های سفارش نمایش داده می شود.</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95826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14" y="589252"/>
            <a:ext cx="6000363" cy="4183459"/>
          </a:xfrm>
          <a:prstGeom prst="rect">
            <a:avLst/>
          </a:prstGeom>
        </p:spPr>
      </p:pic>
      <p:pic>
        <p:nvPicPr>
          <p:cNvPr id="15" name="Arrow 1" descr="C:\Users\ali kamal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های سفارش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فرم پرداخت های سفارش و اطلاعات سفارش و مستندات مرتبط قابل مشاهده است.</a:t>
            </a:r>
          </a:p>
        </p:txBody>
      </p:sp>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78984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45" y="590896"/>
            <a:ext cx="5852633" cy="424181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8017" y="44300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پرداخت ها</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با انتخاب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بازگشت</a:t>
            </a:r>
            <a:r>
              <a:rPr lang="ar-SA" sz="1100" b="1" dirty="0">
                <a:latin typeface="B Zar" panose="00000400000000000000" pitchFamily="2" charset="-78"/>
                <a:ea typeface="Calibri" panose="020F0502020204030204" pitchFamily="34" charset="0"/>
                <a:cs typeface="B Nazanin" panose="00000400000000000000" pitchFamily="2" charset="-78"/>
              </a:rPr>
              <a:t>، می‌توانید مجدد به فرم گزارش پرداخت های موفق بازگردید، با کلیک نمودن بر </a:t>
            </a:r>
            <a:r>
              <a:rPr lang="fa-IR" sz="1100" b="1" dirty="0">
                <a:latin typeface="B Zar" panose="00000400000000000000" pitchFamily="2" charset="-78"/>
                <a:ea typeface="Calibri" panose="020F0502020204030204" pitchFamily="34" charset="0"/>
                <a:cs typeface="B Nazanin" panose="00000400000000000000" pitchFamily="2" charset="-78"/>
              </a:rPr>
              <a:t>روی </a:t>
            </a:r>
            <a:r>
              <a:rPr lang="ar-SA" sz="1100" b="1" dirty="0">
                <a:latin typeface="B Zar" panose="00000400000000000000" pitchFamily="2" charset="-78"/>
                <a:ea typeface="Calibri" panose="020F0502020204030204" pitchFamily="34" charset="0"/>
                <a:cs typeface="B Nazanin" panose="00000400000000000000" pitchFamily="2" charset="-78"/>
              </a:rPr>
              <a:t>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خروج</a:t>
            </a:r>
            <a:r>
              <a:rPr lang="ar-SA" sz="1100" b="1" dirty="0">
                <a:latin typeface="B Zar" panose="00000400000000000000" pitchFamily="2" charset="-78"/>
                <a:ea typeface="Calibri" panose="020F0502020204030204" pitchFamily="34" charset="0"/>
                <a:cs typeface="B Nazanin" panose="00000400000000000000" pitchFamily="2" charset="-78"/>
              </a:rPr>
              <a:t> ، به صفحه اصلی کارتابل خود منتقل می‏شوید.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2800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
        <p:nvSpPr>
          <p:cNvPr id="34" name="Rectangle 33"/>
          <p:cNvSpPr/>
          <p:nvPr/>
        </p:nvSpPr>
        <p:spPr>
          <a:xfrm>
            <a:off x="6687715" y="245133"/>
            <a:ext cx="2138727" cy="246221"/>
          </a:xfrm>
          <a:prstGeom prst="rect">
            <a:avLst/>
          </a:prstGeom>
        </p:spPr>
        <p:txBody>
          <a:bodyPr wrap="none">
            <a:spAutoFit/>
          </a:bodyPr>
          <a:lstStyle/>
          <a:p>
            <a:pPr algn="r" rtl="1"/>
            <a:r>
              <a:rPr lang="fa-IR" sz="10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00" dirty="0">
                <a:solidFill>
                  <a:srgbClr val="0070C0"/>
                </a:solidFill>
                <a:latin typeface="B Zar" panose="00000400000000000000" pitchFamily="2" charset="-78"/>
                <a:ea typeface="Calibri" panose="020F0502020204030204" pitchFamily="34" charset="0"/>
                <a:cs typeface="B Titr" panose="00000700000000000000" pitchFamily="2" charset="-78"/>
              </a:rPr>
              <a:t> مقایسـه و انتخاب کالا</a:t>
            </a:r>
            <a:endParaRPr lang="en-US" sz="1000" dirty="0">
              <a:solidFill>
                <a:srgbClr val="0070C0"/>
              </a:solidFill>
              <a:cs typeface="B Titr" panose="00000700000000000000" pitchFamily="2" charset="-78"/>
            </a:endParaRPr>
          </a:p>
        </p:txBody>
      </p:sp>
      <p:pic>
        <p:nvPicPr>
          <p:cNvPr id="28" name="Picture 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524918" y="569414"/>
            <a:ext cx="5781753" cy="4336315"/>
          </a:xfrm>
          <a:prstGeom prst="rect">
            <a:avLst/>
          </a:prstGeom>
        </p:spPr>
      </p:pic>
      <p:pic>
        <p:nvPicPr>
          <p:cNvPr id="11" name="Arrow 2" descr="F:\پاورپوینت ها\ارزیابی کیفی\Arrow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7709" y="206046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49247" y="1927097"/>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به فهرست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اضافه کردن کالای مدنظر به لیست ، بر روی کلید</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به فهرست </a:t>
            </a:r>
            <a:r>
              <a:rPr lang="fa-IR" sz="1100" b="1" dirty="0">
                <a:latin typeface="B Zar" panose="00000400000000000000" pitchFamily="2" charset="-78"/>
                <a:ea typeface="Calibri" panose="020F0502020204030204" pitchFamily="34" charset="0"/>
                <a:cs typeface="B Nazanin" panose="00000400000000000000" pitchFamily="2" charset="-78"/>
              </a:rPr>
              <a:t>کلیک نمائید.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6" name="Picture 4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7" name="Picture 4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48" name="Picture 4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49" name="Picture 4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50" name="Picture 4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52" name="Picture 5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53" name="Picture 5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54" name="Picture 5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55" name="Picture 5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6" name="Picture 55">
            <a:hlinkClick r:id="rId18"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pic>
        <p:nvPicPr>
          <p:cNvPr id="6" name="Picture 5">
            <a:extLst>
              <a:ext uri="{FF2B5EF4-FFF2-40B4-BE49-F238E27FC236}">
                <a16:creationId xmlns:a16="http://schemas.microsoft.com/office/drawing/2014/main" id="{D937F507-919D-4FF3-AB9C-D9D2D435CD3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050771" y="1418795"/>
            <a:ext cx="240435" cy="262672"/>
          </a:xfrm>
          <a:prstGeom prst="rect">
            <a:avLst/>
          </a:prstGeom>
        </p:spPr>
      </p:pic>
      <p:pic>
        <p:nvPicPr>
          <p:cNvPr id="44" name="Picture 43">
            <a:extLst>
              <a:ext uri="{FF2B5EF4-FFF2-40B4-BE49-F238E27FC236}">
                <a16:creationId xmlns:a16="http://schemas.microsoft.com/office/drawing/2014/main" id="{02E28481-F95A-4EA5-911A-8F63CA2BEFB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698865" y="2674663"/>
            <a:ext cx="240435" cy="262672"/>
          </a:xfrm>
          <a:prstGeom prst="rect">
            <a:avLst/>
          </a:prstGeom>
        </p:spPr>
      </p:pic>
      <p:pic>
        <p:nvPicPr>
          <p:cNvPr id="4" name="Picture 3">
            <a:extLst>
              <a:ext uri="{FF2B5EF4-FFF2-40B4-BE49-F238E27FC236}">
                <a16:creationId xmlns:a16="http://schemas.microsoft.com/office/drawing/2014/main" id="{A5B808FD-84FF-45C6-B8BC-F3E7A10F492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26866" y="3353621"/>
            <a:ext cx="5574215" cy="108413"/>
          </a:xfrm>
          <a:prstGeom prst="rect">
            <a:avLst/>
          </a:prstGeom>
        </p:spPr>
      </p:pic>
      <p:sp>
        <p:nvSpPr>
          <p:cNvPr id="26" name="text 3">
            <a:extLst>
              <a:ext uri="{FF2B5EF4-FFF2-40B4-BE49-F238E27FC236}">
                <a16:creationId xmlns:a16="http://schemas.microsoft.com/office/drawing/2014/main" id="{C06AF2D0-620D-4C93-B32E-F07B7E19EC32}"/>
              </a:ext>
            </a:extLst>
          </p:cNvPr>
          <p:cNvSpPr/>
          <p:nvPr/>
        </p:nvSpPr>
        <p:spPr>
          <a:xfrm>
            <a:off x="6639722" y="2861577"/>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اطلاعات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افزودن کالاها به فهرست جهت ثبت نمودن و ایجاد درخواست خرید کالا می بایست بر روی دکمه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Arrow 3" descr="F:\پاورپوینت ها\ارزیابی کیفی\Arrow 3.png">
            <a:extLst>
              <a:ext uri="{FF2B5EF4-FFF2-40B4-BE49-F238E27FC236}">
                <a16:creationId xmlns:a16="http://schemas.microsoft.com/office/drawing/2014/main" id="{A225231F-78B0-4EB0-B89D-9234CE2881A0}"/>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658772" y="296932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2DEBC538-F087-4B49-AB9D-104769E7410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810195" y="4511107"/>
            <a:ext cx="240435" cy="262672"/>
          </a:xfrm>
          <a:prstGeom prst="rect">
            <a:avLst/>
          </a:prstGeom>
        </p:spPr>
      </p:pic>
      <p:pic>
        <p:nvPicPr>
          <p:cNvPr id="35" name="Arrow 1" descr="C:\Users\ali kamali\Desktop\1.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649247" y="89227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6" name="text 1"/>
          <p:cNvSpPr/>
          <p:nvPr/>
        </p:nvSpPr>
        <p:spPr>
          <a:xfrm>
            <a:off x="6668518" y="783830"/>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کالاهای پیشنهادی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روی گزینه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انتخاب </a:t>
            </a:r>
            <a:r>
              <a:rPr lang="fa-IR" sz="1100" b="1" dirty="0">
                <a:latin typeface="B Zar" panose="00000400000000000000" pitchFamily="2" charset="-78"/>
                <a:ea typeface="Calibri" panose="020F0502020204030204" pitchFamily="34" charset="0"/>
                <a:cs typeface="B Nazanin" panose="00000400000000000000" pitchFamily="2" charset="-78"/>
              </a:rPr>
              <a:t>در جدول کالاهای پیشنهاد شده از سوی تامین کنندگان ، کالا / کالاهای مورد نظر خود را انتخاب نمایید.</a:t>
            </a:r>
          </a:p>
        </p:txBody>
      </p:sp>
    </p:spTree>
    <p:extLst>
      <p:ext uri="{BB962C8B-B14F-4D97-AF65-F5344CB8AC3E}">
        <p14:creationId xmlns:p14="http://schemas.microsoft.com/office/powerpoint/2010/main" val="21173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up)">
                                      <p:cBhvr>
                                        <p:cTn id="21" dur="500"/>
                                        <p:tgtEl>
                                          <p:spTgt spid="3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right)">
                                      <p:cBhvr>
                                        <p:cTn id="49" dur="500"/>
                                        <p:tgtEl>
                                          <p:spTgt spid="31"/>
                                        </p:tgtEl>
                                      </p:cBhvr>
                                    </p:animEffect>
                                  </p:childTnLst>
                                </p:cTn>
                              </p:par>
                            </p:childTnLst>
                          </p:cTn>
                        </p:par>
                        <p:par>
                          <p:cTn id="50" fill="hold">
                            <p:stCondLst>
                              <p:cond delay="5000"/>
                            </p:stCondLst>
                            <p:childTnLst>
                              <p:par>
                                <p:cTn id="51" presetID="22" presetClass="entr" presetSubtype="1"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up)">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8" name="Picture 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30" name="Rectangle 29"/>
          <p:cNvSpPr/>
          <p:nvPr/>
        </p:nvSpPr>
        <p:spPr>
          <a:xfrm>
            <a:off x="6711343"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047" y="638652"/>
            <a:ext cx="5925031" cy="4111865"/>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71761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58244" y="609172"/>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درخواست خرید مرجع</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شماره درخواست خرید فیزیکی</a:t>
            </a:r>
            <a:r>
              <a:rPr lang="en-US"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ایجاد شده داخل دستگاه های اجرایی خریدار</a:t>
            </a:r>
            <a:r>
              <a:rPr lang="en-US"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را درج نمایید.</a:t>
            </a: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11059" y="12574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719" y="154838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50732" y="1444705"/>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نوع فرآیند خرید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خریدهای قابل انجام در این فرم به دو صورت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جزئي</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و با توجه به قیمت تخمینی کالاها قابل انجام است.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لازم است یکی از فرآیند ها را در بخش نوع فرآیند خرید انتخاب نمایید. </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انتخاب نوع فرآیند خرید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می بایست (مقام تشخیص فرآیند خرید و تایید پرداخت)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35762" y="273855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93772" y="3098149"/>
            <a:ext cx="221769" cy="242281"/>
          </a:xfrm>
          <a:prstGeom prst="rect">
            <a:avLst/>
          </a:prstGeom>
        </p:spPr>
      </p:pic>
      <p:sp>
        <p:nvSpPr>
          <p:cNvPr id="18" name="text 3"/>
          <p:cNvSpPr/>
          <p:nvPr/>
        </p:nvSpPr>
        <p:spPr>
          <a:xfrm>
            <a:off x="6661299" y="3134601"/>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تمام یا بخشی از مبلغ خرید مقرر است که از (اسناد خزانه اسلامی) پرداخت گردد، تیک این قسمت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1299" y="323171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6188" y="272840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1"/>
          <p:cNvSpPr/>
          <p:nvPr/>
        </p:nvSpPr>
        <p:spPr>
          <a:xfrm>
            <a:off x="6649163" y="414192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کالا/خدمت جدید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نیاز از طریق این کلید امکان اضافه نمودن کالا به فرم مورد نظر امکان پذیر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1336" y="4254726"/>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2"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63205" y="3601464"/>
            <a:ext cx="221769" cy="242281"/>
          </a:xfrm>
          <a:prstGeom prst="rect">
            <a:avLst/>
          </a:prstGeom>
        </p:spPr>
      </p:pic>
      <p:pic>
        <p:nvPicPr>
          <p:cNvPr id="45" name="Picture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6" name="Picture 4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7" name="Picture 4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48" name="Picture 4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49" name="Picture 48">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50" name="Picture 49">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52" name="Picture 51">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53" name="Picture 52">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54" name="Picture 53">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55" name="Picture 54">
            <a:hlinkClick r:id="rId33" action="ppaction://hlinksldjump"/>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6" name="Picture 55">
            <a:hlinkClick r:id="rId25"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spTree>
    <p:extLst>
      <p:ext uri="{BB962C8B-B14F-4D97-AF65-F5344CB8AC3E}">
        <p14:creationId xmlns:p14="http://schemas.microsoft.com/office/powerpoint/2010/main" val="300059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2000"/>
                            </p:stCondLst>
                            <p:childTnLst>
                              <p:par>
                                <p:cTn id="33" presetID="22" presetClass="entr" presetSubtype="2"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3500"/>
                            </p:stCondLst>
                            <p:childTnLst>
                              <p:par>
                                <p:cTn id="47" presetID="22" presetClass="entr" presetSubtype="2"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right)">
                                      <p:cBhvr>
                                        <p:cTn id="49" dur="500"/>
                                        <p:tgtEl>
                                          <p:spTgt spid="20"/>
                                        </p:tgtEl>
                                      </p:cBhvr>
                                    </p:animEffect>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par>
                          <p:cTn id="60" fill="hold">
                            <p:stCondLst>
                              <p:cond delay="5000"/>
                            </p:stCondLst>
                            <p:childTnLst>
                              <p:par>
                                <p:cTn id="61" presetID="22" presetClass="entr" presetSubtype="2"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right)">
                                      <p:cBhvr>
                                        <p:cTn id="63" dur="500"/>
                                        <p:tgtEl>
                                          <p:spTgt spid="31"/>
                                        </p:tgtEl>
                                      </p:cBhvr>
                                    </p:animEffect>
                                  </p:childTnLst>
                                </p:cTn>
                              </p:par>
                            </p:childTnLst>
                          </p:cTn>
                        </p:par>
                        <p:par>
                          <p:cTn id="64" fill="hold">
                            <p:stCondLst>
                              <p:cond delay="5500"/>
                            </p:stCondLst>
                            <p:childTnLst>
                              <p:par>
                                <p:cTn id="65" presetID="22" presetClass="entr" presetSubtype="1"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up)">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18"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37" y="619238"/>
            <a:ext cx="6028020" cy="4023859"/>
          </a:xfrm>
          <a:prstGeom prst="rect">
            <a:avLst/>
          </a:prstGeom>
        </p:spPr>
      </p:pic>
      <p:pic>
        <p:nvPicPr>
          <p:cNvPr id="28" name="Picture 2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973" y="81008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47970" y="701638"/>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تاریخ نیاز کلیه کالاها / خدمات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فیلد می توانید تاریخ نیاز کلیه کالاهای انتخاب شده را در یک تاریخ مشخص معین نمایید. در غیر اینصورت می توانید تاریخ نیاز هر کالا را در ردیف مربوط به خود کالا تکمیل نمایید.</a:t>
            </a: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30508" y="70354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445" y="2000447"/>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54824" y="192572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3794" y="2991100"/>
            <a:ext cx="221769" cy="242281"/>
          </a:xfrm>
          <a:prstGeom prst="rect">
            <a:avLst/>
          </a:prstGeom>
        </p:spPr>
      </p:pic>
      <p:sp>
        <p:nvSpPr>
          <p:cNvPr id="18" name="text 3"/>
          <p:cNvSpPr/>
          <p:nvPr/>
        </p:nvSpPr>
        <p:spPr>
          <a:xfrm>
            <a:off x="6651025" y="2744182"/>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حذف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انصراف از خرید می 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حذف</a:t>
            </a:r>
            <a:r>
              <a:rPr lang="fa-IR" sz="1100" b="1" dirty="0">
                <a:latin typeface="B Zar" panose="00000400000000000000" pitchFamily="2" charset="-78"/>
                <a:ea typeface="Calibri" panose="020F0502020204030204" pitchFamily="34" charset="0"/>
                <a:cs typeface="B Nazanin" panose="00000400000000000000" pitchFamily="2" charset="-78"/>
              </a:rPr>
              <a:t>، اقدام به حذف ردیف مربوطه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1025" y="284129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38889" y="358712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 خرید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تکمیل نمودن فرم مربوطه، جهت ثبت درخواست خرید پس از تایید تیک رعایت مفاد قانون استفاده از توان تولیدی...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51062" y="3699926"/>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41243" y="4113904"/>
            <a:ext cx="221769" cy="242281"/>
          </a:xfrm>
          <a:prstGeom prst="rect">
            <a:avLst/>
          </a:prstGeom>
        </p:spPr>
      </p:pic>
      <p:pic>
        <p:nvPicPr>
          <p:cNvPr id="31"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88445" y="3854385"/>
            <a:ext cx="221769" cy="242281"/>
          </a:xfrm>
          <a:prstGeom prst="rect">
            <a:avLst/>
          </a:prstGeom>
        </p:spPr>
      </p:pic>
      <p:sp>
        <p:nvSpPr>
          <p:cNvPr id="32" name="text 1"/>
          <p:cNvSpPr/>
          <p:nvPr/>
        </p:nvSpPr>
        <p:spPr>
          <a:xfrm>
            <a:off x="6638445" y="1891193"/>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مشخصات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ردیف مربوط به کالا، اطلاعات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تعداد/مقدار</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تاریخ نیاز به کالا </a:t>
            </a:r>
            <a:r>
              <a:rPr lang="fa-IR" sz="1100" b="1" dirty="0">
                <a:latin typeface="B Zar" panose="00000400000000000000" pitchFamily="2" charset="-78"/>
                <a:ea typeface="Calibri" panose="020F0502020204030204" pitchFamily="34" charset="0"/>
                <a:cs typeface="B Nazanin" panose="00000400000000000000" pitchFamily="2" charset="-78"/>
              </a:rPr>
              <a:t>را وارد نمایید.</a:t>
            </a:r>
          </a:p>
        </p:txBody>
      </p:sp>
      <p:pic>
        <p:nvPicPr>
          <p:cNvPr id="48" name="Picture 4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9" name="Picture 4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50" name="Picture 4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52" name="Picture 5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53" name="Picture 5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54" name="Picture 5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55" name="Picture 5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56" name="Picture 5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57" name="Picture 5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58" name="Picture 57">
            <a:hlinkClick r:id="rId33" action="ppaction://hlinksldjump"/>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9" name="Picture 58">
            <a:hlinkClick r:id="rId25"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sp>
        <p:nvSpPr>
          <p:cNvPr id="34" name="Rectangle 33"/>
          <p:cNvSpPr/>
          <p:nvPr/>
        </p:nvSpPr>
        <p:spPr>
          <a:xfrm>
            <a:off x="6711343"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48183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right)">
                                      <p:cBhvr>
                                        <p:cTn id="40" dur="500"/>
                                        <p:tgtEl>
                                          <p:spTgt spid="20"/>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par>
                                <p:cTn id="45" presetID="53" presetClass="entr" presetSubtype="16"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par>
                          <p:cTn id="55" fill="hold">
                            <p:stCondLst>
                              <p:cond delay="4000"/>
                            </p:stCondLst>
                            <p:childTnLst>
                              <p:par>
                                <p:cTn id="56" presetID="22" presetClass="entr" presetSubtype="2"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right)">
                                      <p:cBhvr>
                                        <p:cTn id="58" dur="500"/>
                                        <p:tgtEl>
                                          <p:spTgt spid="23"/>
                                        </p:tgtEl>
                                      </p:cBhvr>
                                    </p:animEffect>
                                  </p:childTnLst>
                                </p:cTn>
                              </p:par>
                            </p:childTnLst>
                          </p:cTn>
                        </p:par>
                        <p:par>
                          <p:cTn id="59" fill="hold">
                            <p:stCondLst>
                              <p:cond delay="4500"/>
                            </p:stCondLst>
                            <p:childTnLst>
                              <p:par>
                                <p:cTn id="60" presetID="22" presetClass="entr" presetSubtype="1"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up)">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8" grpId="0"/>
      <p:bldP spid="22"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60" y="676470"/>
            <a:ext cx="6002835" cy="4132721"/>
          </a:xfrm>
          <a:prstGeom prst="rect">
            <a:avLst/>
          </a:prstGeom>
        </p:spPr>
      </p:pic>
      <p:pic>
        <p:nvPicPr>
          <p:cNvPr id="20" name="Picture 1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78953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58244" y="681090"/>
            <a:ext cx="2086100" cy="1558438"/>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تامین کنندگان کالاها/خدمات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به منظور نمایش تعداد تامین کنندگانی است که امکان ارائه کلیه خدمات وکالاهای درخواست خرید با تعداد/مقدار خواسته شده و در تاریخ جاری را دارا هستند و صرفا در حالتی که وضعیت درخواست ، درخواست خرید ثبت شده باشد، نمایش داده می شود.</a:t>
            </a: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8626" y="3737242"/>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719" y="233950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50732" y="2235819"/>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فرم، می توانید مدارک مرتبط با خرید، مانند لیست خرید، نامه تاییدیه خرید یا تامین اعتبار را به درخواست خرید پیوست نمایید. بدین ترتیب برای کلیه افرادی که در ادامه فرآیند خرید مشارکت دارند اعم از مقام تشخیص و ذیحساب شفاف سازی خواهید نمود.</a:t>
            </a: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86868" y="4311029"/>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27"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71454" y="4281058"/>
            <a:ext cx="243946" cy="266509"/>
          </a:xfrm>
          <a:prstGeom prst="rect">
            <a:avLst/>
          </a:prstGeom>
        </p:spPr>
      </p:pic>
      <p:sp>
        <p:nvSpPr>
          <p:cNvPr id="28" name="text 3"/>
          <p:cNvSpPr/>
          <p:nvPr/>
        </p:nvSpPr>
        <p:spPr>
          <a:xfrm>
            <a:off x="6661299" y="382296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انتخاب تامین کنندگان و مشاهده قیمت ها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انتخاب تامین کنندگان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تا به فرم مربوطه نمایش داده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1299" y="3920085"/>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1" name="Picture 4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2" name="Picture 4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43" name="Picture 4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44" name="Picture 4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45" name="Picture 4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46" name="Picture 4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47" name="Picture 46">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48" name="Picture 47">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49" name="Picture 48">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0" name="Picture 49">
            <a:hlinkClick r:id="rId23"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sp>
        <p:nvSpPr>
          <p:cNvPr id="31" name="Rectangle 30"/>
          <p:cNvSpPr/>
          <p:nvPr/>
        </p:nvSpPr>
        <p:spPr>
          <a:xfrm>
            <a:off x="6711343"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304545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right)">
                                      <p:cBhvr>
                                        <p:cTn id="40" dur="500"/>
                                        <p:tgtEl>
                                          <p:spTgt spid="29"/>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up)">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997616"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انتخاب تامین کننده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42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90" y="88822"/>
            <a:ext cx="6464313" cy="435478"/>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769" y="624448"/>
            <a:ext cx="5959043" cy="3526660"/>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2035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78792" y="711912"/>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همچنین علاوه بر روش انتخاب تامین کنندگان در اسلاید قبل، با انتخاب کارتابل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انتخاب تامین کنندگان </a:t>
            </a:r>
            <a:r>
              <a:rPr lang="fa-IR" sz="1100" b="1" dirty="0">
                <a:latin typeface="B Zar" panose="00000400000000000000" pitchFamily="2" charset="-78"/>
                <a:ea typeface="Calibri" panose="020F0502020204030204" pitchFamily="34" charset="0"/>
                <a:cs typeface="B Nazanin" panose="00000400000000000000" pitchFamily="2" charset="-78"/>
              </a:rPr>
              <a:t>و با کلیک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درخواست خرید</a:t>
            </a:r>
            <a:r>
              <a:rPr lang="fa-IR" sz="1100" b="1" dirty="0">
                <a:latin typeface="B Zar" panose="00000400000000000000" pitchFamily="2" charset="-78"/>
                <a:ea typeface="Calibri" panose="020F0502020204030204" pitchFamily="34" charset="0"/>
                <a:cs typeface="B Nazanin" panose="00000400000000000000" pitchFamily="2" charset="-78"/>
              </a:rPr>
              <a:t>، فرم مربوطه نمایش داده می شود.</a:t>
            </a:r>
          </a:p>
        </p:txBody>
      </p:sp>
      <p:pic>
        <p:nvPicPr>
          <p:cNvPr id="25"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21222" y="236303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9811" y="176542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1192" y="226434"/>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8159" y="229692"/>
            <a:ext cx="599499" cy="110777"/>
          </a:xfrm>
          <a:prstGeom prst="rect">
            <a:avLst/>
          </a:prstGeom>
        </p:spPr>
      </p:pic>
      <p:pic>
        <p:nvPicPr>
          <p:cNvPr id="20" name="Picture 1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6314" y="225537"/>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57460" y="237771"/>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80735" y="234223"/>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01561" y="235978"/>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17929" y="232225"/>
            <a:ext cx="367399" cy="122467"/>
          </a:xfrm>
          <a:prstGeom prst="rect">
            <a:avLst/>
          </a:prstGeom>
        </p:spPr>
      </p:pic>
      <p:pic>
        <p:nvPicPr>
          <p:cNvPr id="26" name="Picture 2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1737" y="232271"/>
            <a:ext cx="401404" cy="129023"/>
          </a:xfrm>
          <a:prstGeom prst="rect">
            <a:avLst/>
          </a:prstGeom>
        </p:spPr>
      </p:pic>
      <p:pic>
        <p:nvPicPr>
          <p:cNvPr id="27" name="Picture 26">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05904" y="229946"/>
            <a:ext cx="372732" cy="129023"/>
          </a:xfrm>
          <a:prstGeom prst="rect">
            <a:avLst/>
          </a:prstGeom>
        </p:spPr>
      </p:pic>
      <p:pic>
        <p:nvPicPr>
          <p:cNvPr id="29" name="Picture 28">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91134" y="230119"/>
            <a:ext cx="469173" cy="117294"/>
          </a:xfrm>
          <a:prstGeom prst="rect">
            <a:avLst/>
          </a:prstGeom>
        </p:spPr>
      </p:pic>
    </p:spTree>
    <p:extLst>
      <p:ext uri="{BB962C8B-B14F-4D97-AF65-F5344CB8AC3E}">
        <p14:creationId xmlns:p14="http://schemas.microsoft.com/office/powerpoint/2010/main" val="8093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right)">
                                      <p:cBhvr>
                                        <p:cTn id="25" dur="500"/>
                                        <p:tgtEl>
                                          <p:spTgt spid="19"/>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up)">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C:\Users\ali kamali\Desktop\intro powerpoi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7938"/>
            <a:ext cx="9144000" cy="5151438"/>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881B854B-C3EA-463F-A533-48688129E884}"/>
              </a:ext>
            </a:extLst>
          </p:cNvPr>
          <p:cNvSpPr/>
          <p:nvPr/>
        </p:nvSpPr>
        <p:spPr>
          <a:xfrm>
            <a:off x="3853787" y="1055924"/>
            <a:ext cx="1573283" cy="1573283"/>
          </a:xfrm>
          <a:prstGeom prst="ellipse">
            <a:avLst/>
          </a:prstGeom>
          <a:solidFill>
            <a:schemeClr val="tx2">
              <a:lumMod val="60000"/>
              <a:lumOff val="40000"/>
            </a:schemeClr>
          </a:solidFill>
          <a:ln>
            <a:noFill/>
          </a:ln>
          <a:effectLst>
            <a:outerShdw blurRad="50800" dist="381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sp>
        <p:nvSpPr>
          <p:cNvPr id="42" name="TextBox 41">
            <a:extLst>
              <a:ext uri="{FF2B5EF4-FFF2-40B4-BE49-F238E27FC236}">
                <a16:creationId xmlns:a16="http://schemas.microsoft.com/office/drawing/2014/main" id="{2DC5BBC0-C849-4957-93DF-220BC900F1F3}"/>
              </a:ext>
            </a:extLst>
          </p:cNvPr>
          <p:cNvSpPr txBox="1"/>
          <p:nvPr/>
        </p:nvSpPr>
        <p:spPr>
          <a:xfrm>
            <a:off x="3409326" y="3689931"/>
            <a:ext cx="2554333" cy="346249"/>
          </a:xfrm>
          <a:custGeom>
            <a:avLst/>
            <a:gdLst>
              <a:gd name="connsiteX0" fmla="*/ 0 w 2554333"/>
              <a:gd name="connsiteY0" fmla="*/ 0 h 377026"/>
              <a:gd name="connsiteX1" fmla="*/ 2554333 w 2554333"/>
              <a:gd name="connsiteY1" fmla="*/ 0 h 377026"/>
              <a:gd name="connsiteX2" fmla="*/ 2554333 w 2554333"/>
              <a:gd name="connsiteY2" fmla="*/ 377026 h 377026"/>
              <a:gd name="connsiteX3" fmla="*/ 0 w 2554333"/>
              <a:gd name="connsiteY3" fmla="*/ 377026 h 377026"/>
              <a:gd name="connsiteX4" fmla="*/ 0 w 2554333"/>
              <a:gd name="connsiteY4" fmla="*/ 0 h 377026"/>
              <a:gd name="connsiteX0" fmla="*/ 0 w 2554333"/>
              <a:gd name="connsiteY0" fmla="*/ 0 h 377026"/>
              <a:gd name="connsiteX1" fmla="*/ 2478133 w 2554333"/>
              <a:gd name="connsiteY1" fmla="*/ 0 h 377026"/>
              <a:gd name="connsiteX2" fmla="*/ 2554333 w 2554333"/>
              <a:gd name="connsiteY2" fmla="*/ 377026 h 377026"/>
              <a:gd name="connsiteX3" fmla="*/ 0 w 2554333"/>
              <a:gd name="connsiteY3" fmla="*/ 377026 h 377026"/>
              <a:gd name="connsiteX4" fmla="*/ 0 w 2554333"/>
              <a:gd name="connsiteY4" fmla="*/ 0 h 377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333" h="377026">
                <a:moveTo>
                  <a:pt x="0" y="0"/>
                </a:moveTo>
                <a:lnTo>
                  <a:pt x="2478133" y="0"/>
                </a:lnTo>
                <a:lnTo>
                  <a:pt x="2554333" y="377026"/>
                </a:lnTo>
                <a:lnTo>
                  <a:pt x="0" y="377026"/>
                </a:lnTo>
                <a:lnTo>
                  <a:pt x="0" y="0"/>
                </a:lnTo>
                <a:close/>
              </a:path>
            </a:pathLst>
          </a:custGeom>
          <a:noFill/>
        </p:spPr>
        <p:txBody>
          <a:bodyPr wrap="square" lIns="68577" tIns="34289" rIns="68577" bIns="34289" rtlCol="0">
            <a:spAutoFit/>
          </a:bodyPr>
          <a:lstStyle/>
          <a:p>
            <a:pPr algn="ctr"/>
            <a:r>
              <a:rPr lang="en-US" sz="1800" b="1" dirty="0">
                <a:solidFill>
                  <a:schemeClr val="tx1">
                    <a:lumMod val="65000"/>
                    <a:lumOff val="35000"/>
                  </a:schemeClr>
                </a:solidFill>
                <a:latin typeface="Sitka Banner" pitchFamily="2" charset="0"/>
              </a:rPr>
              <a:t>www.setadiran.ir</a:t>
            </a:r>
          </a:p>
        </p:txBody>
      </p:sp>
      <p:pic>
        <p:nvPicPr>
          <p:cNvPr id="1044" name="Picture 20" descr="C:\Users\ali kamali\Desktop\intro powerpoint 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35628" y="722799"/>
            <a:ext cx="1554162" cy="371792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ali kamali\Desktop\intro powerpoint 2.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98611" y="725618"/>
            <a:ext cx="17494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ali kamali\Desktop\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9852" y="1084495"/>
            <a:ext cx="1555750" cy="1522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li kamali\Desktop\e-namad-120x12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422" y="243641"/>
            <a:ext cx="946285" cy="78068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li kamali\Desktop\vezarat-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0553" y="221829"/>
            <a:ext cx="1277484" cy="7511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li kamali\Desktop\سامانه ستاد ایران 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3933" y="2744653"/>
            <a:ext cx="3326446" cy="84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7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wipe(right)">
                                      <p:cBhvr>
                                        <p:cTn id="7" dur="1000"/>
                                        <p:tgtEl>
                                          <p:spTgt spid="1044"/>
                                        </p:tgtEl>
                                      </p:cBhvr>
                                    </p:animEffect>
                                  </p:childTnLst>
                                </p:cTn>
                              </p:par>
                              <p:par>
                                <p:cTn id="8" presetID="22" presetClass="entr" presetSubtype="8" fill="hold" nodeType="withEffect">
                                  <p:stCondLst>
                                    <p:cond delay="0"/>
                                  </p:stCondLst>
                                  <p:childTnLst>
                                    <p:set>
                                      <p:cBhvr>
                                        <p:cTn id="9" dur="1" fill="hold">
                                          <p:stCondLst>
                                            <p:cond delay="0"/>
                                          </p:stCondLst>
                                        </p:cTn>
                                        <p:tgtEl>
                                          <p:spTgt spid="1045"/>
                                        </p:tgtEl>
                                        <p:attrNameLst>
                                          <p:attrName>style.visibility</p:attrName>
                                        </p:attrNameLst>
                                      </p:cBhvr>
                                      <p:to>
                                        <p:strVal val="visible"/>
                                      </p:to>
                                    </p:set>
                                    <p:animEffect transition="in" filter="wipe(left)">
                                      <p:cBhvr>
                                        <p:cTn id="10" dur="1000"/>
                                        <p:tgtEl>
                                          <p:spTgt spid="1045"/>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300" fill="hold"/>
                                        <p:tgtEl>
                                          <p:spTgt spid="30"/>
                                        </p:tgtEl>
                                        <p:attrNameLst>
                                          <p:attrName>ppt_w</p:attrName>
                                        </p:attrNameLst>
                                      </p:cBhvr>
                                      <p:tavLst>
                                        <p:tav tm="0">
                                          <p:val>
                                            <p:fltVal val="0"/>
                                          </p:val>
                                        </p:tav>
                                        <p:tav tm="100000">
                                          <p:val>
                                            <p:strVal val="#ppt_w"/>
                                          </p:val>
                                        </p:tav>
                                      </p:tavLst>
                                    </p:anim>
                                    <p:anim calcmode="lin" valueType="num">
                                      <p:cBhvr>
                                        <p:cTn id="15" dur="300" fill="hold"/>
                                        <p:tgtEl>
                                          <p:spTgt spid="30"/>
                                        </p:tgtEl>
                                        <p:attrNameLst>
                                          <p:attrName>ppt_h</p:attrName>
                                        </p:attrNameLst>
                                      </p:cBhvr>
                                      <p:tavLst>
                                        <p:tav tm="0">
                                          <p:val>
                                            <p:fltVal val="0"/>
                                          </p:val>
                                        </p:tav>
                                        <p:tav tm="100000">
                                          <p:val>
                                            <p:strVal val="#ppt_h"/>
                                          </p:val>
                                        </p:tav>
                                      </p:tavLst>
                                    </p:anim>
                                    <p:animEffect transition="in" filter="fade">
                                      <p:cBhvr>
                                        <p:cTn id="16" dur="300"/>
                                        <p:tgtEl>
                                          <p:spTgt spid="30"/>
                                        </p:tgtEl>
                                      </p:cBhvr>
                                    </p:animEffect>
                                  </p:childTnLst>
                                </p:cTn>
                              </p:par>
                            </p:childTnLst>
                          </p:cTn>
                        </p:par>
                        <p:par>
                          <p:cTn id="17" fill="hold">
                            <p:stCondLst>
                              <p:cond delay="1300"/>
                            </p:stCondLst>
                            <p:childTnLst>
                              <p:par>
                                <p:cTn id="18" presetID="53" presetClass="entr" presetSubtype="16" fill="hold" nodeType="afterEffect">
                                  <p:stCondLst>
                                    <p:cond delay="0"/>
                                  </p:stCondLst>
                                  <p:childTnLst>
                                    <p:set>
                                      <p:cBhvr>
                                        <p:cTn id="19" dur="1" fill="hold">
                                          <p:stCondLst>
                                            <p:cond delay="0"/>
                                          </p:stCondLst>
                                        </p:cTn>
                                        <p:tgtEl>
                                          <p:spTgt spid="1047"/>
                                        </p:tgtEl>
                                        <p:attrNameLst>
                                          <p:attrName>style.visibility</p:attrName>
                                        </p:attrNameLst>
                                      </p:cBhvr>
                                      <p:to>
                                        <p:strVal val="visible"/>
                                      </p:to>
                                    </p:set>
                                    <p:anim calcmode="lin" valueType="num">
                                      <p:cBhvr>
                                        <p:cTn id="20" dur="500" fill="hold"/>
                                        <p:tgtEl>
                                          <p:spTgt spid="1047"/>
                                        </p:tgtEl>
                                        <p:attrNameLst>
                                          <p:attrName>ppt_w</p:attrName>
                                        </p:attrNameLst>
                                      </p:cBhvr>
                                      <p:tavLst>
                                        <p:tav tm="0">
                                          <p:val>
                                            <p:fltVal val="0"/>
                                          </p:val>
                                        </p:tav>
                                        <p:tav tm="100000">
                                          <p:val>
                                            <p:strVal val="#ppt_w"/>
                                          </p:val>
                                        </p:tav>
                                      </p:tavLst>
                                    </p:anim>
                                    <p:anim calcmode="lin" valueType="num">
                                      <p:cBhvr>
                                        <p:cTn id="21" dur="500" fill="hold"/>
                                        <p:tgtEl>
                                          <p:spTgt spid="1047"/>
                                        </p:tgtEl>
                                        <p:attrNameLst>
                                          <p:attrName>ppt_h</p:attrName>
                                        </p:attrNameLst>
                                      </p:cBhvr>
                                      <p:tavLst>
                                        <p:tav tm="0">
                                          <p:val>
                                            <p:fltVal val="0"/>
                                          </p:val>
                                        </p:tav>
                                        <p:tav tm="100000">
                                          <p:val>
                                            <p:strVal val="#ppt_h"/>
                                          </p:val>
                                        </p:tav>
                                      </p:tavLst>
                                    </p:anim>
                                    <p:animEffect transition="in" filter="fade">
                                      <p:cBhvr>
                                        <p:cTn id="22" dur="500"/>
                                        <p:tgtEl>
                                          <p:spTgt spid="1047"/>
                                        </p:tgtEl>
                                      </p:cBhvr>
                                    </p:animEffect>
                                  </p:childTnLst>
                                </p:cTn>
                              </p:par>
                            </p:childTnLst>
                          </p:cTn>
                        </p:par>
                        <p:par>
                          <p:cTn id="23" fill="hold">
                            <p:stCondLst>
                              <p:cond delay="1800"/>
                            </p:stCondLst>
                            <p:childTnLst>
                              <p:par>
                                <p:cTn id="24" presetID="22" presetClass="entr" presetSubtype="2" fill="hold" nodeType="afterEffect">
                                  <p:stCondLst>
                                    <p:cond delay="0"/>
                                  </p:stCondLst>
                                  <p:childTnLst>
                                    <p:set>
                                      <p:cBhvr>
                                        <p:cTn id="25" dur="1" fill="hold">
                                          <p:stCondLst>
                                            <p:cond delay="0"/>
                                          </p:stCondLst>
                                        </p:cTn>
                                        <p:tgtEl>
                                          <p:spTgt spid="1027"/>
                                        </p:tgtEl>
                                        <p:attrNameLst>
                                          <p:attrName>style.visibility</p:attrName>
                                        </p:attrNameLst>
                                      </p:cBhvr>
                                      <p:to>
                                        <p:strVal val="visible"/>
                                      </p:to>
                                    </p:set>
                                    <p:animEffect transition="in" filter="wipe(right)">
                                      <p:cBhvr>
                                        <p:cTn id="26" dur="1000"/>
                                        <p:tgtEl>
                                          <p:spTgt spid="1027"/>
                                        </p:tgtEl>
                                      </p:cBhvr>
                                    </p:animEffect>
                                  </p:childTnLst>
                                </p:cTn>
                              </p:par>
                              <p:par>
                                <p:cTn id="27" presetID="41" presetClass="entr" presetSubtype="0" fill="hold" grpId="0" nodeType="with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42"/>
                                        </p:tgtEl>
                                        <p:attrNameLst>
                                          <p:attrName>ppt_y</p:attrName>
                                        </p:attrNameLst>
                                      </p:cBhvr>
                                      <p:tavLst>
                                        <p:tav tm="0">
                                          <p:val>
                                            <p:strVal val="#ppt_y"/>
                                          </p:val>
                                        </p:tav>
                                        <p:tav tm="100000">
                                          <p:val>
                                            <p:strVal val="#ppt_y"/>
                                          </p:val>
                                        </p:tav>
                                      </p:tavLst>
                                    </p:anim>
                                    <p:anim calcmode="lin" valueType="num">
                                      <p:cBhvr>
                                        <p:cTn id="31"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42"/>
                                        </p:tgtEl>
                                      </p:cBhvr>
                                    </p:animEffect>
                                  </p:childTnLst>
                                </p:cTn>
                              </p:par>
                              <p:par>
                                <p:cTn id="34" presetID="10" presetClass="entr" presetSubtype="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fade">
                                      <p:cBhvr>
                                        <p:cTn id="36" dur="500"/>
                                        <p:tgtEl>
                                          <p:spTgt spid="2053"/>
                                        </p:tgtEl>
                                      </p:cBhvr>
                                    </p:animEffect>
                                  </p:childTnLst>
                                </p:cTn>
                              </p:par>
                              <p:par>
                                <p:cTn id="37" presetID="10" presetClass="entr" presetSubtype="0"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fade">
                                      <p:cBhvr>
                                        <p:cTn id="3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200" y="637109"/>
            <a:ext cx="5973150" cy="2059971"/>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973" y="82035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78792" y="711912"/>
            <a:ext cx="2086100" cy="665886"/>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انتخاب تامین کنندگان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انتخاب تامین کنندگان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3319" y="140493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290" y="88822"/>
            <a:ext cx="6464313" cy="435478"/>
          </a:xfrm>
          <a:prstGeom prst="rect">
            <a:avLst/>
          </a:prstGeom>
        </p:spPr>
      </p:pic>
      <p:pic>
        <p:nvPicPr>
          <p:cNvPr id="30" name="Picture 2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1192" y="226434"/>
            <a:ext cx="671177" cy="117294"/>
          </a:xfrm>
          <a:prstGeom prst="rect">
            <a:avLst/>
          </a:prstGeom>
        </p:spPr>
      </p:pic>
      <p:pic>
        <p:nvPicPr>
          <p:cNvPr id="31" name="Picture 3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8159" y="229692"/>
            <a:ext cx="599499" cy="110777"/>
          </a:xfrm>
          <a:prstGeom prst="rect">
            <a:avLst/>
          </a:prstGeom>
        </p:spPr>
      </p:pic>
      <p:pic>
        <p:nvPicPr>
          <p:cNvPr id="32" name="Picture 3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6314" y="225537"/>
            <a:ext cx="482205" cy="117294"/>
          </a:xfrm>
          <a:prstGeom prst="rect">
            <a:avLst/>
          </a:prstGeom>
        </p:spPr>
      </p:pic>
      <p:pic>
        <p:nvPicPr>
          <p:cNvPr id="33" name="Picture 3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57460" y="237771"/>
            <a:ext cx="619048" cy="117294"/>
          </a:xfrm>
          <a:prstGeom prst="rect">
            <a:avLst/>
          </a:prstGeom>
        </p:spPr>
      </p:pic>
      <p:pic>
        <p:nvPicPr>
          <p:cNvPr id="34" name="Picture 3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80735" y="234223"/>
            <a:ext cx="534336" cy="117294"/>
          </a:xfrm>
          <a:prstGeom prst="rect">
            <a:avLst/>
          </a:prstGeom>
        </p:spPr>
      </p:pic>
      <p:pic>
        <p:nvPicPr>
          <p:cNvPr id="35" name="Picture 3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01561" y="235978"/>
            <a:ext cx="736341" cy="117294"/>
          </a:xfrm>
          <a:prstGeom prst="rect">
            <a:avLst/>
          </a:prstGeom>
        </p:spPr>
      </p:pic>
      <p:pic>
        <p:nvPicPr>
          <p:cNvPr id="36" name="Picture 3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17929" y="232225"/>
            <a:ext cx="367399" cy="122467"/>
          </a:xfrm>
          <a:prstGeom prst="rect">
            <a:avLst/>
          </a:prstGeom>
        </p:spPr>
      </p:pic>
      <p:pic>
        <p:nvPicPr>
          <p:cNvPr id="37" name="Picture 3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1737" y="232271"/>
            <a:ext cx="401404" cy="129023"/>
          </a:xfrm>
          <a:prstGeom prst="rect">
            <a:avLst/>
          </a:prstGeom>
        </p:spPr>
      </p:pic>
      <p:pic>
        <p:nvPicPr>
          <p:cNvPr id="38" name="Picture 37">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05904" y="229946"/>
            <a:ext cx="372732" cy="129023"/>
          </a:xfrm>
          <a:prstGeom prst="rect">
            <a:avLst/>
          </a:prstGeom>
        </p:spPr>
      </p:pic>
      <p:pic>
        <p:nvPicPr>
          <p:cNvPr id="39" name="Picture 38">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91134" y="230119"/>
            <a:ext cx="469173" cy="117294"/>
          </a:xfrm>
          <a:prstGeom prst="rect">
            <a:avLst/>
          </a:prstGeom>
        </p:spPr>
      </p:pic>
    </p:spTree>
    <p:extLst>
      <p:ext uri="{BB962C8B-B14F-4D97-AF65-F5344CB8AC3E}">
        <p14:creationId xmlns:p14="http://schemas.microsoft.com/office/powerpoint/2010/main" val="64934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up)">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61" y="933067"/>
            <a:ext cx="5890318" cy="2480446"/>
          </a:xfrm>
          <a:prstGeom prst="rect">
            <a:avLst/>
          </a:prstGeom>
          <a:ln>
            <a:noFill/>
          </a:ln>
          <a:effectLst>
            <a:outerShdw blurRad="292100" dist="139700" dir="2700000" algn="tl" rotWithShape="0">
              <a:srgbClr val="333333">
                <a:alpha val="65000"/>
              </a:srgbClr>
            </a:outerShdw>
          </a:effectLst>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0069" y="717608"/>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0521" y="3136113"/>
            <a:ext cx="2086100" cy="1850826"/>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فرم می توانید لیست کلیه تامین کنندگانی که وضعیت اعتبار قیمت آنها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معتبر</a:t>
            </a:r>
            <a:r>
              <a:rPr lang="fa-IR" sz="1100" b="1" dirty="0">
                <a:latin typeface="B Zar" panose="00000400000000000000" pitchFamily="2" charset="-78"/>
                <a:ea typeface="Calibri" panose="020F0502020204030204" pitchFamily="34" charset="0"/>
                <a:cs typeface="B Nazanin" panose="00000400000000000000" pitchFamily="2" charset="-78"/>
              </a:rPr>
              <a:t> و یا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نامعتبر</a:t>
            </a:r>
            <a:r>
              <a:rPr lang="fa-IR" sz="1100" b="1" dirty="0">
                <a:latin typeface="B Zar" panose="00000400000000000000" pitchFamily="2" charset="-78"/>
                <a:ea typeface="Calibri" panose="020F0502020204030204" pitchFamily="34" charset="0"/>
                <a:cs typeface="B Nazanin" panose="00000400000000000000" pitchFamily="2" charset="-78"/>
              </a:rPr>
              <a:t> می باشد را مشاهده نموده و سپس با انتخاب تامین کننده مورد نظر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en-US"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نکته : </a:t>
            </a:r>
            <a:r>
              <a:rPr lang="fa-IR" sz="1100" b="1" dirty="0">
                <a:latin typeface="B Zar" panose="00000400000000000000" pitchFamily="2" charset="-78"/>
                <a:ea typeface="Calibri" panose="020F0502020204030204" pitchFamily="34" charset="0"/>
                <a:cs typeface="B Nazanin" panose="00000400000000000000" pitchFamily="2" charset="-78"/>
              </a:rPr>
              <a:t>مشاهده قیمت ها در این فرم مستلزم مجوز دسترسی به کارپرداز توسط مقام مسئول سازمان می باشد.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4906" y="73893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89319" y="607827"/>
            <a:ext cx="3127779" cy="261610"/>
          </a:xfrm>
          <a:prstGeom prst="rect">
            <a:avLst/>
          </a:prstGeom>
        </p:spPr>
        <p:txBody>
          <a:bodyPr wrap="none">
            <a:spAutoFit/>
          </a:bodyPr>
          <a:lstStyle/>
          <a:p>
            <a:r>
              <a:rPr lang="fa-IR" sz="1100" b="1" dirty="0">
                <a:solidFill>
                  <a:srgbClr val="7030A0"/>
                </a:solidFill>
                <a:latin typeface="B Zar,Bold"/>
                <a:cs typeface="B Nazanin" panose="00000400000000000000" pitchFamily="2" charset="-78"/>
              </a:rPr>
              <a:t>در این فرم دسترسی کارپرداز جهت مشاهده قیمت ها باز است</a:t>
            </a:r>
            <a:endParaRPr lang="en-US" sz="1100" dirty="0">
              <a:solidFill>
                <a:srgbClr val="7030A0"/>
              </a:solidFill>
              <a:cs typeface="B Nazanin" panose="00000400000000000000" pitchFamily="2" charset="-78"/>
            </a:endParaRPr>
          </a:p>
        </p:txBody>
      </p:sp>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973" y="3245542"/>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80069" y="608179"/>
            <a:ext cx="2086100" cy="252793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فیلتر نمودن فرم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شما قادر به فیلتر نمودن تامین کنندگان نمایش داده به شرح زیر خواهید بود: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با انتخاب گزینه اول، فقط تامین کنندگانی قابل رویت خواهند بود که در محدوده نیاز شما کالا را ارائه می نمایند.</a:t>
            </a: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با انتخاب گزینه دوم، صرفا تامین کنندگانی قابل رویت خواهند بود که در محدوده نیاز شما کالا را با امتیاز حمل رایگان ارائه می نمایند.</a:t>
            </a: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با انتخاب گزینه سوم، تمام تامین کنندگانی که در تاریخ جاری دارای قیمت معتبر می باشند، نمایش داده می شود.</a:t>
            </a:r>
          </a:p>
        </p:txBody>
      </p:sp>
      <p:pic>
        <p:nvPicPr>
          <p:cNvPr id="16"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25128" y="2974265"/>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2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2495" y="1532895"/>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290" y="88822"/>
            <a:ext cx="6464313" cy="435478"/>
          </a:xfrm>
          <a:prstGeom prst="rect">
            <a:avLst/>
          </a:prstGeom>
        </p:spPr>
      </p:pic>
      <p:pic>
        <p:nvPicPr>
          <p:cNvPr id="36" name="Picture 3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1192" y="226434"/>
            <a:ext cx="671177" cy="117294"/>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48159" y="229692"/>
            <a:ext cx="599499" cy="110777"/>
          </a:xfrm>
          <a:prstGeom prst="rect">
            <a:avLst/>
          </a:prstGeom>
        </p:spPr>
      </p:pic>
      <p:pic>
        <p:nvPicPr>
          <p:cNvPr id="38" name="Picture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16314" y="225537"/>
            <a:ext cx="482205" cy="117294"/>
          </a:xfrm>
          <a:prstGeom prst="rect">
            <a:avLst/>
          </a:prstGeom>
        </p:spPr>
      </p:pic>
      <p:pic>
        <p:nvPicPr>
          <p:cNvPr id="39" name="Picture 3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57460" y="237771"/>
            <a:ext cx="619048" cy="117294"/>
          </a:xfrm>
          <a:prstGeom prst="rect">
            <a:avLst/>
          </a:prstGeom>
        </p:spPr>
      </p:pic>
      <p:pic>
        <p:nvPicPr>
          <p:cNvPr id="40" name="Picture 3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80735" y="234223"/>
            <a:ext cx="534336" cy="117294"/>
          </a:xfrm>
          <a:prstGeom prst="rect">
            <a:avLst/>
          </a:prstGeom>
        </p:spPr>
      </p:pic>
      <p:pic>
        <p:nvPicPr>
          <p:cNvPr id="41" name="Picture 4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1561" y="235978"/>
            <a:ext cx="736341" cy="117294"/>
          </a:xfrm>
          <a:prstGeom prst="rect">
            <a:avLst/>
          </a:prstGeom>
        </p:spPr>
      </p:pic>
      <p:pic>
        <p:nvPicPr>
          <p:cNvPr id="42" name="Picture 4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17929" y="232225"/>
            <a:ext cx="367399" cy="122467"/>
          </a:xfrm>
          <a:prstGeom prst="rect">
            <a:avLst/>
          </a:prstGeom>
        </p:spPr>
      </p:pic>
      <p:pic>
        <p:nvPicPr>
          <p:cNvPr id="43" name="Picture 4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1737" y="232271"/>
            <a:ext cx="401404" cy="129023"/>
          </a:xfrm>
          <a:prstGeom prst="rect">
            <a:avLst/>
          </a:prstGeom>
        </p:spPr>
      </p:pic>
      <p:pic>
        <p:nvPicPr>
          <p:cNvPr id="44" name="Picture 4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05904" y="229946"/>
            <a:ext cx="372732" cy="129023"/>
          </a:xfrm>
          <a:prstGeom prst="rect">
            <a:avLst/>
          </a:prstGeom>
        </p:spPr>
      </p:pic>
      <p:pic>
        <p:nvPicPr>
          <p:cNvPr id="45" name="Picture 44">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91134" y="230119"/>
            <a:ext cx="469173" cy="117294"/>
          </a:xfrm>
          <a:prstGeom prst="rect">
            <a:avLst/>
          </a:prstGeom>
        </p:spPr>
      </p:pic>
    </p:spTree>
    <p:extLst>
      <p:ext uri="{BB962C8B-B14F-4D97-AF65-F5344CB8AC3E}">
        <p14:creationId xmlns:p14="http://schemas.microsoft.com/office/powerpoint/2010/main" val="147628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right)">
                                      <p:cBhvr>
                                        <p:cTn id="31" dur="500"/>
                                        <p:tgtEl>
                                          <p:spTgt spid="13"/>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19" y="832120"/>
            <a:ext cx="6058578" cy="2911103"/>
          </a:xfrm>
          <a:prstGeom prst="rect">
            <a:avLst/>
          </a:prstGeom>
        </p:spPr>
      </p:pic>
      <p:pic>
        <p:nvPicPr>
          <p:cNvPr id="20" name="Picture 1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9795" y="87492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0079" y="3720854"/>
            <a:ext cx="2086100" cy="665886"/>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فرم مربوطه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تکمیل اطلاعات و انتخاب تامین کنندگان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4510" y="292221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699" y="383028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99291" y="765491"/>
            <a:ext cx="2086100" cy="286648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اولویت تامین کننده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اولویت هر تامین کننده بر اساس قيمت کل محاسبه شده و نمایش داده می شود به نحوی که پایین ترین قیمت کل دارای الویت 1 می باشد.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بر این اساس فیلد مربوطه را بر اساس اولویت تامین کنندگان تکمیل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کالا از نوع فرآیند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و تعداد تامین کنندگان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(معتبر) </a:t>
            </a:r>
            <a:r>
              <a:rPr lang="fa-IR" sz="1100" b="1" dirty="0">
                <a:latin typeface="B Zar" panose="00000400000000000000" pitchFamily="2" charset="-78"/>
                <a:ea typeface="Calibri" panose="020F0502020204030204" pitchFamily="34" charset="0"/>
                <a:cs typeface="B Nazanin" panose="00000400000000000000" pitchFamily="2" charset="-78"/>
              </a:rPr>
              <a:t>بیشتر از 3 تامین کننده باشد، می بایست حداقل 3 تامین کننده یا 3 اولویت انتخاب گردد. در غیر اینصورت اگر تعداد تامین کنندگان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(معتبر) </a:t>
            </a:r>
            <a:r>
              <a:rPr lang="fa-IR" sz="1100" b="1" dirty="0">
                <a:latin typeface="B Zar" panose="00000400000000000000" pitchFamily="2" charset="-78"/>
                <a:ea typeface="Calibri" panose="020F0502020204030204" pitchFamily="34" charset="0"/>
                <a:cs typeface="B Nazanin" panose="00000400000000000000" pitchFamily="2" charset="-78"/>
              </a:rPr>
              <a:t>کمتر از 3 باشد می توان با همان تعداد فرآیند را ادامه داد.</a:t>
            </a:r>
          </a:p>
        </p:txBody>
      </p:sp>
      <p:pic>
        <p:nvPicPr>
          <p:cNvPr id="16"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35844" y="3214720"/>
            <a:ext cx="243781" cy="26577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834167" y="567083"/>
            <a:ext cx="3231975" cy="261610"/>
          </a:xfrm>
          <a:prstGeom prst="rect">
            <a:avLst/>
          </a:prstGeom>
        </p:spPr>
        <p:txBody>
          <a:bodyPr wrap="none">
            <a:spAutoFit/>
          </a:bodyPr>
          <a:lstStyle/>
          <a:p>
            <a:r>
              <a:rPr lang="fa-IR" sz="1100" b="1" dirty="0">
                <a:solidFill>
                  <a:srgbClr val="7030A0"/>
                </a:solidFill>
                <a:latin typeface="B Zar,Bold"/>
                <a:cs typeface="B Nazanin" panose="00000400000000000000" pitchFamily="2" charset="-78"/>
              </a:rPr>
              <a:t>در این فرم دسترسی کارپرداز جهت مشاهده قیمت ها بسته است</a:t>
            </a:r>
            <a:endParaRPr lang="en-US" sz="1100" dirty="0">
              <a:solidFill>
                <a:srgbClr val="7030A0"/>
              </a:solidFill>
              <a:cs typeface="B Nazanin" panose="00000400000000000000" pitchFamily="2" charset="-78"/>
            </a:endParaRPr>
          </a:p>
        </p:txBody>
      </p:sp>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290" y="88822"/>
            <a:ext cx="6464313" cy="435478"/>
          </a:xfrm>
          <a:prstGeom prst="rect">
            <a:avLst/>
          </a:prstGeom>
        </p:spPr>
      </p:pic>
      <p:pic>
        <p:nvPicPr>
          <p:cNvPr id="36" name="Picture 3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1192" y="226434"/>
            <a:ext cx="671177" cy="117294"/>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48159" y="229692"/>
            <a:ext cx="599499" cy="110777"/>
          </a:xfrm>
          <a:prstGeom prst="rect">
            <a:avLst/>
          </a:prstGeom>
        </p:spPr>
      </p:pic>
      <p:pic>
        <p:nvPicPr>
          <p:cNvPr id="38" name="Picture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16314" y="225537"/>
            <a:ext cx="482205" cy="117294"/>
          </a:xfrm>
          <a:prstGeom prst="rect">
            <a:avLst/>
          </a:prstGeom>
        </p:spPr>
      </p:pic>
      <p:pic>
        <p:nvPicPr>
          <p:cNvPr id="39" name="Picture 3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57460" y="237771"/>
            <a:ext cx="619048" cy="117294"/>
          </a:xfrm>
          <a:prstGeom prst="rect">
            <a:avLst/>
          </a:prstGeom>
        </p:spPr>
      </p:pic>
      <p:pic>
        <p:nvPicPr>
          <p:cNvPr id="40" name="Picture 3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80735" y="234223"/>
            <a:ext cx="534336" cy="117294"/>
          </a:xfrm>
          <a:prstGeom prst="rect">
            <a:avLst/>
          </a:prstGeom>
        </p:spPr>
      </p:pic>
      <p:pic>
        <p:nvPicPr>
          <p:cNvPr id="41" name="Picture 4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1561" y="235978"/>
            <a:ext cx="736341" cy="117294"/>
          </a:xfrm>
          <a:prstGeom prst="rect">
            <a:avLst/>
          </a:prstGeom>
        </p:spPr>
      </p:pic>
      <p:pic>
        <p:nvPicPr>
          <p:cNvPr id="42" name="Picture 4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17929" y="232225"/>
            <a:ext cx="367399" cy="122467"/>
          </a:xfrm>
          <a:prstGeom prst="rect">
            <a:avLst/>
          </a:prstGeom>
        </p:spPr>
      </p:pic>
      <p:pic>
        <p:nvPicPr>
          <p:cNvPr id="43" name="Picture 4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1737" y="232271"/>
            <a:ext cx="401404" cy="129023"/>
          </a:xfrm>
          <a:prstGeom prst="rect">
            <a:avLst/>
          </a:prstGeom>
        </p:spPr>
      </p:pic>
      <p:pic>
        <p:nvPicPr>
          <p:cNvPr id="44" name="Picture 4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05904" y="229946"/>
            <a:ext cx="372732" cy="129023"/>
          </a:xfrm>
          <a:prstGeom prst="rect">
            <a:avLst/>
          </a:prstGeom>
        </p:spPr>
      </p:pic>
      <p:pic>
        <p:nvPicPr>
          <p:cNvPr id="45" name="Picture 44">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91134" y="230119"/>
            <a:ext cx="469173" cy="117294"/>
          </a:xfrm>
          <a:prstGeom prst="rect">
            <a:avLst/>
          </a:prstGeom>
        </p:spPr>
      </p:pic>
    </p:spTree>
    <p:extLst>
      <p:ext uri="{BB962C8B-B14F-4D97-AF65-F5344CB8AC3E}">
        <p14:creationId xmlns:p14="http://schemas.microsoft.com/office/powerpoint/2010/main" val="176244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6" name="Picture 2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635" y="547942"/>
            <a:ext cx="4964840" cy="2165310"/>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73816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8" name="Arrow 3" descr="F:\پاورپوینت ها\ارزیابی کیفی\Arrow 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1299" y="300569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58244" y="629720"/>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حذف سطر</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لیست ایجاد شده، می 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حذف سطر </a:t>
            </a:r>
            <a:r>
              <a:rPr lang="fa-IR" sz="1100" b="1" dirty="0">
                <a:latin typeface="B Zar" panose="00000400000000000000" pitchFamily="2" charset="-78"/>
                <a:ea typeface="Calibri" panose="020F0502020204030204" pitchFamily="34" charset="0"/>
                <a:cs typeface="B Nazanin" panose="00000400000000000000" pitchFamily="2" charset="-78"/>
              </a:rPr>
              <a:t>به حذف یک ردیف از جدول بپردازید.</a:t>
            </a:r>
          </a:p>
        </p:txBody>
      </p:sp>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0992" y="1800592"/>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48719" y="1630597"/>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50732" y="1526913"/>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توضیحات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به ازای هر ردیف تامین کننده، فیلد توضیحات در نظر گرفته شده است که میتوانید در صورت نیاز توضیحاتی را درج نموده و یا علت انتخاب یک تامین کننده را برای سایر عوامل در فرآیند خرید مشخص نمایید.</a:t>
            </a:r>
          </a:p>
        </p:txBody>
      </p:sp>
      <p:pic>
        <p:nvPicPr>
          <p:cNvPr id="13"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4526" y="1800591"/>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15"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60582" y="2240171"/>
            <a:ext cx="243946" cy="266509"/>
          </a:xfrm>
          <a:prstGeom prst="rect">
            <a:avLst/>
          </a:prstGeom>
        </p:spPr>
      </p:pic>
      <p:sp>
        <p:nvSpPr>
          <p:cNvPr id="17" name="text 3"/>
          <p:cNvSpPr/>
          <p:nvPr/>
        </p:nvSpPr>
        <p:spPr>
          <a:xfrm>
            <a:off x="6661299" y="2908576"/>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ویرایش درخواست خرید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چنانچه نیاز به ویرایش درخواست خرید داشته باشید، می توانید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ویرایش درخواست خرید </a:t>
            </a:r>
            <a:r>
              <a:rPr lang="fa-IR" sz="1100" b="1" dirty="0">
                <a:latin typeface="B Zar" panose="00000400000000000000" pitchFamily="2" charset="-78"/>
                <a:ea typeface="Calibri" panose="020F0502020204030204" pitchFamily="34" charset="0"/>
                <a:cs typeface="B Nazanin" panose="00000400000000000000" pitchFamily="2" charset="-78"/>
              </a:rPr>
              <a:t>به فرم "درخواست خرید" بازگردید و ویرایشهای لازم را انجام دهید.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0" name="text 1"/>
          <p:cNvSpPr/>
          <p:nvPr/>
        </p:nvSpPr>
        <p:spPr>
          <a:xfrm>
            <a:off x="6649163" y="41111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 استعلام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تایید همه موارد جهت ادامه فرآیند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در استعلام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1336" y="422390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89355" y="2239805"/>
            <a:ext cx="243946" cy="266509"/>
          </a:xfrm>
          <a:prstGeom prst="rect">
            <a:avLst/>
          </a:prstGeom>
        </p:spPr>
      </p:pic>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8081" y="2757839"/>
            <a:ext cx="4944394" cy="2129103"/>
          </a:xfrm>
          <a:prstGeom prst="rect">
            <a:avLst/>
          </a:prstGeom>
        </p:spPr>
      </p:pic>
      <p:sp>
        <p:nvSpPr>
          <p:cNvPr id="31" name="Rectangle 30"/>
          <p:cNvSpPr/>
          <p:nvPr/>
        </p:nvSpPr>
        <p:spPr>
          <a:xfrm>
            <a:off x="107094" y="3721933"/>
            <a:ext cx="884499" cy="861774"/>
          </a:xfrm>
          <a:prstGeom prst="rect">
            <a:avLst/>
          </a:prstGeom>
        </p:spPr>
        <p:txBody>
          <a:bodyPr wrap="square">
            <a:spAutoFit/>
          </a:bodyPr>
          <a:lstStyle/>
          <a:p>
            <a:pPr algn="justLow" rtl="1"/>
            <a:r>
              <a:rPr lang="fa-IR" sz="1000" b="1" dirty="0">
                <a:solidFill>
                  <a:srgbClr val="7030A0"/>
                </a:solidFill>
                <a:latin typeface="B Zar,Bold"/>
                <a:cs typeface="B Nazanin" panose="00000400000000000000" pitchFamily="2" charset="-78"/>
              </a:rPr>
              <a:t>در این فرم دسترسی کارپرداز جهت مشاهده قیمت ها بسته است</a:t>
            </a:r>
            <a:endParaRPr lang="en-US" sz="1000" dirty="0">
              <a:solidFill>
                <a:srgbClr val="7030A0"/>
              </a:solidFill>
              <a:cs typeface="B Nazanin" panose="00000400000000000000" pitchFamily="2" charset="-78"/>
            </a:endParaRPr>
          </a:p>
        </p:txBody>
      </p:sp>
      <p:sp>
        <p:nvSpPr>
          <p:cNvPr id="33" name="Rectangle 32"/>
          <p:cNvSpPr/>
          <p:nvPr/>
        </p:nvSpPr>
        <p:spPr>
          <a:xfrm>
            <a:off x="95729" y="1313840"/>
            <a:ext cx="884499" cy="861774"/>
          </a:xfrm>
          <a:prstGeom prst="rect">
            <a:avLst/>
          </a:prstGeom>
        </p:spPr>
        <p:txBody>
          <a:bodyPr wrap="square">
            <a:spAutoFit/>
          </a:bodyPr>
          <a:lstStyle/>
          <a:p>
            <a:pPr algn="justLow" rtl="1"/>
            <a:r>
              <a:rPr lang="fa-IR" sz="1000" b="1" dirty="0">
                <a:solidFill>
                  <a:srgbClr val="7030A0"/>
                </a:solidFill>
                <a:latin typeface="B Zar,Bold"/>
                <a:cs typeface="B Nazanin" panose="00000400000000000000" pitchFamily="2" charset="-78"/>
              </a:rPr>
              <a:t>در این فرم دسترسی کارپرداز جهت مشاهده قیمت ها باز است</a:t>
            </a:r>
            <a:endParaRPr lang="en-US" sz="1000" dirty="0">
              <a:solidFill>
                <a:srgbClr val="7030A0"/>
              </a:solidFill>
              <a:cs typeface="B Nazanin" panose="00000400000000000000" pitchFamily="2" charset="-78"/>
            </a:endParaRPr>
          </a:p>
        </p:txBody>
      </p:sp>
      <p:pic>
        <p:nvPicPr>
          <p:cNvPr id="44" name="Picture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290" y="88822"/>
            <a:ext cx="6464313" cy="435478"/>
          </a:xfrm>
          <a:prstGeom prst="rect">
            <a:avLst/>
          </a:prstGeom>
        </p:spPr>
      </p:pic>
      <p:pic>
        <p:nvPicPr>
          <p:cNvPr id="45" name="Picture 4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11192" y="226434"/>
            <a:ext cx="671177" cy="117294"/>
          </a:xfrm>
          <a:prstGeom prst="rect">
            <a:avLst/>
          </a:prstGeom>
        </p:spPr>
      </p:pic>
      <p:pic>
        <p:nvPicPr>
          <p:cNvPr id="46" name="Picture 45">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48159" y="229692"/>
            <a:ext cx="599499" cy="110777"/>
          </a:xfrm>
          <a:prstGeom prst="rect">
            <a:avLst/>
          </a:prstGeom>
        </p:spPr>
      </p:pic>
      <p:pic>
        <p:nvPicPr>
          <p:cNvPr id="47" name="Picture 4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16314" y="225537"/>
            <a:ext cx="482205" cy="117294"/>
          </a:xfrm>
          <a:prstGeom prst="rect">
            <a:avLst/>
          </a:prstGeom>
        </p:spPr>
      </p:pic>
      <p:pic>
        <p:nvPicPr>
          <p:cNvPr id="48" name="Picture 4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57460" y="237771"/>
            <a:ext cx="619048" cy="117294"/>
          </a:xfrm>
          <a:prstGeom prst="rect">
            <a:avLst/>
          </a:prstGeom>
        </p:spPr>
      </p:pic>
      <p:pic>
        <p:nvPicPr>
          <p:cNvPr id="49" name="Picture 4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80735" y="234223"/>
            <a:ext cx="534336" cy="117294"/>
          </a:xfrm>
          <a:prstGeom prst="rect">
            <a:avLst/>
          </a:prstGeom>
        </p:spPr>
      </p:pic>
      <p:pic>
        <p:nvPicPr>
          <p:cNvPr id="50" name="Picture 49">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801561" y="235978"/>
            <a:ext cx="736341" cy="117294"/>
          </a:xfrm>
          <a:prstGeom prst="rect">
            <a:avLst/>
          </a:prstGeom>
        </p:spPr>
      </p:pic>
      <p:pic>
        <p:nvPicPr>
          <p:cNvPr id="52" name="Picture 51">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317929" y="232225"/>
            <a:ext cx="367399" cy="122467"/>
          </a:xfrm>
          <a:prstGeom prst="rect">
            <a:avLst/>
          </a:prstGeom>
        </p:spPr>
      </p:pic>
      <p:pic>
        <p:nvPicPr>
          <p:cNvPr id="53" name="Picture 52">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11737" y="232271"/>
            <a:ext cx="401404" cy="129023"/>
          </a:xfrm>
          <a:prstGeom prst="rect">
            <a:avLst/>
          </a:prstGeom>
        </p:spPr>
      </p:pic>
      <p:pic>
        <p:nvPicPr>
          <p:cNvPr id="54" name="Picture 53">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05904" y="229946"/>
            <a:ext cx="372732" cy="129023"/>
          </a:xfrm>
          <a:prstGeom prst="rect">
            <a:avLst/>
          </a:prstGeom>
        </p:spPr>
      </p:pic>
      <p:pic>
        <p:nvPicPr>
          <p:cNvPr id="55" name="Picture 54">
            <a:hlinkClick r:id="rId26" action="ppaction://hlinksldjump"/>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691134" y="230119"/>
            <a:ext cx="469173" cy="117294"/>
          </a:xfrm>
          <a:prstGeom prst="rect">
            <a:avLst/>
          </a:prstGeom>
        </p:spPr>
      </p:pic>
    </p:spTree>
    <p:extLst>
      <p:ext uri="{BB962C8B-B14F-4D97-AF65-F5344CB8AC3E}">
        <p14:creationId xmlns:p14="http://schemas.microsoft.com/office/powerpoint/2010/main" val="358125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2500"/>
                            </p:stCondLst>
                            <p:childTnLst>
                              <p:par>
                                <p:cTn id="37" presetID="22" presetClass="entr" presetSubtype="2"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childTnLst>
                          </p:cTn>
                        </p:par>
                        <p:par>
                          <p:cTn id="49" fill="hold">
                            <p:stCondLst>
                              <p:cond delay="3500"/>
                            </p:stCondLst>
                            <p:childTnLst>
                              <p:par>
                                <p:cTn id="50" presetID="22" presetClass="entr" presetSubtype="2"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right)">
                                      <p:cBhvr>
                                        <p:cTn id="52" dur="500"/>
                                        <p:tgtEl>
                                          <p:spTgt spid="22"/>
                                        </p:tgtEl>
                                      </p:cBhvr>
                                    </p:animEffect>
                                  </p:childTnLst>
                                </p:cTn>
                              </p:par>
                            </p:childTnLst>
                          </p:cTn>
                        </p:par>
                        <p:par>
                          <p:cTn id="53" fill="hold">
                            <p:stCondLst>
                              <p:cond delay="4000"/>
                            </p:stCondLst>
                            <p:childTnLst>
                              <p:par>
                                <p:cTn id="54" presetID="2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17"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7280" y="1002364"/>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ارسال استعلام</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grpSp>
        <p:nvGrpSpPr>
          <p:cNvPr id="24" name="Group 23"/>
          <p:cNvGrpSpPr/>
          <p:nvPr/>
        </p:nvGrpSpPr>
        <p:grpSpPr>
          <a:xfrm>
            <a:off x="5687450" y="2152155"/>
            <a:ext cx="1482850" cy="1481141"/>
            <a:chOff x="6144504" y="2152155"/>
            <a:chExt cx="1482850" cy="1481141"/>
          </a:xfrm>
        </p:grpSpPr>
        <p:sp>
          <p:nvSpPr>
            <p:cNvPr id="5" name="Oval 4">
              <a:extLst>
                <a:ext uri="{FF2B5EF4-FFF2-40B4-BE49-F238E27FC236}">
                  <a16:creationId xmlns:a16="http://schemas.microsoft.com/office/drawing/2014/main" id="{B37A6BC0-A425-498E-AEA8-2DE9E1D42DAC}"/>
                </a:ext>
              </a:extLst>
            </p:cNvPr>
            <p:cNvSpPr/>
            <p:nvPr/>
          </p:nvSpPr>
          <p:spPr>
            <a:xfrm>
              <a:off x="6144504"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4">
              <a:extLst>
                <a:ext uri="{FF2B5EF4-FFF2-40B4-BE49-F238E27FC236}">
                  <a16:creationId xmlns:a16="http://schemas.microsoft.com/office/drawing/2014/main" id="{CDC074FF-882E-4E53-AAEC-DBDD88AE3424}"/>
                </a:ext>
              </a:extLst>
            </p:cNvPr>
            <p:cNvSpPr/>
            <p:nvPr/>
          </p:nvSpPr>
          <p:spPr>
            <a:xfrm>
              <a:off x="6317419"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hlinkClick r:id="rId3" action="ppaction://hlinksldjump"/>
              <a:extLst>
                <a:ext uri="{FF2B5EF4-FFF2-40B4-BE49-F238E27FC236}">
                  <a16:creationId xmlns:a16="http://schemas.microsoft.com/office/drawing/2014/main" id="{12EAB138-AA04-49D1-9C2B-A9872C140B0C}"/>
                </a:ext>
              </a:extLst>
            </p:cNvPr>
            <p:cNvSpPr txBox="1"/>
            <p:nvPr/>
          </p:nvSpPr>
          <p:spPr>
            <a:xfrm>
              <a:off x="6152320" y="2479458"/>
              <a:ext cx="1475034" cy="584775"/>
            </a:xfrm>
            <a:prstGeom prst="rect">
              <a:avLst/>
            </a:prstGeom>
            <a:noFill/>
          </p:spPr>
          <p:txBody>
            <a:bodyPr wrap="square" rtlCol="0">
              <a:spAutoFit/>
            </a:bodyPr>
            <a:lstStyle/>
            <a:p>
              <a:pPr algn="ctr" rtl="1"/>
              <a:r>
                <a:rPr lang="fa-IR"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ارسال استعلام</a:t>
              </a:r>
            </a:p>
            <a:p>
              <a:pPr algn="ctr" rtl="1"/>
              <a:r>
                <a:rPr lang="fa-IR"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جزئی)</a:t>
              </a:r>
              <a:endParaRPr lang="en-US"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grpSp>
      <p:sp>
        <p:nvSpPr>
          <p:cNvPr id="4" name="Oval 3">
            <a:hlinkClick r:id="rId4" action="ppaction://hlinksldjump"/>
            <a:extLst>
              <a:ext uri="{FF2B5EF4-FFF2-40B4-BE49-F238E27FC236}">
                <a16:creationId xmlns:a16="http://schemas.microsoft.com/office/drawing/2014/main" id="{561356D4-A49D-4A12-889C-61E4BF8E1522}"/>
              </a:ext>
            </a:extLst>
          </p:cNvPr>
          <p:cNvSpPr/>
          <p:nvPr/>
        </p:nvSpPr>
        <p:spPr>
          <a:xfrm>
            <a:off x="2103889"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2">
            <a:extLst>
              <a:ext uri="{FF2B5EF4-FFF2-40B4-BE49-F238E27FC236}">
                <a16:creationId xmlns:a16="http://schemas.microsoft.com/office/drawing/2014/main" id="{B7FA010E-3357-4EC1-B990-32DE6DAE9900}"/>
              </a:ext>
            </a:extLst>
          </p:cNvPr>
          <p:cNvSpPr/>
          <p:nvPr/>
        </p:nvSpPr>
        <p:spPr>
          <a:xfrm>
            <a:off x="2272042"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TextBox 9">
            <a:hlinkClick r:id="rId4" action="ppaction://hlinksldjump"/>
            <a:extLst>
              <a:ext uri="{FF2B5EF4-FFF2-40B4-BE49-F238E27FC236}">
                <a16:creationId xmlns:a16="http://schemas.microsoft.com/office/drawing/2014/main" id="{12EAB138-AA04-49D1-9C2B-A9872C140B0C}"/>
              </a:ext>
            </a:extLst>
          </p:cNvPr>
          <p:cNvSpPr txBox="1"/>
          <p:nvPr/>
        </p:nvSpPr>
        <p:spPr>
          <a:xfrm>
            <a:off x="2181849" y="2277832"/>
            <a:ext cx="1323971" cy="1015663"/>
          </a:xfrm>
          <a:prstGeom prst="rect">
            <a:avLst/>
          </a:prstGeom>
          <a:noFill/>
        </p:spPr>
        <p:txBody>
          <a:bodyPr wrap="square" rtlCol="0">
            <a:spAutoFit/>
          </a:bodyPr>
          <a:lstStyle/>
          <a:p>
            <a:pPr algn="ctr" rtl="1"/>
            <a:endParaRPr lang="fa-IR"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a:p>
            <a:pPr algn="ctr" rtl="1"/>
            <a:r>
              <a:rPr lang="fa-IR"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ارسال استعلام</a:t>
            </a:r>
          </a:p>
          <a:p>
            <a:pPr algn="ctr" rtl="1"/>
            <a:r>
              <a:rPr lang="fa-IR"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متوسط)</a:t>
            </a:r>
          </a:p>
          <a:p>
            <a:pPr algn="ctr" rtl="1"/>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pic>
        <p:nvPicPr>
          <p:cNvPr id="2" name="Picture 1">
            <a:hlinkClick r:id="rId4" action="ppaction://hlinksldjump"/>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93818" y="3215914"/>
            <a:ext cx="279483" cy="279483"/>
          </a:xfrm>
          <a:prstGeom prst="rect">
            <a:avLst/>
          </a:prstGeom>
        </p:spPr>
      </p:pic>
      <p:pic>
        <p:nvPicPr>
          <p:cNvPr id="12" name="Picture 11">
            <a:hlinkClick r:id="rId3" action="ppaction://hlinksldjump"/>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47182" y="3213960"/>
            <a:ext cx="279483" cy="279483"/>
          </a:xfrm>
          <a:prstGeom prst="rect">
            <a:avLst/>
          </a:prstGeom>
        </p:spPr>
      </p:pic>
      <p:cxnSp>
        <p:nvCxnSpPr>
          <p:cNvPr id="13" name="Straight Connector 12">
            <a:extLst>
              <a:ext uri="{FF2B5EF4-FFF2-40B4-BE49-F238E27FC236}">
                <a16:creationId xmlns:a16="http://schemas.microsoft.com/office/drawing/2014/main" id="{B8857015-8C14-4834-ADF5-3ED0356AF43F}"/>
              </a:ext>
            </a:extLst>
          </p:cNvPr>
          <p:cNvCxnSpPr/>
          <p:nvPr/>
        </p:nvCxnSpPr>
        <p:spPr>
          <a:xfrm flipV="1">
            <a:off x="2871033" y="1650331"/>
            <a:ext cx="3526007" cy="667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8857015-8C14-4834-ADF5-3ED0356AF43F}"/>
              </a:ext>
            </a:extLst>
          </p:cNvPr>
          <p:cNvCxnSpPr/>
          <p:nvPr/>
        </p:nvCxnSpPr>
        <p:spPr>
          <a:xfrm rot="16200000">
            <a:off x="6208991" y="1839652"/>
            <a:ext cx="377185" cy="1086"/>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8857015-8C14-4834-ADF5-3ED0356AF43F}"/>
              </a:ext>
            </a:extLst>
          </p:cNvPr>
          <p:cNvCxnSpPr/>
          <p:nvPr/>
        </p:nvCxnSpPr>
        <p:spPr>
          <a:xfrm rot="16200000">
            <a:off x="2684276" y="1838381"/>
            <a:ext cx="377185" cy="108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95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824357"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003" y="644885"/>
            <a:ext cx="5939743" cy="3592442"/>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79981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47970" y="691369"/>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 استعلام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و ارسال استعلام ها در کارتابل تایید و ارسال استعلام ها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67595" y="228947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18" name="Picture 1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25" name="Picture 2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27" name="Picture 26">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314310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up)">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803809"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493" y="971217"/>
            <a:ext cx="5868763" cy="3479087"/>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73816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0672" y="3846410"/>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تاریخ تخمینی تعیین برنده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امکان مشخص نمودن تاریخ، جهت تعیین تامین کننده برنده، وجود دارد. این فیلد  بايد بزرگتر از مدت اعتبار استعلام و کوچکتر از تاریخ نیاز به کالا/خدمت باشد.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54067" y="248969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396109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50732" y="633060"/>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مدت اعتبار استعلام</a:t>
            </a: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زمان 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روز</a:t>
            </a:r>
            <a:r>
              <a:rPr lang="fa-IR" sz="1100" b="1" dirty="0">
                <a:latin typeface="B Zar" panose="00000400000000000000" pitchFamily="2" charset="-78"/>
                <a:ea typeface="Calibri" panose="020F0502020204030204" pitchFamily="34" charset="0"/>
                <a:cs typeface="B Nazanin" panose="00000400000000000000" pitchFamily="2" charset="-78"/>
              </a:rPr>
              <a:t>: مدت زمان مجاز برای پاسخ به استعلام از سوی تامین کنندگان در واحد زمانی روز در این گزینه درج می شود.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زمان 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ساعت</a:t>
            </a:r>
            <a:r>
              <a:rPr lang="fa-IR" sz="1100" b="1" dirty="0">
                <a:latin typeface="B Zar" panose="00000400000000000000" pitchFamily="2" charset="-78"/>
                <a:ea typeface="Calibri" panose="020F0502020204030204" pitchFamily="34" charset="0"/>
                <a:cs typeface="B Nazanin" panose="00000400000000000000" pitchFamily="2" charset="-78"/>
              </a:rPr>
              <a:t>: در صورتی که نیاز به پاسخ فوری از تامین کنندگان در همان روز باشد در این صورت گزینه همان روز انتخاب نموده و تعداد ساعت مدنظر را تکمیل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درتعیین زمان اعتبار استعلام دقت نمایید تا از تاریخ نیاز به تمامی کالاها / خدمات کوچکتر یا برابر انتخاب گردد و تنها تامین کنندگانی که در آن بازه زمانی پاسخ خود را ارسال نمایند، مورد ارزیابی قرار خواهند گرفت.</a:t>
            </a:r>
          </a:p>
        </p:txBody>
      </p:sp>
      <p:pic>
        <p:nvPicPr>
          <p:cNvPr id="15"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70645" y="304412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330128" y="649014"/>
            <a:ext cx="4120039" cy="307777"/>
          </a:xfrm>
          <a:prstGeom prst="rect">
            <a:avLst/>
          </a:prstGeom>
        </p:spPr>
        <p:txBody>
          <a:bodyPr wrap="none">
            <a:spAutoFit/>
          </a:bodyPr>
          <a:lstStyle/>
          <a:p>
            <a:r>
              <a:rPr lang="fa-IR" b="1" dirty="0">
                <a:latin typeface="B Zar,Bold"/>
                <a:cs typeface="B Nazanin" panose="00000400000000000000" pitchFamily="2" charset="-78"/>
              </a:rPr>
              <a:t>فرم تایید استعلام (</a:t>
            </a:r>
            <a:r>
              <a:rPr lang="fa-IR" b="1" dirty="0">
                <a:solidFill>
                  <a:srgbClr val="7030A0"/>
                </a:solidFill>
                <a:latin typeface="B Zar,Bold"/>
                <a:cs typeface="B Nazanin" panose="00000400000000000000" pitchFamily="2" charset="-78"/>
              </a:rPr>
              <a:t>دسترسی کارپرداز به مشاهده اطلاعات قیمت</a:t>
            </a:r>
            <a:r>
              <a:rPr lang="fa-IR" b="1" dirty="0">
                <a:latin typeface="B Zar,Bold"/>
                <a:cs typeface="B Nazanin" panose="00000400000000000000" pitchFamily="2" charset="-78"/>
              </a:rPr>
              <a:t>)</a:t>
            </a:r>
            <a:endParaRPr lang="en-US" dirty="0">
              <a:cs typeface="B Nazanin" panose="00000400000000000000" pitchFamily="2" charset="-78"/>
            </a:endParaRPr>
          </a:p>
        </p:txBody>
      </p:sp>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6" name="Picture 3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8" name="Picture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9" name="Picture 3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1" name="Picture 4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2" name="Picture 4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3" name="Picture 4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4" name="Picture 4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5" name="Picture 44">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363216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5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up)">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803809"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570" y="633503"/>
            <a:ext cx="5882294" cy="3661355"/>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973" y="85118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46079"/>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استعلام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انتخاب ردیف مربوطه در انتهای جدول،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فقط یک تامین کننده وجود داشته باشد و در صورتی که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فرآیند خرید ابطال می گردد.</a:t>
            </a:r>
          </a:p>
        </p:txBody>
      </p:sp>
      <p:pic>
        <p:nvPicPr>
          <p:cNvPr id="17"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4740" y="108052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7319" y="1765494"/>
            <a:ext cx="1876796" cy="1119770"/>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3" name="Picture 3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5" name="Picture 34">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6" name="Picture 35">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8" name="Picture 37">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9" name="Picture 38">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0" name="Picture 39">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1" name="Picture 40">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2" name="Picture 41">
            <a:hlinkClick r:id="rId20"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166288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803809"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136" y="684485"/>
            <a:ext cx="5845573" cy="3774530"/>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206038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0672" y="1945701"/>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استعلام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ثبت اطلاعات فرم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و سپس جهت ارسال استعلام به تامین کننده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ارسال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و با گواهی امضای الکترونیکی، امضا نمایید.</a:t>
            </a:r>
          </a:p>
        </p:txBody>
      </p:sp>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1994" y="78630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50732" y="7460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وضعیت استعلام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تائید پیغام، وضعیت استعلام انتخاب شده از حالت </a:t>
            </a:r>
            <a:r>
              <a:rPr lang="en-US"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تنظیم</a:t>
            </a:r>
            <a:r>
              <a:rPr lang="en-US"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به </a:t>
            </a:r>
            <a:r>
              <a:rPr lang="en-US"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تائید</a:t>
            </a:r>
            <a:r>
              <a:rPr lang="en-US"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تغییر کرده و در ستون</a:t>
            </a:r>
            <a:r>
              <a:rPr lang="en-US"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وضعیت جدول، نمایش داده خواهد شد.</a:t>
            </a:r>
          </a:p>
        </p:txBody>
      </p:sp>
      <p:pic>
        <p:nvPicPr>
          <p:cNvPr id="15"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4209" y="396880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6765" y="396880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6" name="Picture 3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8" name="Picture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9" name="Picture 3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1" name="Picture 4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2" name="Picture 4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3" name="Picture 4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4" name="Picture 4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5" name="Picture 44">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368992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up)">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2880" y="632012"/>
            <a:ext cx="5963653" cy="3121833"/>
          </a:xfrm>
          <a:prstGeom prst="rect">
            <a:avLst/>
          </a:prstGeom>
        </p:spPr>
      </p:pic>
      <p:pic>
        <p:nvPicPr>
          <p:cNvPr id="20" name="Picture 19">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711343" y="237538"/>
            <a:ext cx="2026517"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ارسال استعلام</a:t>
            </a:r>
            <a:endParaRPr lang="en-US" sz="105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198343" y="21841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28699" y="79981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47970" y="691369"/>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 استعلام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و ارسال استعلام ها در کارتابل تایید و ارسال استعلام ها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spTree>
    <p:extLst>
      <p:ext uri="{BB962C8B-B14F-4D97-AF65-F5344CB8AC3E}">
        <p14:creationId xmlns:p14="http://schemas.microsoft.com/office/powerpoint/2010/main" val="112883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2511"/>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905262" y="2941718"/>
            <a:ext cx="7276832" cy="900247"/>
          </a:xfrm>
          <a:prstGeom prst="rect">
            <a:avLst/>
          </a:prstGeom>
          <a:noFill/>
        </p:spPr>
        <p:txBody>
          <a:bodyPr wrap="square" lIns="68580" tIns="34290" rIns="68580" bIns="34290" rtlCol="0">
            <a:spAutoFit/>
          </a:bodyPr>
          <a:lstStyle/>
          <a:p>
            <a:pPr algn="ctr" rtl="1"/>
            <a:r>
              <a:rPr lang="fa-IR" sz="5400" dirty="0">
                <a:solidFill>
                  <a:srgbClr val="002060"/>
                </a:solidFill>
                <a:effectLst>
                  <a:outerShdw blurRad="38100" dist="38100" dir="2700000" algn="tl">
                    <a:srgbClr val="000000">
                      <a:alpha val="43137"/>
                    </a:srgbClr>
                  </a:outerShdw>
                </a:effectLst>
                <a:latin typeface="IranNastaliq" pitchFamily="18" charset="0"/>
                <a:cs typeface="IranNastaliq" pitchFamily="18" charset="0"/>
              </a:rPr>
              <a:t>نیاز اعلان عمومی – انتخاب کالا</a:t>
            </a:r>
            <a:endParaRPr lang="en-US" sz="5400" dirty="0">
              <a:solidFill>
                <a:srgbClr val="00206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53" name="Picture 9" descr="C:\Users\ali kamali\Desktop\logo 2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2284" y="927439"/>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94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strips(downLeft)">
                                      <p:cBhvr>
                                        <p:cTn id="7" dur="500"/>
                                        <p:tgtEl>
                                          <p:spTgt spid="5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1723" y="643334"/>
            <a:ext cx="5967610" cy="2593025"/>
          </a:xfrm>
          <a:prstGeom prst="rect">
            <a:avLst/>
          </a:prstGeom>
        </p:spPr>
      </p:pic>
      <p:pic>
        <p:nvPicPr>
          <p:cNvPr id="18" name="Picture 17">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49247" y="73816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0672" y="3846410"/>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تاریخ تخمینی تعیین برنده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امکان مشخص نمودن تاریخ، جهت تعیین تامین کننده برنده، وجود دارد. این فیلد  بايد بزرگتر از مدت اعتبار استعلام و کوچکتر از تاریخ نیاز به کالا باشد.</a:t>
            </a:r>
          </a:p>
        </p:txBody>
      </p:sp>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918454" y="22150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49247" y="396109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50732" y="633060"/>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مدت اعتبار استعلام</a:t>
            </a: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زمان 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روز</a:t>
            </a:r>
            <a:r>
              <a:rPr lang="fa-IR" sz="1100" b="1" dirty="0">
                <a:latin typeface="B Zar" panose="00000400000000000000" pitchFamily="2" charset="-78"/>
                <a:ea typeface="Calibri" panose="020F0502020204030204" pitchFamily="34" charset="0"/>
                <a:cs typeface="B Nazanin" panose="00000400000000000000" pitchFamily="2" charset="-78"/>
              </a:rPr>
              <a:t>: مدت زمان مجاز برای پاسخ به استعلام از سوی تامین کنندگان در واحد زمانی روز در این گزینه درج می شود.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زمان 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ساعت</a:t>
            </a:r>
            <a:r>
              <a:rPr lang="fa-IR" sz="1100" b="1" dirty="0">
                <a:latin typeface="B Zar" panose="00000400000000000000" pitchFamily="2" charset="-78"/>
                <a:ea typeface="Calibri" panose="020F0502020204030204" pitchFamily="34" charset="0"/>
                <a:cs typeface="B Nazanin" panose="00000400000000000000" pitchFamily="2" charset="-78"/>
              </a:rPr>
              <a:t>: در صورتی که نیاز به پاسخ فوری از تامین کنندگان در همان روز باشد در این صورت گزینه همان روز انتخاب نموده و تعداد ساعت مدنظر را تکمیل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درتعیین زمان اعتبار استعلام دقت نمایید تا از تاریخ نیاز به تمامی کالاها / خدمات کوچکتر یا برابر انتخاب گردد و تنها تامین کنندگانی که در آن بازه زمانی پاسخ خود را ارسال نمایند، مورد ارزیابی قرار خواهند گرفت.</a:t>
            </a:r>
          </a:p>
        </p:txBody>
      </p:sp>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306415" y="274617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711343" y="237538"/>
            <a:ext cx="2026517"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ارسال استعلام</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13301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0251" y="649404"/>
            <a:ext cx="6051479" cy="2958831"/>
          </a:xfrm>
          <a:prstGeom prst="rect">
            <a:avLst/>
          </a:prstGeom>
        </p:spPr>
      </p:pic>
      <p:pic>
        <p:nvPicPr>
          <p:cNvPr id="15" name="Picture 1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85118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46079"/>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استعلام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انتخاب ردیف مربوطه در انتهای جدول،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و تمامی تامین کنندگان را تعیین و تکلیف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فقط یک تامین کننده وجود داشته باشد و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فرآیند خرید ابطال می گردد.</a:t>
            </a:r>
          </a:p>
        </p:txBody>
      </p:sp>
      <p:pic>
        <p:nvPicPr>
          <p:cNvPr id="17"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665837" y="96801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354029" y="1529188"/>
            <a:ext cx="1876796" cy="111977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6711343" y="237538"/>
            <a:ext cx="2026517"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ارسال استعلام</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30894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5" y="90129"/>
            <a:ext cx="6503542" cy="433246"/>
          </a:xfrm>
          <a:prstGeom prst="rect">
            <a:avLst/>
          </a:prstGeom>
        </p:spPr>
      </p:pic>
      <p:pic>
        <p:nvPicPr>
          <p:cNvPr id="37" name="Picture 3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8" name="Picture 3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9" name="Picture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0" name="Picture 3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1" name="Picture 4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2" name="Picture 4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3" name="Picture 4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4" name="Picture 4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5" name="Picture 4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808" y="219672"/>
            <a:ext cx="372732" cy="129023"/>
          </a:xfrm>
          <a:prstGeom prst="rect">
            <a:avLst/>
          </a:prstGeom>
        </p:spPr>
      </p:pic>
      <p:pic>
        <p:nvPicPr>
          <p:cNvPr id="46" name="Picture 45">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0251" y="649404"/>
            <a:ext cx="6051479" cy="2958831"/>
          </a:xfrm>
          <a:prstGeom prst="rect">
            <a:avLst/>
          </a:prstGeom>
        </p:spPr>
      </p:pic>
      <p:pic>
        <p:nvPicPr>
          <p:cNvPr id="15" name="Picture 1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1" name="Rectangle 10"/>
          <p:cNvSpPr/>
          <p:nvPr/>
        </p:nvSpPr>
        <p:spPr>
          <a:xfrm>
            <a:off x="6711343" y="237538"/>
            <a:ext cx="2026517"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ارسال استعلام</a:t>
            </a:r>
            <a:endParaRPr lang="en-US" sz="1050" dirty="0">
              <a:solidFill>
                <a:srgbClr val="0070C0"/>
              </a:solidFill>
              <a:cs typeface="B Titr" panose="00000700000000000000" pitchFamily="2" charset="-78"/>
            </a:endParaRPr>
          </a:p>
        </p:txBody>
      </p:sp>
      <p:pic>
        <p:nvPicPr>
          <p:cNvPr id="14"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49247"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6" name="Arrow 2" descr="F:\پاورپوینت ها\ارزیابی کیفی\Arrow 2.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49247" y="206038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80672" y="1945701"/>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استعلام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ثبت اطلاعات فرم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و سپس جهت ارسال استعلام به تامین کننده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ارسال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و با گواهی امضای الکترونیکی، امضا نمایید.</a:t>
            </a:r>
          </a:p>
        </p:txBody>
      </p:sp>
      <p:pic>
        <p:nvPicPr>
          <p:cNvPr id="22" name="point 1" descr="F:\END\Blue\New folder\point 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218300" y="70077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50732" y="7460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وضعیت استعلام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تائید پیغام، وضعیت استعلام انتخاب شده از حالت </a:t>
            </a:r>
            <a:r>
              <a:rPr lang="en-US"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تنظیم</a:t>
            </a:r>
            <a:r>
              <a:rPr lang="en-US"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به </a:t>
            </a:r>
            <a:r>
              <a:rPr lang="en-US"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تائید</a:t>
            </a:r>
            <a:r>
              <a:rPr lang="en-US"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تغییر کرده و در ستون</a:t>
            </a:r>
            <a:r>
              <a:rPr lang="en-US"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وضعیت جدول، نمایش داده خواهد شد.</a:t>
            </a:r>
          </a:p>
        </p:txBody>
      </p:sp>
      <p:pic>
        <p:nvPicPr>
          <p:cNvPr id="24"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412025" y="31982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10967" y="3198239"/>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88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par>
                                <p:cTn id="23" presetID="53"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151726" y="1012196"/>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تایید پاسخ استعلام</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grpSp>
        <p:nvGrpSpPr>
          <p:cNvPr id="24" name="Group 23"/>
          <p:cNvGrpSpPr/>
          <p:nvPr/>
        </p:nvGrpSpPr>
        <p:grpSpPr>
          <a:xfrm>
            <a:off x="5839544" y="2152155"/>
            <a:ext cx="1483157" cy="1481141"/>
            <a:chOff x="6142488" y="2152155"/>
            <a:chExt cx="1483157" cy="1481141"/>
          </a:xfrm>
        </p:grpSpPr>
        <p:sp>
          <p:nvSpPr>
            <p:cNvPr id="5" name="Oval 4">
              <a:hlinkClick r:id="rId3" action="ppaction://hlinksldjump"/>
              <a:extLst>
                <a:ext uri="{FF2B5EF4-FFF2-40B4-BE49-F238E27FC236}">
                  <a16:creationId xmlns:a16="http://schemas.microsoft.com/office/drawing/2014/main" id="{B37A6BC0-A425-498E-AEA8-2DE9E1D42DAC}"/>
                </a:ext>
              </a:extLst>
            </p:cNvPr>
            <p:cNvSpPr/>
            <p:nvPr/>
          </p:nvSpPr>
          <p:spPr>
            <a:xfrm>
              <a:off x="6144504"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4">
              <a:extLst>
                <a:ext uri="{FF2B5EF4-FFF2-40B4-BE49-F238E27FC236}">
                  <a16:creationId xmlns:a16="http://schemas.microsoft.com/office/drawing/2014/main" id="{CDC074FF-882E-4E53-AAEC-DBDD88AE3424}"/>
                </a:ext>
              </a:extLst>
            </p:cNvPr>
            <p:cNvSpPr/>
            <p:nvPr/>
          </p:nvSpPr>
          <p:spPr>
            <a:xfrm>
              <a:off x="6317419"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hlinkClick r:id="rId3" action="ppaction://hlinksldjump"/>
              <a:extLst>
                <a:ext uri="{FF2B5EF4-FFF2-40B4-BE49-F238E27FC236}">
                  <a16:creationId xmlns:a16="http://schemas.microsoft.com/office/drawing/2014/main" id="{12EAB138-AA04-49D1-9C2B-A9872C140B0C}"/>
                </a:ext>
              </a:extLst>
            </p:cNvPr>
            <p:cNvSpPr txBox="1"/>
            <p:nvPr/>
          </p:nvSpPr>
          <p:spPr>
            <a:xfrm>
              <a:off x="6142488" y="2331978"/>
              <a:ext cx="1475034" cy="815608"/>
            </a:xfrm>
            <a:prstGeom prst="rect">
              <a:avLst/>
            </a:prstGeom>
            <a:noFill/>
          </p:spPr>
          <p:txBody>
            <a:bodyPr wrap="square" rtlCol="0">
              <a:spAutoFit/>
            </a:bodyPr>
            <a:lstStyle/>
            <a:p>
              <a:pPr algn="ctr" rtl="1"/>
              <a:r>
                <a:rPr lang="fa-IR" sz="15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تایید پاسخ </a:t>
              </a:r>
            </a:p>
            <a:p>
              <a:pPr algn="ctr" rtl="1"/>
              <a:r>
                <a:rPr lang="fa-IR" sz="15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استعلام</a:t>
              </a:r>
            </a:p>
            <a:p>
              <a:pPr algn="ctr" rtl="1"/>
              <a:r>
                <a:rPr lang="fa-IR"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جزئی)</a:t>
              </a:r>
              <a:endParaRPr lang="en-US"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grpSp>
      <p:sp>
        <p:nvSpPr>
          <p:cNvPr id="4" name="Oval 3">
            <a:hlinkClick r:id="rId4" action="ppaction://hlinksldjump"/>
            <a:extLst>
              <a:ext uri="{FF2B5EF4-FFF2-40B4-BE49-F238E27FC236}">
                <a16:creationId xmlns:a16="http://schemas.microsoft.com/office/drawing/2014/main" id="{561356D4-A49D-4A12-889C-61E4BF8E1522}"/>
              </a:ext>
            </a:extLst>
          </p:cNvPr>
          <p:cNvSpPr/>
          <p:nvPr/>
        </p:nvSpPr>
        <p:spPr>
          <a:xfrm>
            <a:off x="2257999" y="2142323"/>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2">
            <a:extLst>
              <a:ext uri="{FF2B5EF4-FFF2-40B4-BE49-F238E27FC236}">
                <a16:creationId xmlns:a16="http://schemas.microsoft.com/office/drawing/2014/main" id="{B7FA010E-3357-4EC1-B990-32DE6DAE9900}"/>
              </a:ext>
            </a:extLst>
          </p:cNvPr>
          <p:cNvSpPr/>
          <p:nvPr/>
        </p:nvSpPr>
        <p:spPr>
          <a:xfrm>
            <a:off x="2426152"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TextBox 9">
            <a:hlinkClick r:id="rId4" action="ppaction://hlinksldjump"/>
            <a:extLst>
              <a:ext uri="{FF2B5EF4-FFF2-40B4-BE49-F238E27FC236}">
                <a16:creationId xmlns:a16="http://schemas.microsoft.com/office/drawing/2014/main" id="{12EAB138-AA04-49D1-9C2B-A9872C140B0C}"/>
              </a:ext>
            </a:extLst>
          </p:cNvPr>
          <p:cNvSpPr txBox="1"/>
          <p:nvPr/>
        </p:nvSpPr>
        <p:spPr>
          <a:xfrm>
            <a:off x="2316295" y="2356488"/>
            <a:ext cx="1323971" cy="1015663"/>
          </a:xfrm>
          <a:prstGeom prst="rect">
            <a:avLst/>
          </a:prstGeom>
          <a:noFill/>
        </p:spPr>
        <p:txBody>
          <a:bodyPr wrap="square" rtlCol="0">
            <a:spAutoFit/>
          </a:bodyPr>
          <a:lstStyle/>
          <a:p>
            <a:pPr algn="ctr" rtl="1"/>
            <a:r>
              <a:rPr lang="fa-IR" sz="15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تایید پاسخ</a:t>
            </a:r>
          </a:p>
          <a:p>
            <a:pPr algn="ctr" rtl="1"/>
            <a:r>
              <a:rPr lang="fa-IR" sz="15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استعلام</a:t>
            </a:r>
          </a:p>
          <a:p>
            <a:pPr algn="ctr" rtl="1"/>
            <a:r>
              <a:rPr lang="fa-IR"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متوسط)</a:t>
            </a:r>
          </a:p>
          <a:p>
            <a:pPr algn="ctr" rtl="1"/>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pic>
        <p:nvPicPr>
          <p:cNvPr id="2" name="Picture 1">
            <a:hlinkClick r:id="rId4" action="ppaction://hlinksldjump"/>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47928" y="3215914"/>
            <a:ext cx="279483" cy="279483"/>
          </a:xfrm>
          <a:prstGeom prst="rect">
            <a:avLst/>
          </a:prstGeom>
        </p:spPr>
      </p:pic>
      <p:pic>
        <p:nvPicPr>
          <p:cNvPr id="12" name="Picture 11">
            <a:hlinkClick r:id="rId3" action="ppaction://hlinksldjump"/>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01292" y="3213960"/>
            <a:ext cx="279483" cy="279483"/>
          </a:xfrm>
          <a:prstGeom prst="rect">
            <a:avLst/>
          </a:prstGeom>
        </p:spPr>
      </p:pic>
      <p:cxnSp>
        <p:nvCxnSpPr>
          <p:cNvPr id="13" name="Straight Connector 12">
            <a:extLst>
              <a:ext uri="{FF2B5EF4-FFF2-40B4-BE49-F238E27FC236}">
                <a16:creationId xmlns:a16="http://schemas.microsoft.com/office/drawing/2014/main" id="{B8857015-8C14-4834-ADF5-3ED0356AF43F}"/>
              </a:ext>
            </a:extLst>
          </p:cNvPr>
          <p:cNvCxnSpPr/>
          <p:nvPr/>
        </p:nvCxnSpPr>
        <p:spPr>
          <a:xfrm flipV="1">
            <a:off x="3025143" y="1650331"/>
            <a:ext cx="3526007" cy="667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8857015-8C14-4834-ADF5-3ED0356AF43F}"/>
              </a:ext>
            </a:extLst>
          </p:cNvPr>
          <p:cNvCxnSpPr/>
          <p:nvPr/>
        </p:nvCxnSpPr>
        <p:spPr>
          <a:xfrm rot="16200000">
            <a:off x="6363101" y="1839652"/>
            <a:ext cx="377185" cy="1086"/>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8857015-8C14-4834-ADF5-3ED0356AF43F}"/>
              </a:ext>
            </a:extLst>
          </p:cNvPr>
          <p:cNvCxnSpPr/>
          <p:nvPr/>
        </p:nvCxnSpPr>
        <p:spPr>
          <a:xfrm rot="16200000">
            <a:off x="2838386" y="1838381"/>
            <a:ext cx="377185" cy="108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686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57" y="647897"/>
            <a:ext cx="5939770" cy="307595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11742" y="282927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50732" y="746079"/>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 ها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ارسال پاسخ استعلام ها از سوی تامین کنندگان و پیش از تشکیل جدول مقایسه ای الزام است که پاسخ های دریافتی بررسی شده و تائید گردند.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بدین منظور، با انتخاب منوی تایید پاسخ استعلام ها، در کارتابل می توانید لیست کلیه پاسخ های دریافتی از سوی تامین کنندگان را مشاهده نمایید.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پاسخ استعلام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20" name="Picture 1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26" name="Picture 2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28" name="Picture 27">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27079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2" name="Picture 11">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0282" y="641631"/>
            <a:ext cx="5841926" cy="4136254"/>
          </a:xfrm>
          <a:prstGeom prst="rect">
            <a:avLst/>
          </a:prstGeom>
        </p:spPr>
      </p:pic>
      <p:pic>
        <p:nvPicPr>
          <p:cNvPr id="19"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28492" y="220523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1554" y="746079"/>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اطلاعات کالاهای استعلام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مشاهده اطلاعات تکمیلی کالا توسط تامین کننده مورد نظر، با کلیک بر روی انتخاب ردیف هر کالا در انتهای جدول، می توانید اطلاعات قیمت و هزینه هایی که توسط تامین کننده ثبت شده است را مشاهده نمایید.</a:t>
            </a:r>
          </a:p>
        </p:txBody>
      </p:sp>
      <p:pic>
        <p:nvPicPr>
          <p:cNvPr id="17"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946663" y="3004909"/>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05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29" y="658413"/>
            <a:ext cx="5980710" cy="2061313"/>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29" name="Picture 2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0" name="Picture 2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1" name="Picture 3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2" name="Picture 3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3" name="Picture 3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5" name="Picture 3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6" name="Picture 3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37" name="Picture 3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38" name="Picture 37">
            <a:hlinkClick r:id="rId1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6" name="Picture 25">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868194"/>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646664" y="230063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59521" y="2155067"/>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71573" y="763285"/>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مدارکی توسط تامین کننده برای شما ارسال شده باشد،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a:latin typeface="B Zar" panose="00000400000000000000" pitchFamily="2" charset="-78"/>
                <a:ea typeface="Calibri" panose="020F0502020204030204" pitchFamily="34" charset="0"/>
                <a:cs typeface="B Nazanin" panose="00000400000000000000" pitchFamily="2" charset="-78"/>
              </a:rPr>
              <a:t>امکان مشاهده مدارک وجود دارد.</a:t>
            </a:r>
          </a:p>
        </p:txBody>
      </p:sp>
      <p:pic>
        <p:nvPicPr>
          <p:cNvPr id="18"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675218" y="229096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3"/>
          <p:cNvSpPr/>
          <p:nvPr/>
        </p:nvSpPr>
        <p:spPr>
          <a:xfrm>
            <a:off x="6702773" y="2054052"/>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اطلاعات مورد تایید است با ذکر توضیحات تایید پاسخ استعلام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و سپس از طریق امضای الکترونیکی فرم را امضاء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6598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29" y="658413"/>
            <a:ext cx="5980710" cy="2061313"/>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0" name="Picture 3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1" name="Picture 4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2" name="Picture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3" name="Picture 4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4" name="Picture 4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5" name="Picture 4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6" name="Picture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7" name="Picture 4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48" name="Picture 47">
            <a:hlinkClick r:id="rId1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5" name="Picture 1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7" name="Picture 16">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sp>
        <p:nvSpPr>
          <p:cNvPr id="26" name="text 1"/>
          <p:cNvSpPr/>
          <p:nvPr/>
        </p:nvSpPr>
        <p:spPr>
          <a:xfrm>
            <a:off x="6708700" y="1966825"/>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ارسال به مقام تشخیص</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مبلغ پاسخ استعلام دریافتی از سوی تامین کننده، بالاتر از سقف خرید جزئی باشد دکمه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ارسال به مقام تشخیص </a:t>
            </a:r>
            <a:r>
              <a:rPr lang="fa-IR" sz="1100" b="1" dirty="0">
                <a:latin typeface="B Zar" panose="00000400000000000000" pitchFamily="2" charset="-78"/>
                <a:ea typeface="Calibri" panose="020F0502020204030204" pitchFamily="34" charset="0"/>
                <a:cs typeface="B Nazanin" panose="00000400000000000000" pitchFamily="2" charset="-78"/>
              </a:rPr>
              <a:t>فعال می گردد و تایید استعلام توسط مقام تشخیص انجام می گردد و فرآیند خرید از جزئی به متوسط تغییر خواهد کرد.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5" descr="F:\پاورپوینت ها\ارزیابی کیفی\Arrow 5.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79948" y="2090167"/>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9" name="point 5" descr="F:\پاورپوینت ها\مسئول ثبت مناقصه\Blue\New folder\point 5.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652342" y="2298889"/>
            <a:ext cx="222008" cy="242039"/>
          </a:xfrm>
          <a:prstGeom prst="rect">
            <a:avLst/>
          </a:prstGeom>
          <a:noFill/>
          <a:extLst>
            <a:ext uri="{909E8E84-426E-40DD-AFC4-6F175D3DCCD1}">
              <a14:hiddenFill xmlns:a14="http://schemas.microsoft.com/office/drawing/2010/main">
                <a:solidFill>
                  <a:srgbClr val="FFFFFF"/>
                </a:solidFill>
              </a14:hiddenFill>
            </a:ext>
          </a:extLst>
        </p:spPr>
      </p:pic>
      <p:pic>
        <p:nvPicPr>
          <p:cNvPr id="30" name="point 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315093" y="2273518"/>
            <a:ext cx="221769" cy="242281"/>
          </a:xfrm>
          <a:prstGeom prst="rect">
            <a:avLst/>
          </a:prstGeom>
        </p:spPr>
      </p:pic>
      <p:pic>
        <p:nvPicPr>
          <p:cNvPr id="31" name="Arrow 4" descr="F:\پاورپوینت ها\ارزیابی کیفی\Arrow 4.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702395" y="85617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 1"/>
          <p:cNvSpPr/>
          <p:nvPr/>
        </p:nvSpPr>
        <p:spPr>
          <a:xfrm>
            <a:off x="6697124" y="722555"/>
            <a:ext cx="2086100" cy="156805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پاسخ استعلام</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اطلاعات مردود است با ذکر توضیحات ابطال پاسخ استعلام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و سپس از طریق امضای الکترونیکی فرم را امضاء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5" name="Picture 34"/>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078986" y="920868"/>
            <a:ext cx="2876190" cy="1171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937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1000"/>
                            </p:stCondLst>
                            <p:childTnLst>
                              <p:par>
                                <p:cTn id="35" presetID="22" presetClass="entr" presetSubtype="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par>
                          <p:cTn id="38" fill="hold">
                            <p:stCondLst>
                              <p:cond delay="1500"/>
                            </p:stCondLst>
                            <p:childTnLst>
                              <p:par>
                                <p:cTn id="39" presetID="22" presetClass="entr" presetSubtype="1"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73" y="632863"/>
            <a:ext cx="5963285" cy="3497753"/>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4" name="Picture 33">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6" name="Picture 3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7" name="Picture 36">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8" name="Picture 3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39" name="Picture 3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40" name="Picture 39">
            <a:hlinkClick r:id="rId1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1" name="Picture 10">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17682" y="2725086"/>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1554" y="746079"/>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 ها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تایید پاسخ استعلام ها وضعیت استعلام ها به (پاسخ استعلام تایید شده) تغییر خواهد کرد.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به همین ترتیب تمامی پاسخ های استعلام تامین کنندگان دیگر باید تعیین و تکلیف شوند.</a:t>
            </a:r>
          </a:p>
        </p:txBody>
      </p:sp>
    </p:spTree>
    <p:extLst>
      <p:ext uri="{BB962C8B-B14F-4D97-AF65-F5344CB8AC3E}">
        <p14:creationId xmlns:p14="http://schemas.microsoft.com/office/powerpoint/2010/main" val="56733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93" y="640014"/>
            <a:ext cx="5992184" cy="3417278"/>
          </a:xfrm>
          <a:prstGeom prst="rect">
            <a:avLst/>
          </a:prstGeom>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541105" y="237538"/>
            <a:ext cx="221567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6455" y="286273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5118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46079"/>
            <a:ext cx="2086100" cy="218938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 ها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ارسال پاسخ استعلام ها از سوی تامین کنندگان و پیش از تشکیل جدول مقایسه ای توسط کارپرداز لازم است که پاسخ های دریافتی بررسی شده و تائید گردند.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بدین منظور، با انتخاب منوی تایید پاسخ استعلام ها، در کارتابل می توانید لیست کلیه پاسخ های دریافتی از سوی تامین کنندگان را مشاهده نمایید.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پاسخ استعلام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30" name="Picture 2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1" name="Picture 3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2" name="Picture 3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3" name="Picture 3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4" name="Picture 3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5" name="Picture 3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6" name="Picture 3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7" name="Picture 3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38" name="Picture 37">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39" name="Picture 38">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72445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icture 17" descr="C:\Users\ali kamali\Desktop\back.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88" y="-5649"/>
            <a:ext cx="9144000" cy="5140989"/>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8" y="-16666"/>
            <a:ext cx="9144000" cy="5140990"/>
          </a:xfrm>
          <a:prstGeom prst="rect">
            <a:avLst/>
          </a:prstGeom>
        </p:spPr>
      </p:pic>
      <p:grpSp>
        <p:nvGrpSpPr>
          <p:cNvPr id="9" name="Group 8">
            <a:extLst>
              <a:ext uri="{FF2B5EF4-FFF2-40B4-BE49-F238E27FC236}">
                <a16:creationId xmlns:a16="http://schemas.microsoft.com/office/drawing/2014/main" id="{4D9DF94B-8AE8-473C-A27F-4E3521F5F1EE}"/>
              </a:ext>
            </a:extLst>
          </p:cNvPr>
          <p:cNvGrpSpPr/>
          <p:nvPr/>
        </p:nvGrpSpPr>
        <p:grpSpPr>
          <a:xfrm>
            <a:off x="8461335" y="1199281"/>
            <a:ext cx="119157" cy="119157"/>
            <a:chOff x="3855819" y="4248152"/>
            <a:chExt cx="211094" cy="211094"/>
          </a:xfrm>
        </p:grpSpPr>
        <p:sp>
          <p:nvSpPr>
            <p:cNvPr id="10" name="Oval 9">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2432" y="638905"/>
            <a:ext cx="2374313" cy="373963"/>
          </a:xfrm>
          <a:prstGeom prst="rect">
            <a:avLst/>
          </a:prstGeom>
        </p:spPr>
      </p:pic>
      <p:sp>
        <p:nvSpPr>
          <p:cNvPr id="13" name="TextBox 12">
            <a:hlinkClick r:id="rId7" action="ppaction://hlinksldjump"/>
            <a:extLst>
              <a:ext uri="{FF2B5EF4-FFF2-40B4-BE49-F238E27FC236}">
                <a16:creationId xmlns:a16="http://schemas.microsoft.com/office/drawing/2014/main" id="{B173E096-BB55-472B-BC17-90588069DAE9}"/>
              </a:ext>
            </a:extLst>
          </p:cNvPr>
          <p:cNvSpPr txBox="1"/>
          <p:nvPr/>
        </p:nvSpPr>
        <p:spPr>
          <a:xfrm>
            <a:off x="6505903" y="1139212"/>
            <a:ext cx="1925261" cy="238525"/>
          </a:xfrm>
          <a:prstGeom prst="rect">
            <a:avLst/>
          </a:prstGeom>
          <a:noFill/>
        </p:spPr>
        <p:txBody>
          <a:bodyPr wrap="square" lIns="68579" tIns="34289" rIns="68579" bIns="34289" rtlCol="0">
            <a:spAutoFit/>
          </a:bodyPr>
          <a:lstStyle/>
          <a:p>
            <a:pPr algn="justLow" rtl="1"/>
            <a:r>
              <a:rPr lang="fa-IR" sz="1100" b="1" dirty="0">
                <a:solidFill>
                  <a:srgbClr val="7030A0"/>
                </a:solidFill>
                <a:cs typeface="B Nazanin" panose="00000400000000000000" pitchFamily="2" charset="-78"/>
              </a:rPr>
              <a:t>ثبت نیاز اعلان عمومی – انتخاب کالا</a:t>
            </a:r>
            <a:endParaRPr lang="en-US" sz="1100" b="1" dirty="0">
              <a:solidFill>
                <a:srgbClr val="7030A0"/>
              </a:solidFill>
              <a:cs typeface="B Nazanin" panose="00000400000000000000" pitchFamily="2" charset="-78"/>
            </a:endParaRPr>
          </a:p>
        </p:txBody>
      </p:sp>
      <p:sp>
        <p:nvSpPr>
          <p:cNvPr id="14" name="TextBox 13">
            <a:extLst>
              <a:ext uri="{FF2B5EF4-FFF2-40B4-BE49-F238E27FC236}">
                <a16:creationId xmlns:a16="http://schemas.microsoft.com/office/drawing/2014/main" id="{B173E096-BB55-472B-BC17-90588069DAE9}"/>
              </a:ext>
            </a:extLst>
          </p:cNvPr>
          <p:cNvSpPr txBox="1"/>
          <p:nvPr/>
        </p:nvSpPr>
        <p:spPr>
          <a:xfrm>
            <a:off x="5897349" y="723378"/>
            <a:ext cx="3189794" cy="238525"/>
          </a:xfrm>
          <a:prstGeom prst="rect">
            <a:avLst/>
          </a:prstGeom>
          <a:noFill/>
        </p:spPr>
        <p:txBody>
          <a:bodyPr wrap="square" lIns="68579" tIns="34289" rIns="68579" bIns="34289" rtlCol="0">
            <a:spAutoFit/>
          </a:bodyPr>
          <a:lstStyle/>
          <a:p>
            <a:pPr algn="ctr" rtl="1"/>
            <a:r>
              <a:rPr lang="fa-IR" sz="1100" b="1" dirty="0">
                <a:solidFill>
                  <a:schemeClr val="bg1"/>
                </a:solidFill>
                <a:cs typeface="B Titr" panose="00000700000000000000" pitchFamily="2" charset="-78"/>
              </a:rPr>
              <a:t>فرآیند نیاز اعلان عمومی – انتخاب  کالا</a:t>
            </a:r>
            <a:endParaRPr lang="en-US" sz="1100" b="1" dirty="0">
              <a:solidFill>
                <a:schemeClr val="bg1"/>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sp>
        <p:nvSpPr>
          <p:cNvPr id="18" name="TextBox 17">
            <a:hlinkClick r:id="rId8" action="ppaction://hlinksldjump"/>
            <a:extLst>
              <a:ext uri="{FF2B5EF4-FFF2-40B4-BE49-F238E27FC236}">
                <a16:creationId xmlns:a16="http://schemas.microsoft.com/office/drawing/2014/main" id="{B173E096-BB55-472B-BC17-90588069DAE9}"/>
              </a:ext>
            </a:extLst>
          </p:cNvPr>
          <p:cNvSpPr txBox="1"/>
          <p:nvPr/>
        </p:nvSpPr>
        <p:spPr>
          <a:xfrm>
            <a:off x="7305368" y="1408318"/>
            <a:ext cx="1118532"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انتخاب تامین کننده</a:t>
            </a:r>
            <a:endParaRPr lang="en-US" sz="1100" b="1" dirty="0">
              <a:solidFill>
                <a:srgbClr val="7030A0"/>
              </a:solidFill>
              <a:cs typeface="B Nazanin" panose="00000400000000000000" pitchFamily="2" charset="-78"/>
            </a:endParaRPr>
          </a:p>
        </p:txBody>
      </p:sp>
      <p:grpSp>
        <p:nvGrpSpPr>
          <p:cNvPr id="25" name="Group 24">
            <a:extLst>
              <a:ext uri="{FF2B5EF4-FFF2-40B4-BE49-F238E27FC236}">
                <a16:creationId xmlns:a16="http://schemas.microsoft.com/office/drawing/2014/main" id="{4D9DF94B-8AE8-473C-A27F-4E3521F5F1EE}"/>
              </a:ext>
            </a:extLst>
          </p:cNvPr>
          <p:cNvGrpSpPr/>
          <p:nvPr/>
        </p:nvGrpSpPr>
        <p:grpSpPr>
          <a:xfrm>
            <a:off x="8467713" y="1468101"/>
            <a:ext cx="119157" cy="119157"/>
            <a:chOff x="3855819" y="4248152"/>
            <a:chExt cx="211094" cy="211094"/>
          </a:xfrm>
        </p:grpSpPr>
        <p:sp>
          <p:nvSpPr>
            <p:cNvPr id="26" name="Oval 25">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4D9DF94B-8AE8-473C-A27F-4E3521F5F1EE}"/>
              </a:ext>
            </a:extLst>
          </p:cNvPr>
          <p:cNvGrpSpPr/>
          <p:nvPr/>
        </p:nvGrpSpPr>
        <p:grpSpPr>
          <a:xfrm>
            <a:off x="8476087" y="1735129"/>
            <a:ext cx="119157" cy="119157"/>
            <a:chOff x="3855819" y="4248152"/>
            <a:chExt cx="211094" cy="211094"/>
          </a:xfrm>
        </p:grpSpPr>
        <p:sp>
          <p:nvSpPr>
            <p:cNvPr id="16" name="Oval 15">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hlinkClick r:id="rId9" action="ppaction://hlinksldjump"/>
            <a:extLst>
              <a:ext uri="{FF2B5EF4-FFF2-40B4-BE49-F238E27FC236}">
                <a16:creationId xmlns:a16="http://schemas.microsoft.com/office/drawing/2014/main" id="{B173E096-BB55-472B-BC17-90588069DAE9}"/>
              </a:ext>
            </a:extLst>
          </p:cNvPr>
          <p:cNvSpPr txBox="1"/>
          <p:nvPr/>
        </p:nvSpPr>
        <p:spPr>
          <a:xfrm>
            <a:off x="7561006" y="1675060"/>
            <a:ext cx="875078" cy="238525"/>
          </a:xfrm>
          <a:prstGeom prst="rect">
            <a:avLst/>
          </a:prstGeom>
          <a:noFill/>
        </p:spPr>
        <p:txBody>
          <a:bodyPr wrap="square" lIns="68579" tIns="34289" rIns="68579" bIns="34289" rtlCol="0">
            <a:spAutoFit/>
          </a:bodyPr>
          <a:lstStyle/>
          <a:p>
            <a:pPr algn="justLow" rtl="1"/>
            <a:r>
              <a:rPr lang="fa-IR" sz="1100" b="1" dirty="0">
                <a:solidFill>
                  <a:srgbClr val="7030A0"/>
                </a:solidFill>
                <a:cs typeface="B Nazanin" panose="00000400000000000000" pitchFamily="2" charset="-78"/>
              </a:rPr>
              <a:t>ارسال استعلام</a:t>
            </a:r>
            <a:endParaRPr lang="en-US" sz="1100" b="1" dirty="0">
              <a:solidFill>
                <a:srgbClr val="7030A0"/>
              </a:solidFill>
              <a:cs typeface="B Nazanin" panose="00000400000000000000" pitchFamily="2" charset="-78"/>
            </a:endParaRPr>
          </a:p>
        </p:txBody>
      </p:sp>
      <p:sp>
        <p:nvSpPr>
          <p:cNvPr id="20" name="TextBox 19">
            <a:hlinkClick r:id="rId10" action="ppaction://hlinksldjump"/>
            <a:extLst>
              <a:ext uri="{FF2B5EF4-FFF2-40B4-BE49-F238E27FC236}">
                <a16:creationId xmlns:a16="http://schemas.microsoft.com/office/drawing/2014/main" id="{B173E096-BB55-472B-BC17-90588069DAE9}"/>
              </a:ext>
            </a:extLst>
          </p:cNvPr>
          <p:cNvSpPr txBox="1"/>
          <p:nvPr/>
        </p:nvSpPr>
        <p:spPr>
          <a:xfrm>
            <a:off x="7305369" y="1944166"/>
            <a:ext cx="1143114"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تایید پاسخ استعلام</a:t>
            </a:r>
            <a:endParaRPr lang="en-US" sz="1100" b="1" dirty="0">
              <a:solidFill>
                <a:srgbClr val="7030A0"/>
              </a:solidFill>
              <a:cs typeface="B Nazanin" panose="00000400000000000000" pitchFamily="2" charset="-78"/>
            </a:endParaRPr>
          </a:p>
        </p:txBody>
      </p:sp>
      <p:grpSp>
        <p:nvGrpSpPr>
          <p:cNvPr id="21" name="Group 20">
            <a:extLst>
              <a:ext uri="{FF2B5EF4-FFF2-40B4-BE49-F238E27FC236}">
                <a16:creationId xmlns:a16="http://schemas.microsoft.com/office/drawing/2014/main" id="{4D9DF94B-8AE8-473C-A27F-4E3521F5F1EE}"/>
              </a:ext>
            </a:extLst>
          </p:cNvPr>
          <p:cNvGrpSpPr/>
          <p:nvPr/>
        </p:nvGrpSpPr>
        <p:grpSpPr>
          <a:xfrm>
            <a:off x="8482465" y="2003949"/>
            <a:ext cx="119157" cy="119157"/>
            <a:chOff x="3855819" y="4248152"/>
            <a:chExt cx="211094" cy="211094"/>
          </a:xfrm>
        </p:grpSpPr>
        <p:sp>
          <p:nvSpPr>
            <p:cNvPr id="22" name="Oval 21">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4D9DF94B-8AE8-473C-A27F-4E3521F5F1EE}"/>
              </a:ext>
            </a:extLst>
          </p:cNvPr>
          <p:cNvGrpSpPr/>
          <p:nvPr/>
        </p:nvGrpSpPr>
        <p:grpSpPr>
          <a:xfrm>
            <a:off x="8485919" y="2274914"/>
            <a:ext cx="119157" cy="119157"/>
            <a:chOff x="3855819" y="4248152"/>
            <a:chExt cx="211094" cy="211094"/>
          </a:xfrm>
        </p:grpSpPr>
        <p:sp>
          <p:nvSpPr>
            <p:cNvPr id="28" name="Oval 27">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hlinkClick r:id="rId11" action="ppaction://hlinksldjump"/>
            <a:extLst>
              <a:ext uri="{FF2B5EF4-FFF2-40B4-BE49-F238E27FC236}">
                <a16:creationId xmlns:a16="http://schemas.microsoft.com/office/drawing/2014/main" id="{B173E096-BB55-472B-BC17-90588069DAE9}"/>
              </a:ext>
            </a:extLst>
          </p:cNvPr>
          <p:cNvSpPr txBox="1"/>
          <p:nvPr/>
        </p:nvSpPr>
        <p:spPr>
          <a:xfrm>
            <a:off x="7472516" y="2214845"/>
            <a:ext cx="983232" cy="238525"/>
          </a:xfrm>
          <a:prstGeom prst="rect">
            <a:avLst/>
          </a:prstGeom>
          <a:noFill/>
        </p:spPr>
        <p:txBody>
          <a:bodyPr wrap="square" lIns="68579" tIns="34289" rIns="68579" bIns="34289" rtlCol="0">
            <a:spAutoFit/>
          </a:bodyPr>
          <a:lstStyle/>
          <a:p>
            <a:pPr algn="justLow" rtl="1"/>
            <a:r>
              <a:rPr lang="fa-IR" sz="1100" b="1" dirty="0">
                <a:solidFill>
                  <a:srgbClr val="7030A0"/>
                </a:solidFill>
                <a:cs typeface="B Nazanin" panose="00000400000000000000" pitchFamily="2" charset="-78"/>
              </a:rPr>
              <a:t>جدول مقایسه ای</a:t>
            </a:r>
            <a:endParaRPr lang="en-US" sz="1100" b="1" dirty="0">
              <a:solidFill>
                <a:srgbClr val="7030A0"/>
              </a:solidFill>
              <a:cs typeface="B Nazanin" panose="00000400000000000000" pitchFamily="2" charset="-78"/>
            </a:endParaRPr>
          </a:p>
        </p:txBody>
      </p:sp>
      <p:sp>
        <p:nvSpPr>
          <p:cNvPr id="31" name="TextBox 30">
            <a:hlinkClick r:id="rId11" action="ppaction://hlinksldjump"/>
            <a:extLst>
              <a:ext uri="{FF2B5EF4-FFF2-40B4-BE49-F238E27FC236}">
                <a16:creationId xmlns:a16="http://schemas.microsoft.com/office/drawing/2014/main" id="{B173E096-BB55-472B-BC17-90588069DAE9}"/>
              </a:ext>
            </a:extLst>
          </p:cNvPr>
          <p:cNvSpPr txBox="1"/>
          <p:nvPr/>
        </p:nvSpPr>
        <p:spPr>
          <a:xfrm>
            <a:off x="7561006" y="2483951"/>
            <a:ext cx="897309" cy="238525"/>
          </a:xfrm>
          <a:prstGeom prst="rect">
            <a:avLst/>
          </a:prstGeom>
          <a:noFill/>
        </p:spPr>
        <p:txBody>
          <a:bodyPr wrap="square" lIns="68579" tIns="34289" rIns="68579" bIns="34289" rtlCol="0">
            <a:spAutoFit/>
          </a:bodyPr>
          <a:lstStyle/>
          <a:p>
            <a:pPr algn="justLow" rtl="1"/>
            <a:r>
              <a:rPr lang="fa-IR" sz="1100" b="1" dirty="0">
                <a:solidFill>
                  <a:srgbClr val="7030A0"/>
                </a:solidFill>
                <a:cs typeface="B Nazanin" panose="00000400000000000000" pitchFamily="2" charset="-78"/>
              </a:rPr>
              <a:t>اعلام به برنده</a:t>
            </a:r>
            <a:endParaRPr lang="en-US" sz="1100" b="1" dirty="0">
              <a:solidFill>
                <a:srgbClr val="7030A0"/>
              </a:solidFill>
              <a:cs typeface="B Nazanin" panose="00000400000000000000" pitchFamily="2" charset="-78"/>
            </a:endParaRPr>
          </a:p>
        </p:txBody>
      </p:sp>
      <p:grpSp>
        <p:nvGrpSpPr>
          <p:cNvPr id="32" name="Group 31">
            <a:extLst>
              <a:ext uri="{FF2B5EF4-FFF2-40B4-BE49-F238E27FC236}">
                <a16:creationId xmlns:a16="http://schemas.microsoft.com/office/drawing/2014/main" id="{4D9DF94B-8AE8-473C-A27F-4E3521F5F1EE}"/>
              </a:ext>
            </a:extLst>
          </p:cNvPr>
          <p:cNvGrpSpPr/>
          <p:nvPr/>
        </p:nvGrpSpPr>
        <p:grpSpPr>
          <a:xfrm>
            <a:off x="8492297" y="2543734"/>
            <a:ext cx="119157" cy="119157"/>
            <a:chOff x="3855819" y="4248152"/>
            <a:chExt cx="211094" cy="211094"/>
          </a:xfrm>
        </p:grpSpPr>
        <p:sp>
          <p:nvSpPr>
            <p:cNvPr id="33" name="Oval 32">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4D9DF94B-8AE8-473C-A27F-4E3521F5F1EE}"/>
              </a:ext>
            </a:extLst>
          </p:cNvPr>
          <p:cNvGrpSpPr/>
          <p:nvPr/>
        </p:nvGrpSpPr>
        <p:grpSpPr>
          <a:xfrm>
            <a:off x="8500671" y="2810762"/>
            <a:ext cx="119157" cy="119157"/>
            <a:chOff x="3855819" y="4248152"/>
            <a:chExt cx="211094" cy="211094"/>
          </a:xfrm>
        </p:grpSpPr>
        <p:sp>
          <p:nvSpPr>
            <p:cNvPr id="36" name="Oval 35">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a:hlinkClick r:id="rId12" action="ppaction://hlinksldjump"/>
            <a:extLst>
              <a:ext uri="{FF2B5EF4-FFF2-40B4-BE49-F238E27FC236}">
                <a16:creationId xmlns:a16="http://schemas.microsoft.com/office/drawing/2014/main" id="{B173E096-BB55-472B-BC17-90588069DAE9}"/>
              </a:ext>
            </a:extLst>
          </p:cNvPr>
          <p:cNvSpPr txBox="1"/>
          <p:nvPr/>
        </p:nvSpPr>
        <p:spPr>
          <a:xfrm>
            <a:off x="7096322" y="2750693"/>
            <a:ext cx="1364346" cy="238525"/>
          </a:xfrm>
          <a:prstGeom prst="rect">
            <a:avLst/>
          </a:prstGeom>
          <a:noFill/>
        </p:spPr>
        <p:txBody>
          <a:bodyPr wrap="square" lIns="68579" tIns="34289" rIns="68579" bIns="34289" rtlCol="0">
            <a:spAutoFit/>
          </a:bodyPr>
          <a:lstStyle/>
          <a:p>
            <a:pPr algn="justLow" rtl="1"/>
            <a:r>
              <a:rPr lang="fa-IR" sz="1100" b="1" dirty="0">
                <a:solidFill>
                  <a:srgbClr val="7030A0"/>
                </a:solidFill>
                <a:cs typeface="B Nazanin" panose="00000400000000000000" pitchFamily="2" charset="-78"/>
              </a:rPr>
              <a:t>پاسخ تامین کننده برنده</a:t>
            </a:r>
            <a:endParaRPr lang="en-US" sz="1100" b="1" dirty="0">
              <a:solidFill>
                <a:srgbClr val="7030A0"/>
              </a:solidFill>
              <a:cs typeface="B Nazanin" panose="00000400000000000000" pitchFamily="2" charset="-78"/>
            </a:endParaRPr>
          </a:p>
        </p:txBody>
      </p:sp>
      <p:sp>
        <p:nvSpPr>
          <p:cNvPr id="39" name="TextBox 38">
            <a:hlinkClick r:id="rId13" action="ppaction://hlinksldjump"/>
            <a:extLst>
              <a:ext uri="{FF2B5EF4-FFF2-40B4-BE49-F238E27FC236}">
                <a16:creationId xmlns:a16="http://schemas.microsoft.com/office/drawing/2014/main" id="{B173E096-BB55-472B-BC17-90588069DAE9}"/>
              </a:ext>
            </a:extLst>
          </p:cNvPr>
          <p:cNvSpPr txBox="1"/>
          <p:nvPr/>
        </p:nvSpPr>
        <p:spPr>
          <a:xfrm>
            <a:off x="7757651" y="3019799"/>
            <a:ext cx="705583"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سفارش ها</a:t>
            </a:r>
            <a:endParaRPr lang="en-US" sz="1100" b="1" dirty="0">
              <a:solidFill>
                <a:srgbClr val="7030A0"/>
              </a:solidFill>
              <a:cs typeface="B Nazanin" panose="00000400000000000000" pitchFamily="2" charset="-78"/>
            </a:endParaRPr>
          </a:p>
        </p:txBody>
      </p:sp>
      <p:grpSp>
        <p:nvGrpSpPr>
          <p:cNvPr id="40" name="Group 39">
            <a:extLst>
              <a:ext uri="{FF2B5EF4-FFF2-40B4-BE49-F238E27FC236}">
                <a16:creationId xmlns:a16="http://schemas.microsoft.com/office/drawing/2014/main" id="{4D9DF94B-8AE8-473C-A27F-4E3521F5F1EE}"/>
              </a:ext>
            </a:extLst>
          </p:cNvPr>
          <p:cNvGrpSpPr/>
          <p:nvPr/>
        </p:nvGrpSpPr>
        <p:grpSpPr>
          <a:xfrm>
            <a:off x="8507049" y="3079582"/>
            <a:ext cx="119157" cy="119157"/>
            <a:chOff x="3855819" y="4248152"/>
            <a:chExt cx="211094" cy="211094"/>
          </a:xfrm>
        </p:grpSpPr>
        <p:sp>
          <p:nvSpPr>
            <p:cNvPr id="41" name="Oval 40">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4D9DF94B-8AE8-473C-A27F-4E3521F5F1EE}"/>
              </a:ext>
            </a:extLst>
          </p:cNvPr>
          <p:cNvGrpSpPr/>
          <p:nvPr/>
        </p:nvGrpSpPr>
        <p:grpSpPr>
          <a:xfrm>
            <a:off x="8507935" y="3344862"/>
            <a:ext cx="119157" cy="119157"/>
            <a:chOff x="3855819" y="4248152"/>
            <a:chExt cx="211094" cy="211094"/>
          </a:xfrm>
        </p:grpSpPr>
        <p:sp>
          <p:nvSpPr>
            <p:cNvPr id="44" name="Oval 43">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TextBox 45">
            <a:hlinkClick r:id="rId14" action="ppaction://hlinksldjump"/>
            <a:extLst>
              <a:ext uri="{FF2B5EF4-FFF2-40B4-BE49-F238E27FC236}">
                <a16:creationId xmlns:a16="http://schemas.microsoft.com/office/drawing/2014/main" id="{B173E096-BB55-472B-BC17-90588069DAE9}"/>
              </a:ext>
            </a:extLst>
          </p:cNvPr>
          <p:cNvSpPr txBox="1"/>
          <p:nvPr/>
        </p:nvSpPr>
        <p:spPr>
          <a:xfrm>
            <a:off x="7757650" y="3284793"/>
            <a:ext cx="720113" cy="238525"/>
          </a:xfrm>
          <a:prstGeom prst="rect">
            <a:avLst/>
          </a:prstGeom>
          <a:noFill/>
        </p:spPr>
        <p:txBody>
          <a:bodyPr wrap="square" lIns="68579" tIns="34289" rIns="68579" bIns="34289" rtlCol="0">
            <a:spAutoFit/>
          </a:bodyPr>
          <a:lstStyle/>
          <a:p>
            <a:pPr algn="justLow" rtl="1"/>
            <a:r>
              <a:rPr lang="fa-IR" sz="1100" b="1" dirty="0">
                <a:solidFill>
                  <a:srgbClr val="7030A0"/>
                </a:solidFill>
                <a:cs typeface="B Nazanin" panose="00000400000000000000" pitchFamily="2" charset="-78"/>
              </a:rPr>
              <a:t>دریافت کالا</a:t>
            </a:r>
            <a:endParaRPr lang="en-US" sz="1100" b="1" dirty="0">
              <a:solidFill>
                <a:srgbClr val="7030A0"/>
              </a:solidFill>
              <a:cs typeface="B Nazanin" panose="00000400000000000000" pitchFamily="2" charset="-78"/>
            </a:endParaRPr>
          </a:p>
        </p:txBody>
      </p:sp>
      <p:sp>
        <p:nvSpPr>
          <p:cNvPr id="47" name="TextBox 46">
            <a:hlinkClick r:id="rId15" action="ppaction://hlinksldjump"/>
            <a:extLst>
              <a:ext uri="{FF2B5EF4-FFF2-40B4-BE49-F238E27FC236}">
                <a16:creationId xmlns:a16="http://schemas.microsoft.com/office/drawing/2014/main" id="{B173E096-BB55-472B-BC17-90588069DAE9}"/>
              </a:ext>
            </a:extLst>
          </p:cNvPr>
          <p:cNvSpPr txBox="1"/>
          <p:nvPr/>
        </p:nvSpPr>
        <p:spPr>
          <a:xfrm>
            <a:off x="7757650" y="3553899"/>
            <a:ext cx="712849"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پرداخت ها</a:t>
            </a:r>
            <a:endParaRPr lang="en-US" sz="1100" b="1" dirty="0">
              <a:solidFill>
                <a:srgbClr val="7030A0"/>
              </a:solidFill>
              <a:cs typeface="B Nazanin" panose="00000400000000000000" pitchFamily="2" charset="-78"/>
            </a:endParaRPr>
          </a:p>
        </p:txBody>
      </p:sp>
      <p:grpSp>
        <p:nvGrpSpPr>
          <p:cNvPr id="48" name="Group 47">
            <a:extLst>
              <a:ext uri="{FF2B5EF4-FFF2-40B4-BE49-F238E27FC236}">
                <a16:creationId xmlns:a16="http://schemas.microsoft.com/office/drawing/2014/main" id="{4D9DF94B-8AE8-473C-A27F-4E3521F5F1EE}"/>
              </a:ext>
            </a:extLst>
          </p:cNvPr>
          <p:cNvGrpSpPr/>
          <p:nvPr/>
        </p:nvGrpSpPr>
        <p:grpSpPr>
          <a:xfrm>
            <a:off x="8514313" y="3613682"/>
            <a:ext cx="119157" cy="119157"/>
            <a:chOff x="3855819" y="4248152"/>
            <a:chExt cx="211094" cy="211094"/>
          </a:xfrm>
        </p:grpSpPr>
        <p:sp>
          <p:nvSpPr>
            <p:cNvPr id="49" name="Oval 48">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hlinkClick r:id="rId16" action="ppaction://hlinksldjump"/>
            <a:extLst>
              <a:ext uri="{FF2B5EF4-FFF2-40B4-BE49-F238E27FC236}">
                <a16:creationId xmlns:a16="http://schemas.microsoft.com/office/drawing/2014/main" id="{B173E096-BB55-472B-BC17-90588069DAE9}"/>
              </a:ext>
            </a:extLst>
          </p:cNvPr>
          <p:cNvSpPr txBox="1"/>
          <p:nvPr/>
        </p:nvSpPr>
        <p:spPr>
          <a:xfrm>
            <a:off x="7561006" y="3824802"/>
            <a:ext cx="916757"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الحاقیه سفارش</a:t>
            </a:r>
            <a:endParaRPr lang="en-US" sz="1100" b="1" dirty="0">
              <a:solidFill>
                <a:srgbClr val="7030A0"/>
              </a:solidFill>
              <a:cs typeface="B Nazanin" panose="00000400000000000000" pitchFamily="2" charset="-78"/>
            </a:endParaRPr>
          </a:p>
        </p:txBody>
      </p:sp>
      <p:grpSp>
        <p:nvGrpSpPr>
          <p:cNvPr id="52" name="Group 51">
            <a:extLst>
              <a:ext uri="{FF2B5EF4-FFF2-40B4-BE49-F238E27FC236}">
                <a16:creationId xmlns:a16="http://schemas.microsoft.com/office/drawing/2014/main" id="{4D9DF94B-8AE8-473C-A27F-4E3521F5F1EE}"/>
              </a:ext>
            </a:extLst>
          </p:cNvPr>
          <p:cNvGrpSpPr/>
          <p:nvPr/>
        </p:nvGrpSpPr>
        <p:grpSpPr>
          <a:xfrm>
            <a:off x="8521577" y="3884585"/>
            <a:ext cx="119157" cy="119157"/>
            <a:chOff x="3855819" y="4248152"/>
            <a:chExt cx="211094" cy="211094"/>
          </a:xfrm>
        </p:grpSpPr>
        <p:sp>
          <p:nvSpPr>
            <p:cNvPr id="53" name="Oval 52">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hlinkClick r:id="rId17" action="ppaction://hlinksldjump"/>
            <a:extLst>
              <a:ext uri="{FF2B5EF4-FFF2-40B4-BE49-F238E27FC236}">
                <a16:creationId xmlns:a16="http://schemas.microsoft.com/office/drawing/2014/main" id="{B173E096-BB55-472B-BC17-90588069DAE9}"/>
              </a:ext>
            </a:extLst>
          </p:cNvPr>
          <p:cNvSpPr txBox="1"/>
          <p:nvPr/>
        </p:nvSpPr>
        <p:spPr>
          <a:xfrm>
            <a:off x="7305368" y="4117961"/>
            <a:ext cx="1172395"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ارزیابی تامین کننده</a:t>
            </a:r>
            <a:endParaRPr lang="en-US" sz="1100" b="1" dirty="0">
              <a:solidFill>
                <a:srgbClr val="7030A0"/>
              </a:solidFill>
              <a:cs typeface="B Nazanin" panose="00000400000000000000" pitchFamily="2" charset="-78"/>
            </a:endParaRPr>
          </a:p>
        </p:txBody>
      </p:sp>
      <p:grpSp>
        <p:nvGrpSpPr>
          <p:cNvPr id="56" name="Group 55">
            <a:extLst>
              <a:ext uri="{FF2B5EF4-FFF2-40B4-BE49-F238E27FC236}">
                <a16:creationId xmlns:a16="http://schemas.microsoft.com/office/drawing/2014/main" id="{4D9DF94B-8AE8-473C-A27F-4E3521F5F1EE}"/>
              </a:ext>
            </a:extLst>
          </p:cNvPr>
          <p:cNvGrpSpPr/>
          <p:nvPr/>
        </p:nvGrpSpPr>
        <p:grpSpPr>
          <a:xfrm>
            <a:off x="8521577" y="4177744"/>
            <a:ext cx="119157" cy="119157"/>
            <a:chOff x="3855819" y="4248152"/>
            <a:chExt cx="211094" cy="211094"/>
          </a:xfrm>
        </p:grpSpPr>
        <p:sp>
          <p:nvSpPr>
            <p:cNvPr id="57" name="Oval 56">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hlinkClick r:id="rId18" action="ppaction://hlinksldjump"/>
            <a:extLst>
              <a:ext uri="{FF2B5EF4-FFF2-40B4-BE49-F238E27FC236}">
                <a16:creationId xmlns:a16="http://schemas.microsoft.com/office/drawing/2014/main" id="{B173E096-BB55-472B-BC17-90588069DAE9}"/>
              </a:ext>
            </a:extLst>
          </p:cNvPr>
          <p:cNvSpPr txBox="1"/>
          <p:nvPr/>
        </p:nvSpPr>
        <p:spPr>
          <a:xfrm>
            <a:off x="7568270" y="4419686"/>
            <a:ext cx="916757"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گزارش ها</a:t>
            </a:r>
            <a:endParaRPr lang="en-US" sz="1100" b="1" dirty="0">
              <a:solidFill>
                <a:srgbClr val="7030A0"/>
              </a:solidFill>
              <a:cs typeface="B Nazanin" panose="00000400000000000000" pitchFamily="2" charset="-78"/>
            </a:endParaRPr>
          </a:p>
        </p:txBody>
      </p:sp>
      <p:grpSp>
        <p:nvGrpSpPr>
          <p:cNvPr id="60" name="Group 59">
            <a:extLst>
              <a:ext uri="{FF2B5EF4-FFF2-40B4-BE49-F238E27FC236}">
                <a16:creationId xmlns:a16="http://schemas.microsoft.com/office/drawing/2014/main" id="{4D9DF94B-8AE8-473C-A27F-4E3521F5F1EE}"/>
              </a:ext>
            </a:extLst>
          </p:cNvPr>
          <p:cNvGrpSpPr/>
          <p:nvPr/>
        </p:nvGrpSpPr>
        <p:grpSpPr>
          <a:xfrm>
            <a:off x="8528841" y="4479469"/>
            <a:ext cx="119157" cy="119157"/>
            <a:chOff x="3855819" y="4248152"/>
            <a:chExt cx="211094" cy="211094"/>
          </a:xfrm>
        </p:grpSpPr>
        <p:sp>
          <p:nvSpPr>
            <p:cNvPr id="61" name="Oval 60">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8982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84" y="591716"/>
            <a:ext cx="5671014" cy="4331923"/>
          </a:xfrm>
          <a:prstGeom prst="rect">
            <a:avLst/>
          </a:prstGeom>
        </p:spPr>
      </p:pic>
      <p:pic>
        <p:nvPicPr>
          <p:cNvPr id="26" name="Picture 2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557233" y="237538"/>
            <a:ext cx="221567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789538"/>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73423" y="452562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521" y="210060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90946" y="681100"/>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مدارکی توسط تامین کننده برای شما ارسال شده باشد،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a:latin typeface="B Zar" panose="00000400000000000000" pitchFamily="2" charset="-78"/>
                <a:ea typeface="Calibri" panose="020F0502020204030204" pitchFamily="34" charset="0"/>
                <a:cs typeface="B Nazanin" panose="00000400000000000000" pitchFamily="2" charset="-78"/>
              </a:rPr>
              <a:t>امکان مشاهده مدارک وجود دارد.</a:t>
            </a:r>
          </a:p>
        </p:txBody>
      </p:sp>
      <p:pic>
        <p:nvPicPr>
          <p:cNvPr id="1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45369" y="452562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1573" y="338494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83012" y="4524962"/>
            <a:ext cx="221769" cy="242281"/>
          </a:xfrm>
          <a:prstGeom prst="rect">
            <a:avLst/>
          </a:prstGeom>
        </p:spPr>
      </p:pic>
      <p:sp>
        <p:nvSpPr>
          <p:cNvPr id="25" name="text 3"/>
          <p:cNvSpPr/>
          <p:nvPr/>
        </p:nvSpPr>
        <p:spPr>
          <a:xfrm>
            <a:off x="6671573" y="1993290"/>
            <a:ext cx="2086100" cy="105188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اطلاعات مورد تایید است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و سپس از طریق امضای الکترونیکی فرم را امضاء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1" name="text 1"/>
          <p:cNvSpPr/>
          <p:nvPr/>
        </p:nvSpPr>
        <p:spPr>
          <a:xfrm>
            <a:off x="6697124" y="3260273"/>
            <a:ext cx="2086100" cy="1309972"/>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پاسخ استعلام</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اطلاعات مردود است با ذکر توضیحات ابطال پاسخ استعلام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و سپس از طریق امضای الکترونیکی فرم را امضاء نمایید.</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8" name="Picture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565" y="90347"/>
            <a:ext cx="6539048" cy="432876"/>
          </a:xfrm>
          <a:prstGeom prst="rect">
            <a:avLst/>
          </a:prstGeom>
        </p:spPr>
      </p:pic>
      <p:pic>
        <p:nvPicPr>
          <p:cNvPr id="39" name="Picture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0" name="Picture 3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1" name="Picture 4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2" name="Picture 4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3" name="Picture 4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44" name="Picture 4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45" name="Picture 4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46" name="Picture 4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47" name="Picture 4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54534" y="229504"/>
            <a:ext cx="372732" cy="129023"/>
          </a:xfrm>
          <a:prstGeom prst="rect">
            <a:avLst/>
          </a:prstGeom>
        </p:spPr>
      </p:pic>
      <p:pic>
        <p:nvPicPr>
          <p:cNvPr id="48" name="Picture 47">
            <a:hlinkClick r:id="rId23"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202343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right)">
                                      <p:cBhvr>
                                        <p:cTn id="40" dur="500"/>
                                        <p:tgtEl>
                                          <p:spTgt spid="22"/>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853777"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جدول مقایسه ای و اعلام به برنده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58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3" y="88569"/>
            <a:ext cx="6467944" cy="429505"/>
          </a:xfrm>
          <a:prstGeom prst="rect">
            <a:avLst/>
          </a:prstGeom>
        </p:spPr>
      </p:pic>
      <p:pic>
        <p:nvPicPr>
          <p:cNvPr id="15" name="Picture 1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381" y="631368"/>
            <a:ext cx="5870771" cy="3411473"/>
          </a:xfrm>
          <a:prstGeom prst="rect">
            <a:avLst/>
          </a:prstGeom>
        </p:spPr>
      </p:pic>
      <p:pic>
        <p:nvPicPr>
          <p:cNvPr id="11"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9521" y="76899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71744" y="2216296"/>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663888"/>
            <a:ext cx="2086100" cy="3035765"/>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جدول مقایسه ای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تعیین و تکلیف پاسخ های استعلام تامین کنندگان، یک ردیف در کارتابل جدول مقایسه ای با وضعیت (در انتظار مقایسه پاسخ ها)  ایجاد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تشکیل جدول مقایسه ای و اعلام به برنده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*نکته : </a:t>
            </a:r>
            <a:r>
              <a:rPr lang="fa-IR" sz="1100" b="1" dirty="0">
                <a:latin typeface="B Zar" panose="00000400000000000000" pitchFamily="2" charset="-78"/>
                <a:ea typeface="Calibri" panose="020F0502020204030204" pitchFamily="34" charset="0"/>
                <a:cs typeface="B Nazanin" panose="00000400000000000000" pitchFamily="2" charset="-78"/>
              </a:rPr>
              <a:t>جدول مقايسه‏اي زماني تشکيل مي شود که يا زمان مقرر براي پاسخ به استعلام‏ها به اتمام رسيده باشد و يا کلیه تامين کنندگاني که از آنها استعلام شده است، به استعلام ها پاسخ داده باشند و پاسخ آنها تعیین و تکلیف شده باشد.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9521" y="350815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721768" y="3393470"/>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پارامترهای جستجو</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همچنین می توانید با استفاده از پارامترهای جستجو، شماره استعلام مرجع خود را بیابید.</a:t>
            </a:r>
          </a:p>
        </p:txBody>
      </p:sp>
      <p:pic>
        <p:nvPicPr>
          <p:cNvPr id="19"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05567" y="109578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23" name="Picture 2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25" name="Picture 2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6" name="Picture 2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27" name="Picture 2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28" name="Picture 2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29" name="Picture 28">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80031" y="232271"/>
            <a:ext cx="401404" cy="129023"/>
          </a:xfrm>
          <a:prstGeom prst="rect">
            <a:avLst/>
          </a:prstGeom>
        </p:spPr>
      </p:pic>
      <p:pic>
        <p:nvPicPr>
          <p:cNvPr id="30" name="Picture 29">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32" name="Picture 31">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222226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53"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3" y="88569"/>
            <a:ext cx="6467944" cy="429505"/>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0031"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76643" y="616450"/>
            <a:ext cx="5661831" cy="4308300"/>
          </a:xfrm>
          <a:prstGeom prst="rect">
            <a:avLst/>
          </a:prstGeom>
        </p:spPr>
      </p:pic>
      <p:pic>
        <p:nvPicPr>
          <p:cNvPr id="14" name="Picture 13">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92310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301900" y="4506363"/>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81799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تشکیل جدول مقایسه ای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فرم مربوطه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تشکيل جدول مقايسه اي </a:t>
            </a:r>
            <a:r>
              <a:rPr lang="fa-IR" sz="1100" b="1" dirty="0">
                <a:latin typeface="B Zar" panose="00000400000000000000" pitchFamily="2" charset="-78"/>
                <a:ea typeface="Calibri" panose="020F0502020204030204" pitchFamily="34" charset="0"/>
                <a:cs typeface="B Nazanin" panose="00000400000000000000" pitchFamily="2" charset="-78"/>
              </a:rPr>
              <a:t>در پایین فرم، می توانید اقدام به تشکيل جدول و ايجاد شماره در فرم نماييد.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6698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3" y="88569"/>
            <a:ext cx="6467944" cy="429505"/>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0031"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42972" y="667974"/>
            <a:ext cx="5580848" cy="4273172"/>
          </a:xfrm>
          <a:prstGeom prst="rect">
            <a:avLst/>
          </a:prstGeom>
        </p:spPr>
      </p:pic>
      <p:pic>
        <p:nvPicPr>
          <p:cNvPr id="14" name="Picture 13">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92310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905940" y="291121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817998"/>
            <a:ext cx="2086100" cy="252793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اولویت انتخاب</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سطر انتهایی جدول میانی فرم "جدول مقايسه اي" سطری را با عنوان اولويت انتخاب، مشاهده می نمایید که قادر به انتخاب و ثبت اولويت هر تامين کننده  مطابق با تصمیم اتخاذ شده، از ليست مربوطه خواهید بود. </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اولویت اول به عنوان برنده می باشد و اولویت دوم و ...  به ترتیب انتخاب می شوند و در صورتی که به دلایلی برنده اول در مهلت زمانی تعیین شده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اعلان آمادگی </a:t>
            </a:r>
            <a:r>
              <a:rPr lang="fa-IR" sz="1100" b="1" dirty="0">
                <a:latin typeface="B Zar" panose="00000400000000000000" pitchFamily="2" charset="-78"/>
                <a:ea typeface="Calibri" panose="020F0502020204030204" pitchFamily="34" charset="0"/>
                <a:cs typeface="B Nazanin" panose="00000400000000000000" pitchFamily="2" charset="-78"/>
              </a:rPr>
              <a:t>ننماید می توانید مجددا تاریخ را تمدید و ارسال نمایید.</a:t>
            </a:r>
          </a:p>
        </p:txBody>
      </p:sp>
    </p:spTree>
    <p:extLst>
      <p:ext uri="{BB962C8B-B14F-4D97-AF65-F5344CB8AC3E}">
        <p14:creationId xmlns:p14="http://schemas.microsoft.com/office/powerpoint/2010/main" val="54134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7" y="93678"/>
            <a:ext cx="6471244" cy="428388"/>
          </a:xfrm>
          <a:prstGeom prst="rect">
            <a:avLst/>
          </a:prstGeom>
        </p:spPr>
      </p:pic>
      <p:pic>
        <p:nvPicPr>
          <p:cNvPr id="40" name="Picture 39">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1" name="Picture 4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2" name="Picture 4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3" name="Picture 4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4" name="Picture 4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45" name="Picture 44">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6" name="Picture 4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47" name="Picture 46">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48" name="Picture 47">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4030" y="229504"/>
            <a:ext cx="372732" cy="129023"/>
          </a:xfrm>
          <a:prstGeom prst="rect">
            <a:avLst/>
          </a:prstGeom>
        </p:spPr>
      </p:pic>
      <p:pic>
        <p:nvPicPr>
          <p:cNvPr id="49" name="Picture 48">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8294" y="654106"/>
            <a:ext cx="5460037" cy="4262351"/>
          </a:xfrm>
          <a:prstGeom prst="rect">
            <a:avLst/>
          </a:prstGeom>
        </p:spPr>
      </p:pic>
      <p:pic>
        <p:nvPicPr>
          <p:cNvPr id="26" name="Picture 25">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0" name="Arrow 2" descr="F:\پاورپوینت ها\ارزیابی کیفی\Arrow 2.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79578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90946" y="670826"/>
            <a:ext cx="2086100" cy="1233028"/>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اعلام پذیرش </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این قسمت مي بايست با تعيين (روز يا ساعت) مدت زمان مجاز براي  پاسخ به فرم ( اعلام به برنده) توسط تامين کننده را تعيين نماييد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در انتهای صفحه کلیک نمایید.</a:t>
            </a:r>
          </a:p>
        </p:txBody>
      </p:sp>
      <p:pic>
        <p:nvPicPr>
          <p:cNvPr id="15" name="point 2" descr="F:\END\Blue\New folder\point 2.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916284" y="374172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Arrow 3" descr="F:\پاورپوینت ها\ارزیابی کیفی\Arrow 3.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51025" y="221369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8" name="pount 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285824" y="4519936"/>
            <a:ext cx="221769" cy="242281"/>
          </a:xfrm>
          <a:prstGeom prst="rect">
            <a:avLst/>
          </a:prstGeom>
        </p:spPr>
      </p:pic>
      <p:sp>
        <p:nvSpPr>
          <p:cNvPr id="19" name="text 3"/>
          <p:cNvSpPr/>
          <p:nvPr/>
        </p:nvSpPr>
        <p:spPr>
          <a:xfrm>
            <a:off x="6671573" y="2096034"/>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اعلام به برنده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اعلام به برنده</a:t>
            </a:r>
            <a:r>
              <a:rPr lang="fa-IR" sz="1100" b="1" dirty="0">
                <a:latin typeface="B Zar" panose="00000400000000000000" pitchFamily="2" charset="-78"/>
                <a:ea typeface="Calibri" panose="020F0502020204030204" pitchFamily="34" charset="0"/>
                <a:cs typeface="B Nazanin" panose="00000400000000000000" pitchFamily="2" charset="-78"/>
              </a:rPr>
              <a:t> و با درج امضای الکترونیکی، نتیجه به تامین کننده برنده ارسال می گردد.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443653" y="4509661"/>
            <a:ext cx="221769" cy="242281"/>
          </a:xfrm>
          <a:prstGeom prst="rect">
            <a:avLst/>
          </a:prstGeom>
        </p:spPr>
      </p:pic>
      <p:pic>
        <p:nvPicPr>
          <p:cNvPr id="22" name="Arrow 4" descr="F:\پاورپوینت ها\ارزیابی کیفی\Arrow 4.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51025" y="33425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45754" y="3198610"/>
            <a:ext cx="2086100" cy="112883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فرآیند خرید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لزوم مي 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 فرآيند خريد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کل فرآیند خرید را  ابطال نمايید.</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0247" y="237538"/>
            <a:ext cx="206819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اعـلام به برنـده</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36552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00" y="599629"/>
            <a:ext cx="5588731" cy="4293000"/>
          </a:xfrm>
          <a:prstGeom prst="rect">
            <a:avLst/>
          </a:prstGeom>
        </p:spPr>
      </p:pic>
      <p:pic>
        <p:nvPicPr>
          <p:cNvPr id="26" name="Picture 2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6" name="Rectangle 15"/>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جدول مقایسـه ای</a:t>
            </a:r>
            <a:endParaRPr lang="en-US" sz="1050" dirty="0">
              <a:solidFill>
                <a:srgbClr val="0070C0"/>
              </a:solidFill>
              <a:cs typeface="B Titr" panose="00000700000000000000" pitchFamily="2" charset="-78"/>
            </a:endParaRPr>
          </a:p>
        </p:txBody>
      </p:sp>
      <p:pic>
        <p:nvPicPr>
          <p:cNvPr id="2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4987" y="451398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91828"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 به مقام تشخیص</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پس از تشکیل جدول مقایسه ای توسط کارپرداز،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ارسال</a:t>
            </a:r>
            <a:r>
              <a:rPr lang="fa-IR" sz="1100" b="1" dirty="0">
                <a:latin typeface="B Zar" panose="00000400000000000000" pitchFamily="2" charset="-78"/>
                <a:ea typeface="Calibri" panose="020F0502020204030204" pitchFamily="34" charset="0"/>
                <a:cs typeface="B Nazanin" panose="00000400000000000000" pitchFamily="2" charset="-78"/>
              </a:rPr>
              <a:t> ادامه فرآیند جهت اعلام به برنده به کارتابل مقام تشخیص ارسال می گردد.</a:t>
            </a:r>
          </a:p>
        </p:txBody>
      </p:sp>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737" y="93678"/>
            <a:ext cx="6471244" cy="428388"/>
          </a:xfrm>
          <a:prstGeom prst="rect">
            <a:avLst/>
          </a:prstGeom>
        </p:spPr>
      </p:pic>
      <p:pic>
        <p:nvPicPr>
          <p:cNvPr id="42" name="Picture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3" name="Picture 4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4" name="Picture 4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5" name="Picture 4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6" name="Picture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47" name="Picture 4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8" name="Picture 4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49" name="Picture 4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50" name="Picture 4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84030" y="229504"/>
            <a:ext cx="372732" cy="129023"/>
          </a:xfrm>
          <a:prstGeom prst="rect">
            <a:avLst/>
          </a:prstGeom>
        </p:spPr>
      </p:pic>
      <p:pic>
        <p:nvPicPr>
          <p:cNvPr id="51" name="Picture 50">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421365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7" y="93678"/>
            <a:ext cx="6471244" cy="428388"/>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4030"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7741" y="641022"/>
            <a:ext cx="5938463" cy="3274147"/>
          </a:xfrm>
          <a:prstGeom prst="rect">
            <a:avLst/>
          </a:prstGeom>
        </p:spPr>
      </p:pic>
      <p:pic>
        <p:nvPicPr>
          <p:cNvPr id="15" name="Picture 1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629151" y="237538"/>
            <a:ext cx="209704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اعلام به برنـده</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892279"/>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350381" y="228836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78717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اعلام به برنده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نتيجه تشكيل جدول مقايسه اي توسط كارپرداز جهت تاييد و اعلام به تامين كننده برنده در كارتابل مقام تشخیص، در منوی اعلام به برنده قابل مشاهده است.</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كليك نمودن بر روي هر رديف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استعلام مرجع </a:t>
            </a:r>
            <a:r>
              <a:rPr lang="fa-IR" sz="1100" b="1" dirty="0">
                <a:latin typeface="B Zar" panose="00000400000000000000" pitchFamily="2" charset="-78"/>
                <a:ea typeface="Calibri" panose="020F0502020204030204" pitchFamily="34" charset="0"/>
                <a:cs typeface="B Nazanin" panose="00000400000000000000" pitchFamily="2" charset="-78"/>
              </a:rPr>
              <a:t>وارد فرم مربوطه خواهيد شد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7684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7" y="93678"/>
            <a:ext cx="6471244" cy="428388"/>
          </a:xfrm>
          <a:prstGeom prst="rect">
            <a:avLst/>
          </a:prstGeom>
        </p:spPr>
      </p:pic>
      <p:pic>
        <p:nvPicPr>
          <p:cNvPr id="43" name="Picture 4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4" name="Picture 4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5" name="Picture 4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46" name="Picture 4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7" name="Picture 4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48" name="Picture 4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9" name="Picture 4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50" name="Picture 4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51" name="Picture 5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4030" y="229504"/>
            <a:ext cx="372732" cy="129023"/>
          </a:xfrm>
          <a:prstGeom prst="rect">
            <a:avLst/>
          </a:prstGeom>
        </p:spPr>
      </p:pic>
      <p:pic>
        <p:nvPicPr>
          <p:cNvPr id="52" name="Picture 5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80061" y="580832"/>
            <a:ext cx="5072864" cy="4393591"/>
          </a:xfrm>
          <a:prstGeom prst="rect">
            <a:avLst/>
          </a:prstGeom>
        </p:spPr>
      </p:pic>
      <p:pic>
        <p:nvPicPr>
          <p:cNvPr id="26" name="Picture 25">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0" name="Arrow 2" descr="F:\پاورپوینت ها\ارزیابی کیفی\Arrow 2.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79578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90946" y="670826"/>
            <a:ext cx="2086100" cy="1233028"/>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اعلام پذیرش </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این قسمت مي بايست با تعيين (روز يا ساعت) مدت زمان مجاز براي پاسخ به فرم ( اعلام به برنده) توسط تامين کننده را تعيين نماييد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در انتهای صفحه کلیک نمایید.</a:t>
            </a:r>
          </a:p>
        </p:txBody>
      </p:sp>
      <p:pic>
        <p:nvPicPr>
          <p:cNvPr id="15" name="point 2" descr="F:\END\Blue\New folder\point 2.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627723" y="34766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Arrow 3" descr="F:\پاورپوینت ها\ارزیابی کیفی\Arrow 3.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51025" y="221369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8" name="pount 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39801" y="4568461"/>
            <a:ext cx="221769" cy="242281"/>
          </a:xfrm>
          <a:prstGeom prst="rect">
            <a:avLst/>
          </a:prstGeom>
        </p:spPr>
      </p:pic>
      <p:sp>
        <p:nvSpPr>
          <p:cNvPr id="19" name="text 3"/>
          <p:cNvSpPr/>
          <p:nvPr/>
        </p:nvSpPr>
        <p:spPr>
          <a:xfrm>
            <a:off x="6671573" y="2096034"/>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اعلام به برنده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انتخاب تیک گزینه قانون استفاده از توان تولیدی و خدماتی... و سپس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اعلام به برنده</a:t>
            </a:r>
            <a:r>
              <a:rPr lang="fa-IR" sz="1100" b="1" dirty="0">
                <a:latin typeface="B Zar" panose="00000400000000000000" pitchFamily="2" charset="-78"/>
                <a:ea typeface="Calibri" panose="020F0502020204030204" pitchFamily="34" charset="0"/>
                <a:cs typeface="B Nazanin" panose="00000400000000000000" pitchFamily="2" charset="-78"/>
              </a:rPr>
              <a:t> و با درج امضای الکترونیکی، نتیجه به تامین کننده برنده ارسال می گردد.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507350" y="4568460"/>
            <a:ext cx="221769" cy="242281"/>
          </a:xfrm>
          <a:prstGeom prst="rect">
            <a:avLst/>
          </a:prstGeom>
        </p:spPr>
      </p:pic>
      <p:pic>
        <p:nvPicPr>
          <p:cNvPr id="22" name="Arrow 4" descr="F:\پاورپوینت ها\ارزیابی کیفی\Arrow 4.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51025" y="360962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45754" y="3465734"/>
            <a:ext cx="2086100" cy="112883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فرآیند خرید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لزوم مي 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 فرآيند خريد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کل فرآیند خرید را  ابطال نمايید.</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1" name="Rectangle 20"/>
          <p:cNvSpPr/>
          <p:nvPr/>
        </p:nvSpPr>
        <p:spPr>
          <a:xfrm>
            <a:off x="6629151" y="237538"/>
            <a:ext cx="209704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اعلام به برنـده</a:t>
            </a:r>
            <a:endParaRPr lang="en-US" sz="1050" dirty="0">
              <a:solidFill>
                <a:srgbClr val="0070C0"/>
              </a:solidFill>
              <a:cs typeface="B Titr" panose="00000700000000000000" pitchFamily="2" charset="-78"/>
            </a:endParaRPr>
          </a:p>
        </p:txBody>
      </p:sp>
      <p:pic>
        <p:nvPicPr>
          <p:cNvPr id="24" name="pount 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649155" y="4050698"/>
            <a:ext cx="221769" cy="242281"/>
          </a:xfrm>
          <a:prstGeom prst="rect">
            <a:avLst/>
          </a:prstGeom>
        </p:spPr>
      </p:pic>
    </p:spTree>
    <p:extLst>
      <p:ext uri="{BB962C8B-B14F-4D97-AF65-F5344CB8AC3E}">
        <p14:creationId xmlns:p14="http://schemas.microsoft.com/office/powerpoint/2010/main" val="321300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par>
                          <p:cTn id="45" fill="hold">
                            <p:stCondLst>
                              <p:cond delay="3000"/>
                            </p:stCondLst>
                            <p:childTnLst>
                              <p:par>
                                <p:cTn id="46" presetID="22" presetClass="entr" presetSubtype="2"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right)">
                                      <p:cBhvr>
                                        <p:cTn id="48" dur="500"/>
                                        <p:tgtEl>
                                          <p:spTgt spid="22"/>
                                        </p:tgtEl>
                                      </p:cBhvr>
                                    </p:animEffect>
                                  </p:childTnLst>
                                </p:cTn>
                              </p:par>
                            </p:childTnLst>
                          </p:cTn>
                        </p:par>
                        <p:par>
                          <p:cTn id="49" fill="hold">
                            <p:stCondLst>
                              <p:cond delay="3500"/>
                            </p:stCondLst>
                            <p:childTnLst>
                              <p:par>
                                <p:cTn id="50" presetID="22" presetClass="entr" presetSubtype="1"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3"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07890"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پاسخ تامین کننده برنده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28438"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ثبت نیاز اعلان عمومی</a:t>
            </a:r>
            <a:r>
              <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 </a:t>
            </a:r>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انتخاب کالا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59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0" y="100726"/>
            <a:ext cx="6460348" cy="427666"/>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930" y="618994"/>
            <a:ext cx="6035430" cy="3315575"/>
          </a:xfrm>
          <a:prstGeom prst="rect">
            <a:avLst/>
          </a:prstGeom>
        </p:spPr>
      </p:pic>
      <p:pic>
        <p:nvPicPr>
          <p:cNvPr id="2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1008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3663" y="242406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71280" y="70498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اعلام آمادگی تامین کننده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تامین کننده برنده اعلام امادگی نماید، در کارتابل (پاسخ تامین کننده برنده) یک ردیف ایجاد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a:t>
            </a:r>
            <a:r>
              <a:rPr lang="fa-IR" sz="1100" b="1" dirty="0">
                <a:latin typeface="B Zar" panose="00000400000000000000" pitchFamily="2" charset="-78"/>
                <a:ea typeface="Calibri" panose="020F0502020204030204" pitchFamily="34" charset="0"/>
                <a:cs typeface="B Nazanin" panose="00000400000000000000" pitchFamily="2" charset="-78"/>
              </a:rPr>
              <a:t>، می توانید اقدام به ثبت فرم سفارش نمایید.</a:t>
            </a:r>
          </a:p>
        </p:txBody>
      </p:sp>
      <p:pic>
        <p:nvPicPr>
          <p:cNvPr id="31"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7543" y="24343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7410" y="229692"/>
            <a:ext cx="599499" cy="110777"/>
          </a:xfrm>
          <a:prstGeom prst="rect">
            <a:avLst/>
          </a:prstGeom>
        </p:spPr>
      </p:pic>
      <p:pic>
        <p:nvPicPr>
          <p:cNvPr id="18" name="Picture 1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05291" y="225537"/>
            <a:ext cx="482205" cy="117294"/>
          </a:xfrm>
          <a:prstGeom prst="rect">
            <a:avLst/>
          </a:prstGeom>
        </p:spPr>
      </p:pic>
      <p:pic>
        <p:nvPicPr>
          <p:cNvPr id="19" name="Picture 1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47051" y="237771"/>
            <a:ext cx="619048" cy="117294"/>
          </a:xfrm>
          <a:prstGeom prst="rect">
            <a:avLst/>
          </a:prstGeom>
        </p:spPr>
      </p:pic>
      <p:pic>
        <p:nvPicPr>
          <p:cNvPr id="20" name="Picture 1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60052" y="234223"/>
            <a:ext cx="534336" cy="117294"/>
          </a:xfrm>
          <a:prstGeom prst="rect">
            <a:avLst/>
          </a:prstGeom>
        </p:spPr>
      </p:pic>
      <p:pic>
        <p:nvPicPr>
          <p:cNvPr id="21" name="Picture 2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70162" y="235978"/>
            <a:ext cx="736341" cy="117294"/>
          </a:xfrm>
          <a:prstGeom prst="rect">
            <a:avLst/>
          </a:prstGeom>
        </p:spPr>
      </p:pic>
      <p:pic>
        <p:nvPicPr>
          <p:cNvPr id="22" name="Picture 2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06943" y="232225"/>
            <a:ext cx="367399" cy="122467"/>
          </a:xfrm>
          <a:prstGeom prst="rect">
            <a:avLst/>
          </a:prstGeom>
        </p:spPr>
      </p:pic>
      <p:pic>
        <p:nvPicPr>
          <p:cNvPr id="23" name="Picture 2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00309" y="232271"/>
            <a:ext cx="401404" cy="129023"/>
          </a:xfrm>
          <a:prstGeom prst="rect">
            <a:avLst/>
          </a:prstGeom>
        </p:spPr>
      </p:pic>
      <p:pic>
        <p:nvPicPr>
          <p:cNvPr id="24" name="Picture 2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95090" y="229504"/>
            <a:ext cx="372732" cy="129023"/>
          </a:xfrm>
          <a:prstGeom prst="rect">
            <a:avLst/>
          </a:prstGeom>
        </p:spPr>
      </p:pic>
      <p:pic>
        <p:nvPicPr>
          <p:cNvPr id="29" name="Picture 28">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spTree>
    <p:extLst>
      <p:ext uri="{BB962C8B-B14F-4D97-AF65-F5344CB8AC3E}">
        <p14:creationId xmlns:p14="http://schemas.microsoft.com/office/powerpoint/2010/main" val="43297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0" y="100726"/>
            <a:ext cx="6460348" cy="427666"/>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410"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291"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7051"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0052"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0162"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943"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030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5090"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pic>
        <p:nvPicPr>
          <p:cNvPr id="12" name="Picture 11">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18256" y="634873"/>
            <a:ext cx="5964333" cy="3276518"/>
          </a:xfrm>
          <a:prstGeom prst="rect">
            <a:avLst/>
          </a:prstGeom>
        </p:spPr>
      </p:pic>
      <p:pic>
        <p:nvPicPr>
          <p:cNvPr id="25"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830635"/>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223115" y="242406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71280" y="725532"/>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انقضای مهلت اعلام آمادگی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تامین کننده برنده، طی مهلت تعیین شده جهت پذیرش برنده بودن اقدام ننماید، در کارتابل پاسخ تامین کننده برنده یک ردیف با وضعیت (انقضای مهلت اعلام آمادگی) ایجاد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لزوم می توانید با کلیک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a:t>
            </a:r>
            <a:r>
              <a:rPr lang="fa-IR" sz="1100" b="1" dirty="0">
                <a:latin typeface="B Zar" panose="00000400000000000000" pitchFamily="2" charset="-78"/>
                <a:ea typeface="Calibri" panose="020F0502020204030204" pitchFamily="34" charset="0"/>
                <a:cs typeface="B Nazanin" panose="00000400000000000000" pitchFamily="2" charset="-78"/>
              </a:rPr>
              <a:t>، اقدام به تمدید و ارسال مجدد نمایید.</a:t>
            </a:r>
          </a:p>
        </p:txBody>
      </p:sp>
      <p:pic>
        <p:nvPicPr>
          <p:cNvPr id="31"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28639" y="243433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08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par>
                                <p:cTn id="13" presetID="53" presetClass="entr" presetSubtype="16"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right)">
                                      <p:cBhvr>
                                        <p:cTn id="21" dur="500"/>
                                        <p:tgtEl>
                                          <p:spTgt spid="25"/>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0" y="100726"/>
            <a:ext cx="6460348" cy="427666"/>
          </a:xfrm>
          <a:prstGeom prst="rect">
            <a:avLst/>
          </a:prstGeom>
        </p:spPr>
      </p:pic>
      <p:pic>
        <p:nvPicPr>
          <p:cNvPr id="32" name="Picture 3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3" name="Picture 3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410" y="229692"/>
            <a:ext cx="599499" cy="110777"/>
          </a:xfrm>
          <a:prstGeom prst="rect">
            <a:avLst/>
          </a:prstGeom>
        </p:spPr>
      </p:pic>
      <p:pic>
        <p:nvPicPr>
          <p:cNvPr id="34" name="Picture 3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291" y="225537"/>
            <a:ext cx="482205" cy="117294"/>
          </a:xfrm>
          <a:prstGeom prst="rect">
            <a:avLst/>
          </a:prstGeom>
        </p:spPr>
      </p:pic>
      <p:pic>
        <p:nvPicPr>
          <p:cNvPr id="35" name="Picture 34">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7051" y="237771"/>
            <a:ext cx="619048" cy="117294"/>
          </a:xfrm>
          <a:prstGeom prst="rect">
            <a:avLst/>
          </a:prstGeom>
        </p:spPr>
      </p:pic>
      <p:pic>
        <p:nvPicPr>
          <p:cNvPr id="36" name="Picture 3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0052" y="234223"/>
            <a:ext cx="534336" cy="117294"/>
          </a:xfrm>
          <a:prstGeom prst="rect">
            <a:avLst/>
          </a:prstGeom>
        </p:spPr>
      </p:pic>
      <p:pic>
        <p:nvPicPr>
          <p:cNvPr id="37" name="Picture 3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0162" y="235978"/>
            <a:ext cx="736341" cy="117294"/>
          </a:xfrm>
          <a:prstGeom prst="rect">
            <a:avLst/>
          </a:prstGeom>
        </p:spPr>
      </p:pic>
      <p:pic>
        <p:nvPicPr>
          <p:cNvPr id="38" name="Picture 3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943" y="232225"/>
            <a:ext cx="367399" cy="122467"/>
          </a:xfrm>
          <a:prstGeom prst="rect">
            <a:avLst/>
          </a:prstGeom>
        </p:spPr>
      </p:pic>
      <p:pic>
        <p:nvPicPr>
          <p:cNvPr id="39" name="Picture 3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0309" y="232271"/>
            <a:ext cx="401404" cy="129023"/>
          </a:xfrm>
          <a:prstGeom prst="rect">
            <a:avLst/>
          </a:prstGeom>
        </p:spPr>
      </p:pic>
      <p:pic>
        <p:nvPicPr>
          <p:cNvPr id="40" name="Picture 3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5090" y="229504"/>
            <a:ext cx="372732" cy="129023"/>
          </a:xfrm>
          <a:prstGeom prst="rect">
            <a:avLst/>
          </a:prstGeom>
        </p:spPr>
      </p:pic>
      <p:pic>
        <p:nvPicPr>
          <p:cNvPr id="41" name="Picture 40">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pic>
        <p:nvPicPr>
          <p:cNvPr id="12" name="Picture 11">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11366" y="552616"/>
            <a:ext cx="5192116" cy="4407261"/>
          </a:xfrm>
          <a:prstGeom prst="rect">
            <a:avLst/>
          </a:prstGeom>
        </p:spPr>
      </p:pic>
      <p:pic>
        <p:nvPicPr>
          <p:cNvPr id="25"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38973"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81554" y="694710"/>
            <a:ext cx="2086100" cy="3035765"/>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تمدید مهلت پذیرش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فرم مربوطه با انتخاب گزینه (تمدید مهلت پذیرش برنده بودن) و انتخاب نام تامین کننده برنده قبلی، می توانید مهلت اعلام پذیرش را به روز و یا به ساعت مشخص نمایید و جهت ارسال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ارسال به تامین کننده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و تامین کننده برنده، طی مهلت تعیین شده جهت پذیرش برنده بودن اقدام ننماید، در کارتابل مقام تشخیص و منوی پاسخ تامین کننده برنده یک ردیف با وضعیت (انقضای مهلت اعلام آمادگی) ایجاد می گردد که مقام تشخیص می تواند تمدید را انجام داده و به تامین کننده ارسال نماید.</a:t>
            </a:r>
          </a:p>
        </p:txBody>
      </p:sp>
      <p:pic>
        <p:nvPicPr>
          <p:cNvPr id="31"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703630" y="375970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483718" y="4697049"/>
            <a:ext cx="221769" cy="242280"/>
          </a:xfrm>
          <a:prstGeom prst="rect">
            <a:avLst/>
          </a:prstGeom>
        </p:spPr>
      </p:pic>
    </p:spTree>
    <p:extLst>
      <p:ext uri="{BB962C8B-B14F-4D97-AF65-F5344CB8AC3E}">
        <p14:creationId xmlns:p14="http://schemas.microsoft.com/office/powerpoint/2010/main" val="78882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22" presetClass="entr" presetSubtype="2"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right)">
                                      <p:cBhvr>
                                        <p:cTn id="22" dur="500"/>
                                        <p:tgtEl>
                                          <p:spTgt spid="25"/>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69534"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سفارش خرید کالا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5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14" name="Picture 1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186" y="637552"/>
            <a:ext cx="5924641" cy="2281025"/>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81008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0"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1139" y="88830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50732" y="704984"/>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سفارش</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دراین فرم فیلدهای شماره سفارش، شماره درخواست خريد، تاریخ سفارش، شماره استعلام مرجع، نام دستگاه های اجرایی خریدار، نام تامين کننده، نوع فرآیند خرید و فیلد درصد مالیات بر ارزش افزوده خودکار توسط سیستم فراخوانی می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8699" y="249101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5" name="text 1"/>
          <p:cNvSpPr/>
          <p:nvPr/>
        </p:nvSpPr>
        <p:spPr>
          <a:xfrm>
            <a:off x="6680672" y="2376331"/>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این قسمت انتخاب شده باشد، به معنای آن می باشد که تمام یا بخشی از مبلغ خرید مقرر است که از (اسناد خزانه اسلامی) پرداخت گردد.</a:t>
            </a:r>
          </a:p>
        </p:txBody>
      </p:sp>
      <p:pic>
        <p:nvPicPr>
          <p:cNvPr id="26"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3664" y="178833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27" name="Picture 2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8" name="Picture 2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29" name="Picture 28">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30" name="Picture 29">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1" name="Picture 30">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32" name="Picture 31">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34" name="Picture 33">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333923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53" presetClass="entr" presetSubtype="16"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53" presetClass="entr" presetSubtype="16"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right)">
                                      <p:cBhvr>
                                        <p:cTn id="32" dur="500"/>
                                        <p:tgtEl>
                                          <p:spTgt spid="23"/>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98" y="2729676"/>
            <a:ext cx="5391803" cy="2245447"/>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6" name="Picture 3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8" name="Picture 37">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9" name="Picture 3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2" name="Picture 4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0" name="Picture 19">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38913" y="565635"/>
            <a:ext cx="5397598" cy="2078110"/>
          </a:xfrm>
          <a:prstGeom prst="rect">
            <a:avLst/>
          </a:prstGeom>
        </p:spPr>
      </p:pic>
      <p:pic>
        <p:nvPicPr>
          <p:cNvPr id="11"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38531" y="802906"/>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680214" y="144234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3"/>
          <p:cNvSpPr/>
          <p:nvPr/>
        </p:nvSpPr>
        <p:spPr>
          <a:xfrm>
            <a:off x="6681405" y="683062"/>
            <a:ext cx="2086100" cy="229261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فرآیند خرید جزئی</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سفارش هایی که فرآیند خرید آنها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a:latin typeface="B Zar" panose="00000400000000000000" pitchFamily="2" charset="-78"/>
                <a:ea typeface="Calibri" panose="020F0502020204030204" pitchFamily="34" charset="0"/>
                <a:cs typeface="B Nazanin" panose="00000400000000000000" pitchFamily="2" charset="-78"/>
              </a:rPr>
              <a:t> می باشد در صورتی که محل پرداخت را تنخواه گردان (کارپرداز) انتخاب نمایید، فقط انتخاب نام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انباردار</a:t>
            </a:r>
            <a:r>
              <a:rPr lang="fa-IR" sz="1100" b="1" dirty="0">
                <a:latin typeface="B Zar" panose="00000400000000000000" pitchFamily="2" charset="-78"/>
                <a:ea typeface="Calibri" panose="020F0502020204030204" pitchFamily="34" charset="0"/>
                <a:cs typeface="B Nazanin" panose="00000400000000000000" pitchFamily="2" charset="-78"/>
              </a:rPr>
              <a:t> الزامی می باشد.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انتخاب محل پرداخت ذیحسابی، انتخاب نام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انباردار</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ذیحساب</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مقام تشخیص تایید پرداخت </a:t>
            </a:r>
            <a:r>
              <a:rPr lang="fa-IR" sz="1100" b="1" dirty="0">
                <a:latin typeface="B Zar" panose="00000400000000000000" pitchFamily="2" charset="-78"/>
                <a:ea typeface="Calibri" panose="020F0502020204030204" pitchFamily="34" charset="0"/>
                <a:cs typeface="B Nazanin" panose="00000400000000000000" pitchFamily="2" charset="-78"/>
              </a:rPr>
              <a:t>الزامی میباشد.</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Arrow 2" descr="F:\پاورپوینت ها\ارزیابی کیفی\Arrow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658637" y="305319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710610" y="2938514"/>
            <a:ext cx="2086100" cy="1233028"/>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فرآیند خرید متوسط</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سفارش هایی که فرآیند خرید آنها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می باشد تنها امکان انتخاب محل پرداخت ذیحسابی وجود دارد و انتخاب نام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انباردار</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ذیحساب</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مقام تشخیص تایید پرداخت </a:t>
            </a:r>
            <a:r>
              <a:rPr lang="fa-IR" sz="1100" b="1" dirty="0">
                <a:latin typeface="B Zar" panose="00000400000000000000" pitchFamily="2" charset="-78"/>
                <a:ea typeface="Calibri" panose="020F0502020204030204" pitchFamily="34" charset="0"/>
                <a:cs typeface="B Nazanin" panose="00000400000000000000" pitchFamily="2" charset="-78"/>
              </a:rPr>
              <a:t>الزامی میباشد.</a:t>
            </a:r>
          </a:p>
        </p:txBody>
      </p:sp>
      <p:pic>
        <p:nvPicPr>
          <p:cNvPr id="18" name="point 2" descr="F:\END\Blue\New folder\point 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217724" y="364154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238489" y="177301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point 2" descr="F:\END\Blue\New folder\point 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614297" y="3970929"/>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38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par>
                          <p:cTn id="36" fill="hold">
                            <p:stCondLst>
                              <p:cond delay="1500"/>
                            </p:stCondLst>
                            <p:childTnLst>
                              <p:par>
                                <p:cTn id="37" presetID="22" presetClass="entr" presetSubtype="2"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par>
                          <p:cTn id="40" fill="hold">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42" name="Picture 4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3" name="Picture 4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4" name="Picture 4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45" name="Picture 44">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6" name="Picture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7" name="Picture 4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8" name="Picture 4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9" name="Picture 4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50" name="Picture 4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51" name="Picture 50">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8" name="Picture 17">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30" name="Rectangle 29"/>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7" name="Picture 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746531" y="508117"/>
            <a:ext cx="2933545" cy="4519447"/>
          </a:xfrm>
          <a:prstGeom prst="rect">
            <a:avLst/>
          </a:prstGeom>
        </p:spPr>
      </p:pic>
      <p:pic>
        <p:nvPicPr>
          <p:cNvPr id="12"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401359" y="37252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59521"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90343" y="2241349"/>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مالیات بر ارزش افزوده</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صورت انتخاب چک باکس </a:t>
            </a:r>
            <a:r>
              <a:rPr lang="fa-IR" sz="1100" b="1" dirty="0">
                <a:latin typeface="B Zar" panose="00000400000000000000" pitchFamily="2" charset="-78"/>
                <a:ea typeface="Calibri" panose="020F0502020204030204" pitchFamily="34" charset="0"/>
                <a:cs typeface="B Nazanin" panose="00000400000000000000" pitchFamily="2" charset="-78"/>
              </a:rPr>
              <a:t>مالیات</a:t>
            </a:r>
            <a:r>
              <a:rPr lang="ar-SA" sz="1100" b="1" dirty="0">
                <a:latin typeface="B Zar" panose="00000400000000000000" pitchFamily="2" charset="-78"/>
                <a:ea typeface="Calibri" panose="020F0502020204030204" pitchFamily="34" charset="0"/>
                <a:cs typeface="B Nazanin" panose="00000400000000000000" pitchFamily="2" charset="-78"/>
              </a:rPr>
              <a:t>، توسط سیستم بر اساس مالیات ارزش افزوده مصوب دولت درسال جاری</a:t>
            </a:r>
            <a:r>
              <a:rPr lang="fa-IR" sz="1100" b="1" dirty="0">
                <a:latin typeface="B Zar" panose="00000400000000000000" pitchFamily="2" charset="-78"/>
                <a:ea typeface="Calibri" panose="020F0502020204030204" pitchFamily="34" charset="0"/>
                <a:cs typeface="B Nazanin" panose="00000400000000000000" pitchFamily="2" charset="-78"/>
              </a:rPr>
              <a:t> بصورت اتوماتیک</a:t>
            </a:r>
            <a:r>
              <a:rPr lang="ar-SA" sz="1100" b="1" dirty="0">
                <a:latin typeface="B Zar" panose="00000400000000000000" pitchFamily="2" charset="-78"/>
                <a:ea typeface="Calibri" panose="020F0502020204030204" pitchFamily="34" charset="0"/>
                <a:cs typeface="B Nazanin" panose="00000400000000000000" pitchFamily="2" charset="-78"/>
              </a:rPr>
              <a:t> محاسبه می شود و در صورتیکه چک باکس در حالت عدم انتخاب قرار گیرد برابر صفر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59521" y="234717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692" y="680881"/>
            <a:ext cx="2086100" cy="1491112"/>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p>
          <a:p>
            <a:pPr lvl="0"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این قسمت اطلاعات کالای درخواستی و قیمت واحد و قیمت کل کالا قابل مشاهده می باشد.</a:t>
            </a:r>
          </a:p>
          <a:p>
            <a:pPr algn="justLow" rtl="1">
              <a:lnSpc>
                <a:spcPct val="107000"/>
              </a:lnSpc>
              <a:spcAft>
                <a:spcPts val="600"/>
              </a:spcAft>
            </a:pPr>
            <a:r>
              <a:rPr lang="ar-SA" sz="1100" b="1" dirty="0">
                <a:latin typeface="B Zar" panose="00000400000000000000" pitchFamily="2" charset="-78"/>
                <a:ea typeface="Calibri" panose="020F0502020204030204" pitchFamily="34" charset="0"/>
                <a:cs typeface="B Nazanin" panose="00000400000000000000" pitchFamily="2" charset="-78"/>
              </a:rPr>
              <a:t>در صورت آگاهی از مبلغ تخفیف مورد نظر تامین کننده، می توانید این مبلغ را نیز وارد نمایید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pic>
        <p:nvPicPr>
          <p:cNvPr id="2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900644" y="407048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1"/>
          <p:cNvSpPr/>
          <p:nvPr/>
        </p:nvSpPr>
        <p:spPr>
          <a:xfrm>
            <a:off x="6690946" y="3629774"/>
            <a:ext cx="2086100" cy="1309972"/>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پرداخت و تحویل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جهت ثبت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پرداخت و تحویل </a:t>
            </a:r>
            <a:r>
              <a:rPr lang="fa-IR" sz="1100" b="1" dirty="0">
                <a:latin typeface="B Zar" panose="00000400000000000000" pitchFamily="2" charset="-78"/>
                <a:ea typeface="Calibri" panose="020F0502020204030204" pitchFamily="34" charset="0"/>
                <a:cs typeface="B Nazanin" panose="00000400000000000000" pitchFamily="2" charset="-78"/>
              </a:rPr>
              <a:t>بر روی لینک مربوطه کلیک نمایید.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این لینک پس از تکمیل اطلاعات فرم سفارش و با اولین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در انتهای صفحه، فعال می گردد.</a:t>
            </a:r>
          </a:p>
        </p:txBody>
      </p:sp>
      <p:pic>
        <p:nvPicPr>
          <p:cNvPr id="27" name="pount 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189864" y="4447701"/>
            <a:ext cx="221769" cy="242281"/>
          </a:xfrm>
          <a:prstGeom prst="rect">
            <a:avLst/>
          </a:prstGeom>
        </p:spPr>
      </p:pic>
      <p:pic>
        <p:nvPicPr>
          <p:cNvPr id="28" name="Arrow 3" descr="F:\پاورپوینت ها\ارزیابی کیفی\Arrow 3.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71573" y="3754816"/>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39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53"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right)">
                                      <p:cBhvr>
                                        <p:cTn id="43" dur="500"/>
                                        <p:tgtEl>
                                          <p:spTgt spid="28"/>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42" name="Picture 4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3" name="Picture 4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4" name="Picture 4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45" name="Picture 44">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6" name="Picture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7" name="Picture 4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8" name="Picture 4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9" name="Picture 4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50" name="Picture 4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51" name="Picture 50">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8" name="Picture 17">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30" name="Rectangle 29"/>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55898" y="620333"/>
            <a:ext cx="5823731" cy="3956966"/>
          </a:xfrm>
          <a:prstGeom prst="rect">
            <a:avLst/>
          </a:prstGeom>
        </p:spPr>
      </p:pic>
      <p:pic>
        <p:nvPicPr>
          <p:cNvPr id="12"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541788" y="220790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38973" y="87173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69795" y="1666005"/>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پرداخت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قسمت می توانید فیلد های تاریخ پرداخت، مبلغ خالص پرداختی و تعداد کالایی که (پس از محقق شدن تحویل آن) به ازای آن پرداخت صورت می گیرد، تکمیل نمایید.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جمع کل مبالغ و تعداد برنامه ریزی شده در فرم زمانبندی پرداخت و تحویل، نباید بیشتر از مقدار درخواستی ثبت شده برای کالا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38973" y="1771832"/>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70144" y="752802"/>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تحویل</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سطر </a:t>
            </a:r>
            <a:r>
              <a:rPr lang="fa-IR" sz="1100" b="1" dirty="0">
                <a:latin typeface="B Zar" panose="00000400000000000000" pitchFamily="2" charset="-78"/>
                <a:ea typeface="Calibri" panose="020F0502020204030204" pitchFamily="34" charset="0"/>
                <a:cs typeface="B Nazanin" panose="00000400000000000000" pitchFamily="2" charset="-78"/>
              </a:rPr>
              <a:t>می توانید تاریخ تحویل کالا و تعداد مورد نیاز در هر تحویل را ثبت نمایید.</a:t>
            </a:r>
          </a:p>
        </p:txBody>
      </p:sp>
      <p:pic>
        <p:nvPicPr>
          <p:cNvPr id="2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982836" y="289923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1"/>
          <p:cNvSpPr/>
          <p:nvPr/>
        </p:nvSpPr>
        <p:spPr>
          <a:xfrm>
            <a:off x="6670398" y="3496221"/>
            <a:ext cx="2086100" cy="1309972"/>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مبلغ جریمه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نیاز می توانید با تکمیل این فیلد، جریمه ای را بابت هر روز تاخیر ثبت نمایید.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پس از تکمیل اطلاعات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خروج</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pic>
        <p:nvPicPr>
          <p:cNvPr id="27" name="pount 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871876" y="3637339"/>
            <a:ext cx="221769" cy="242281"/>
          </a:xfrm>
          <a:prstGeom prst="rect">
            <a:avLst/>
          </a:prstGeom>
        </p:spPr>
      </p:pic>
      <p:pic>
        <p:nvPicPr>
          <p:cNvPr id="28" name="Arrow 3" descr="F:\پاورپوینت ها\ارزیابی کیفی\Arrow 3.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51025" y="3621263"/>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92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53"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right)">
                                      <p:cBhvr>
                                        <p:cTn id="43" dur="500"/>
                                        <p:tgtEl>
                                          <p:spTgt spid="28"/>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9" name="Picture 38">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0" name="Picture 39">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1" name="Picture 4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42" name="Picture 4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3" name="Picture 4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4" name="Picture 4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5" name="Picture 44">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6" name="Picture 45">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7" name="Picture 46">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8" name="Picture 47">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5" name="Picture 24">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6" name="Picture 25">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7" name="Rectangle 26"/>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5249" y="606069"/>
            <a:ext cx="5946961" cy="4217488"/>
          </a:xfrm>
          <a:prstGeom prst="rect">
            <a:avLst/>
          </a:prstGeom>
        </p:spPr>
      </p:pic>
      <p:pic>
        <p:nvPicPr>
          <p:cNvPr id="12"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097848" y="126346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38973" y="89227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40458" y="787176"/>
            <a:ext cx="2086100" cy="111697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سایر کسورات</a:t>
            </a:r>
          </a:p>
          <a:p>
            <a:pPr algn="just"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بخش انتهای فرم سفارش فیلد سایر کسورات نیز قابل ویرایش توسط کاربر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3" name="text 1"/>
          <p:cNvSpPr/>
          <p:nvPr/>
        </p:nvSpPr>
        <p:spPr>
          <a:xfrm>
            <a:off x="6669795" y="1768747"/>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نوع پرداخت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صورتي که در این سفارش نیاز به پیش پرداخت، علی الحساب و یا پرداخت قطعی باشد با کلیک بر روی کلید افزودن سطر می توانید تاریخ و مبلغ خالص پرداختی را وارد نمایید.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چنانچه مایل به پرداخت قطعي کل سفارش بصورت يکجا باشيد، می توانید تاریخ و مبلغ مورد نظر خود را با عنوان پرداخت قطعی در این جدول مشخص و وارد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38973" y="187457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987038" y="191342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1321" y="390400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سفارش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تعداد روز مهلت تامین کننده برای تایید سفارش را در فیلد مهلت تایید سفارش توسط تامین کننده وارد نمایید.</a:t>
            </a:r>
          </a:p>
        </p:txBody>
      </p:sp>
      <p:pic>
        <p:nvPicPr>
          <p:cNvPr id="18" name="pount 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173287" y="2593672"/>
            <a:ext cx="221769" cy="242281"/>
          </a:xfrm>
          <a:prstGeom prst="rect">
            <a:avLst/>
          </a:prstGeom>
        </p:spPr>
      </p:pic>
      <p:pic>
        <p:nvPicPr>
          <p:cNvPr id="22" name="Arrow 3" descr="F:\پاورپوینت ها\ارزیابی کیفی\Arrow 3.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31948" y="4029047"/>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57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8" name="Picture 3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9" name="Picture 3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40" name="Picture 3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41" name="Picture 4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2" name="Picture 4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3" name="Picture 42">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4" name="Picture 4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5" name="Picture 4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6" name="Picture 45">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7" name="Picture 46">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4" name="Picture 13">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4975" y="606069"/>
            <a:ext cx="5946961" cy="4217488"/>
          </a:xfrm>
          <a:prstGeom prst="rect">
            <a:avLst/>
          </a:prstGeom>
        </p:spPr>
      </p:pic>
      <p:sp>
        <p:nvSpPr>
          <p:cNvPr id="23" name="text 3"/>
          <p:cNvSpPr/>
          <p:nvPr/>
        </p:nvSpPr>
        <p:spPr>
          <a:xfrm>
            <a:off x="6646317" y="2218908"/>
            <a:ext cx="2086100" cy="167225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انتخاب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a:t>
            </a:r>
            <a:r>
              <a:rPr lang="fa-IR" sz="1100" b="1" dirty="0">
                <a:latin typeface="B Zar" panose="00000400000000000000" pitchFamily="2" charset="-78"/>
                <a:ea typeface="Calibri" panose="020F0502020204030204" pitchFamily="34" charset="0"/>
                <a:cs typeface="B Nazanin" panose="00000400000000000000" pitchFamily="2" charset="-78"/>
              </a:rPr>
              <a:t>، سفارش مذکور به کارتابل تامين کننده ارسال مي گردد</a:t>
            </a:r>
            <a:r>
              <a:rPr lang="en-US" sz="1100" b="1" dirty="0">
                <a:latin typeface="B Zar" panose="00000400000000000000" pitchFamily="2" charset="-78"/>
                <a:ea typeface="Calibri" panose="020F0502020204030204" pitchFamily="34" charset="0"/>
                <a:cs typeface="B Nazanin" panose="00000400000000000000" pitchFamily="2" charset="-78"/>
              </a:rPr>
              <a:t>.</a:t>
            </a:r>
          </a:p>
          <a:p>
            <a:pPr algn="justLow" rtl="1">
              <a:lnSpc>
                <a:spcPct val="107000"/>
              </a:lnSpc>
              <a:spcAft>
                <a:spcPts val="600"/>
              </a:spcAft>
            </a:pP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متوسط باشد،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a:t>
            </a:r>
            <a:r>
              <a:rPr lang="fa-IR" sz="1100" b="1" dirty="0">
                <a:latin typeface="B Zar" panose="00000400000000000000" pitchFamily="2" charset="-78"/>
                <a:ea typeface="Calibri" panose="020F0502020204030204" pitchFamily="34" charset="0"/>
                <a:cs typeface="B Nazanin" panose="00000400000000000000" pitchFamily="2" charset="-78"/>
              </a:rPr>
              <a:t>، سفارش به کارتابل مقام تشخیص ارسال می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Arrow 4" descr="F:\پاورپوینت ها\ارزیابی کیفی\Arrow 4.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20238" y="887297"/>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09223" y="4256975"/>
            <a:ext cx="221769" cy="242281"/>
          </a:xfrm>
          <a:prstGeom prst="rect">
            <a:avLst/>
          </a:prstGeom>
        </p:spPr>
      </p:pic>
      <p:sp>
        <p:nvSpPr>
          <p:cNvPr id="27" name="text 1"/>
          <p:cNvSpPr/>
          <p:nvPr/>
        </p:nvSpPr>
        <p:spPr>
          <a:xfrm>
            <a:off x="6649059" y="77441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درصورتی که در نظر داشته باشید مدارکی به سفارش پیوست نمایید و یا فایلی را برای تامین کننده ارسال نمایید، کافیست با انتخاب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اقدام به پیوست فایل نمایید.</a:t>
            </a:r>
          </a:p>
        </p:txBody>
      </p:sp>
      <p:pic>
        <p:nvPicPr>
          <p:cNvPr id="28" name="arrow 5" descr="F:\پاورپوینت ها\ارزیابی کیفی\Arrow 5.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49059" y="2357295"/>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9" name="point 5" descr="F:\پاورپوینت ها\مسئول ثبت مناقصه\Blue\New folder\point 5.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029353" y="4256975"/>
            <a:ext cx="222008" cy="2420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41883" y="965481"/>
            <a:ext cx="4778217" cy="2678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44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500"/>
                                        <p:tgtEl>
                                          <p:spTgt spid="28"/>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
        <p:nvSpPr>
          <p:cNvPr id="35" name="Rectangle 34"/>
          <p:cNvSpPr/>
          <p:nvPr/>
        </p:nvSpPr>
        <p:spPr>
          <a:xfrm>
            <a:off x="6535031" y="255539"/>
            <a:ext cx="2432076" cy="230832"/>
          </a:xfrm>
          <a:prstGeom prst="rect">
            <a:avLst/>
          </a:prstGeom>
        </p:spPr>
        <p:txBody>
          <a:bodyPr wrap="none">
            <a:spAutoFit/>
          </a:bodyPr>
          <a:lstStyle/>
          <a:p>
            <a:r>
              <a:rPr lang="fa-IR" sz="9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900" dirty="0">
                <a:solidFill>
                  <a:srgbClr val="0070C0"/>
                </a:solidFill>
                <a:latin typeface="B Zar" panose="00000400000000000000" pitchFamily="2" charset="-78"/>
                <a:ea typeface="Calibri" panose="020F0502020204030204" pitchFamily="34" charset="0"/>
                <a:cs typeface="B Titr" panose="00000700000000000000" pitchFamily="2" charset="-78"/>
              </a:rPr>
              <a:t> نیازهای اعلان عمومی انتخاب  گالا</a:t>
            </a:r>
            <a:endParaRPr lang="en-US" sz="900" dirty="0">
              <a:solidFill>
                <a:srgbClr val="0070C0"/>
              </a:solidFill>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17" name="Picture 1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rcRect/>
          <a:stretch/>
        </p:blipFill>
        <p:spPr>
          <a:xfrm>
            <a:off x="389881" y="813470"/>
            <a:ext cx="6061499" cy="3572063"/>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2558" y="86014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710744" y="74217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ایجاد نیازهای اعلان عمومی- انتخاب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ثبت نیازهای اعلان عمومی، کارپرداز در کارتابل (نیازهای اعلان عمومی)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ایجاد نیاز اعلان عمومی-انتخاب کالا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18"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4818" y="327132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1667" y="358747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2" descr="F:\پاورپوینت ها\ارزیابی کیفی\Arrow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56652" y="207291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707211" y="1959706"/>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اعلان های عمومی ثبت شده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جدول مربوطه تمامی اعلان های عمومی ثبت و ارسال شده به برد نمایش داده می شود.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نیاز اعلان عمومی ثبت شده باشد، با کلیک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نیاز </a:t>
            </a:r>
            <a:r>
              <a:rPr lang="fa-IR" sz="1100" b="1" dirty="0">
                <a:latin typeface="B Zar" panose="00000400000000000000" pitchFamily="2" charset="-78"/>
                <a:ea typeface="Calibri" panose="020F0502020204030204" pitchFamily="34" charset="0"/>
                <a:cs typeface="B Nazanin" panose="00000400000000000000" pitchFamily="2" charset="-78"/>
              </a:rPr>
              <a:t>فرم مورد نظر مشاهده می گردد و امکان ادامه فرآیند و یا ابطال نیاز مربوطه وجود دارد.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0443" y="226434"/>
            <a:ext cx="671177" cy="117294"/>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75985" y="229692"/>
            <a:ext cx="599499" cy="110777"/>
          </a:xfrm>
          <a:prstGeom prst="rect">
            <a:avLst/>
          </a:prstGeom>
        </p:spPr>
      </p:pic>
      <p:pic>
        <p:nvPicPr>
          <p:cNvPr id="25" name="Picture 2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26" name="Picture 2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55962" y="237771"/>
            <a:ext cx="619048" cy="117294"/>
          </a:xfrm>
          <a:prstGeom prst="rect">
            <a:avLst/>
          </a:prstGeom>
        </p:spPr>
      </p:pic>
      <p:pic>
        <p:nvPicPr>
          <p:cNvPr id="27" name="Picture 2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28" name="Picture 2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59716" y="235978"/>
            <a:ext cx="736341" cy="117294"/>
          </a:xfrm>
          <a:prstGeom prst="rect">
            <a:avLst/>
          </a:prstGeom>
        </p:spPr>
      </p:pic>
      <p:pic>
        <p:nvPicPr>
          <p:cNvPr id="29" name="Picture 2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95883" y="232225"/>
            <a:ext cx="367399" cy="122467"/>
          </a:xfrm>
          <a:prstGeom prst="rect">
            <a:avLst/>
          </a:prstGeom>
        </p:spPr>
      </p:pic>
      <p:pic>
        <p:nvPicPr>
          <p:cNvPr id="30" name="Picture 2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31" name="Picture 30">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3109" y="219672"/>
            <a:ext cx="372732" cy="129023"/>
          </a:xfrm>
          <a:prstGeom prst="rect">
            <a:avLst/>
          </a:prstGeom>
        </p:spPr>
      </p:pic>
      <p:pic>
        <p:nvPicPr>
          <p:cNvPr id="33" name="Picture 32">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pic>
        <p:nvPicPr>
          <p:cNvPr id="32" name="point 1" descr="F:\END\Blue\New folder\point 1.png">
            <a:extLst>
              <a:ext uri="{FF2B5EF4-FFF2-40B4-BE49-F238E27FC236}">
                <a16:creationId xmlns:a16="http://schemas.microsoft.com/office/drawing/2014/main" id="{61CE7E1B-7C61-48C1-93E1-9D6FE9A8B1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6522" y="179916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64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par>
                                <p:cTn id="31" presetID="53" presetClass="entr" presetSubtype="16"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2500"/>
                            </p:stCondLst>
                            <p:childTnLst>
                              <p:par>
                                <p:cTn id="37" presetID="22" presetClass="entr" presetSubtype="2"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1"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4" name="Picture 13">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31990" y="242754"/>
            <a:ext cx="211147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4975" y="606069"/>
            <a:ext cx="5946961" cy="4217488"/>
          </a:xfrm>
          <a:prstGeom prst="rect">
            <a:avLst/>
          </a:prstGeom>
        </p:spPr>
      </p:pic>
      <p:pic>
        <p:nvPicPr>
          <p:cNvPr id="1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067080" y="42532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38973" y="89227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40458" y="787176"/>
            <a:ext cx="2086100" cy="14792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سفارش (مقام تشخیص)</a:t>
            </a:r>
          </a:p>
          <a:p>
            <a:pPr algn="just"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فرآیند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در کارتابل مقام تشخیص در فرم سفارش جهت ارسال سفارش به تامین کننده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63635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5" name="Picture 14">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7" name="Picture 16">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313" y="643629"/>
            <a:ext cx="5735522" cy="3408147"/>
          </a:xfrm>
          <a:prstGeom prst="rect">
            <a:avLst/>
          </a:prstGeom>
        </p:spPr>
      </p:pic>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27956" y="231572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386" y="766628"/>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وضعیت سفارش</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ارسال سفارش به تامین کننده، وضعیت سفارش در کارتابل سفارش ها به (در انتظار تایید تامین کننده) تغییر خواهد کرد.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وضعیت سفارش به (در انتظار تایید مقام تشخیص) تغییر خواهد کرد.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2608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7" name="Picture 16">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2378" y="640315"/>
            <a:ext cx="6008026" cy="3580783"/>
          </a:xfrm>
          <a:prstGeom prst="rect">
            <a:avLst/>
          </a:prstGeom>
        </p:spPr>
      </p:pic>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69795" y="87173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13434" y="251140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701660" y="766628"/>
            <a:ext cx="2086100" cy="252793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نهایی سفارش</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تایید سفارش توسط تامین کننده در کارتابل سفارش ها، وضعیت سفارش به (در انتظار تایید نهایی خریدار) تغییر خواهد کرد و امضای نهایی سفارش توسط کارپرداز انجام می شود.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امضای نهایی سفارش توسط مقام تشخیص انجام خواهد 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امضا و تایید نهایی سفارش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207955" y="2514978"/>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64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0" name="Picture 19">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5" name="Rectangle 24"/>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89491" y="607684"/>
            <a:ext cx="5757195" cy="4011701"/>
          </a:xfrm>
          <a:prstGeom prst="rect">
            <a:avLst/>
          </a:prstGeom>
        </p:spPr>
      </p:pic>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701660" y="766628"/>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نهایی سفارش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امضای خریدار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توسط امضای الکترونیکی فرم سفارش را امضا نمایید.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امضای نهایی سفارش توسط مقام تشخیص انجام خواهد 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074392" y="408692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2727327"/>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732042" y="2612642"/>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قصد ابطال سفارش را دارید</a:t>
            </a:r>
            <a:r>
              <a:rPr lang="en-US"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با ذکر شرح ابطال،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a:t>
            </a:r>
          </a:p>
        </p:txBody>
      </p:sp>
      <p:pic>
        <p:nvPicPr>
          <p:cNvPr id="18"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932920" y="4086924"/>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4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 y="101238"/>
            <a:ext cx="6495305" cy="434571"/>
          </a:xfrm>
          <a:prstGeom prst="rect">
            <a:avLst/>
          </a:prstGeom>
        </p:spPr>
      </p:pic>
      <p:pic>
        <p:nvPicPr>
          <p:cNvPr id="34" name="Picture 3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5" name="Picture 3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885" y="229692"/>
            <a:ext cx="599499" cy="110777"/>
          </a:xfrm>
          <a:prstGeom prst="rect">
            <a:avLst/>
          </a:prstGeom>
        </p:spPr>
      </p:pic>
      <p:pic>
        <p:nvPicPr>
          <p:cNvPr id="36" name="Picture 3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598" y="225537"/>
            <a:ext cx="482205" cy="117294"/>
          </a:xfrm>
          <a:prstGeom prst="rect">
            <a:avLst/>
          </a:prstGeom>
        </p:spPr>
      </p:pic>
      <p:pic>
        <p:nvPicPr>
          <p:cNvPr id="37" name="Picture 3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8" name="Picture 3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9" name="Picture 3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0023" y="235978"/>
            <a:ext cx="736341" cy="117294"/>
          </a:xfrm>
          <a:prstGeom prst="rect">
            <a:avLst/>
          </a:prstGeom>
        </p:spPr>
      </p:pic>
      <p:pic>
        <p:nvPicPr>
          <p:cNvPr id="40" name="Picture 39">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1" name="Picture 4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2" name="Picture 4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3" name="Picture 42">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0" name="Picture 19">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5" name="Rectangle 24"/>
          <p:cNvSpPr/>
          <p:nvPr/>
        </p:nvSpPr>
        <p:spPr>
          <a:xfrm>
            <a:off x="6642264" y="242754"/>
            <a:ext cx="208262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سفـارش خرید کالا</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2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10039" y="607684"/>
            <a:ext cx="5757195" cy="4011701"/>
          </a:xfrm>
          <a:prstGeom prst="rect">
            <a:avLst/>
          </a:prstGeom>
        </p:spPr>
      </p:pic>
      <p:pic>
        <p:nvPicPr>
          <p:cNvPr id="11"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1554"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امضای خریدار</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نهایی سفارش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امضای خریدار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توسط امضای الکترونیکی فرم سفارش را امضا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Arrow 2" descr="F:\پاورپوینت ها\ارزیابی کیفی\Arrow 2.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59521" y="22239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721768" y="210921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قصد ابطال سفارش را دارید</a:t>
            </a:r>
            <a:r>
              <a:rPr lang="en-US"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با ذکر شرح ابطال،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a:t>
            </a:r>
          </a:p>
        </p:txBody>
      </p:sp>
      <p:pic>
        <p:nvPicPr>
          <p:cNvPr id="19" name="Picture 1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241210" y="1075237"/>
            <a:ext cx="4596547" cy="3034285"/>
          </a:xfrm>
          <a:prstGeom prst="rect">
            <a:avLst/>
          </a:prstGeom>
        </p:spPr>
      </p:pic>
    </p:spTree>
    <p:extLst>
      <p:ext uri="{BB962C8B-B14F-4D97-AF65-F5344CB8AC3E}">
        <p14:creationId xmlns:p14="http://schemas.microsoft.com/office/powerpoint/2010/main" val="158886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79808"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دریافـت کـالا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15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80" y="102254"/>
            <a:ext cx="6456568" cy="427416"/>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0" name="Picture 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1" name="Rectangle 10"/>
          <p:cNvSpPr/>
          <p:nvPr/>
        </p:nvSpPr>
        <p:spPr>
          <a:xfrm>
            <a:off x="6764420" y="236483"/>
            <a:ext cx="1972015"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انبـاردار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دریافـت کالا</a:t>
            </a:r>
            <a:endParaRPr lang="en-US" sz="110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112" y="587442"/>
            <a:ext cx="6070590" cy="2598213"/>
          </a:xfrm>
          <a:prstGeom prst="rect">
            <a:avLst/>
          </a:prstGeom>
        </p:spPr>
      </p:pic>
      <p:pic>
        <p:nvPicPr>
          <p:cNvPr id="2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8441" y="206852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6595" y="82036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58354" y="715258"/>
            <a:ext cx="2086100" cy="218938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کالاهای دریافتی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انجام عملیات دریافت کالا و صدور رسید در انبار، برای ثبت اطلاعات دریافت کالا می توانید به کارتابل "کالاهای دریافتی" وارد شوید. </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کارتابل قادر به رویت جدول حاوی اطلاعات محموله های مربوط به سفارشات در مرحله دریافت کالا، می باشید</a:t>
            </a:r>
            <a:r>
              <a:rPr lang="en-US" sz="1100" b="1" dirty="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کلیک نمودن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a:t>
            </a:r>
            <a:r>
              <a:rPr lang="fa-IR" sz="1100" b="1" dirty="0">
                <a:latin typeface="B Zar" panose="00000400000000000000" pitchFamily="2" charset="-78"/>
                <a:ea typeface="Calibri" panose="020F0502020204030204" pitchFamily="34" charset="0"/>
                <a:cs typeface="B Nazanin" panose="00000400000000000000" pitchFamily="2" charset="-78"/>
              </a:rPr>
              <a:t> در کارتابل (کالاهای دریافتی)، وارد فرم (ارسال و تحویل سفارش) مرتبط با آن سفارش خواهید شد.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296" y="6065413"/>
            <a:ext cx="885087" cy="252466"/>
          </a:xfrm>
          <a:prstGeom prst="rect">
            <a:avLst/>
          </a:prstGeom>
        </p:spPr>
      </p:pic>
      <p:pic>
        <p:nvPicPr>
          <p:cNvPr id="13" name="Picture 1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4" name="Picture 1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15" name="Picture 14">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16" name="Picture 15">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46744" y="237771"/>
            <a:ext cx="619048" cy="117294"/>
          </a:xfrm>
          <a:prstGeom prst="rect">
            <a:avLst/>
          </a:prstGeom>
        </p:spPr>
      </p:pic>
      <p:pic>
        <p:nvPicPr>
          <p:cNvPr id="17" name="Picture 16">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18" name="Picture 17">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79687" y="235978"/>
            <a:ext cx="736341" cy="117294"/>
          </a:xfrm>
          <a:prstGeom prst="rect">
            <a:avLst/>
          </a:prstGeom>
        </p:spPr>
      </p:pic>
      <p:pic>
        <p:nvPicPr>
          <p:cNvPr id="20" name="Picture 19">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21" name="Picture 20">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22" name="Picture 21">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93862" y="229504"/>
            <a:ext cx="372732" cy="129023"/>
          </a:xfrm>
          <a:prstGeom prst="rect">
            <a:avLst/>
          </a:prstGeom>
        </p:spPr>
      </p:pic>
      <p:pic>
        <p:nvPicPr>
          <p:cNvPr id="24" name="Picture 23">
            <a:hlinkClick r:id="rId20"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spTree>
    <p:extLst>
      <p:ext uri="{BB962C8B-B14F-4D97-AF65-F5344CB8AC3E}">
        <p14:creationId xmlns:p14="http://schemas.microsoft.com/office/powerpoint/2010/main" val="167686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right)">
                                      <p:cBhvr>
                                        <p:cTn id="20" dur="500"/>
                                        <p:tgtEl>
                                          <p:spTgt spid="27"/>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80" y="102254"/>
            <a:ext cx="6456568" cy="427416"/>
          </a:xfrm>
          <a:prstGeom prst="rect">
            <a:avLst/>
          </a:prstGeom>
        </p:spPr>
      </p:pic>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6" name="Picture 4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47" name="Picture 4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48" name="Picture 4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6744" y="237771"/>
            <a:ext cx="619048" cy="117294"/>
          </a:xfrm>
          <a:prstGeom prst="rect">
            <a:avLst/>
          </a:prstGeom>
        </p:spPr>
      </p:pic>
      <p:pic>
        <p:nvPicPr>
          <p:cNvPr id="49" name="Picture 4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50" name="Picture 4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9687" y="235978"/>
            <a:ext cx="736341" cy="117294"/>
          </a:xfrm>
          <a:prstGeom prst="rect">
            <a:avLst/>
          </a:prstGeom>
        </p:spPr>
      </p:pic>
      <p:pic>
        <p:nvPicPr>
          <p:cNvPr id="51" name="Picture 5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52" name="Picture 5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53" name="Picture 5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3862" y="229504"/>
            <a:ext cx="372732" cy="129023"/>
          </a:xfrm>
          <a:prstGeom prst="rect">
            <a:avLst/>
          </a:prstGeom>
        </p:spPr>
      </p:pic>
      <p:pic>
        <p:nvPicPr>
          <p:cNvPr id="54" name="Picture 5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7907" y="546122"/>
            <a:ext cx="5927626" cy="4363250"/>
          </a:xfrm>
          <a:prstGeom prst="rect">
            <a:avLst/>
          </a:prstGeom>
        </p:spPr>
      </p:pic>
      <p:pic>
        <p:nvPicPr>
          <p:cNvPr id="26" name="point 1" descr="F:\END\Blue\New folder\point 1.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230910" y="174359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68469" y="85295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90060" y="74784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فرم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مشاهده فرم سفار</a:t>
            </a:r>
            <a:r>
              <a:rPr lang="fa-IR" sz="1100" b="1" dirty="0">
                <a:latin typeface="B Zar" panose="00000400000000000000" pitchFamily="2" charset="-78"/>
                <a:ea typeface="Calibri" panose="020F0502020204030204" pitchFamily="34" charset="0"/>
                <a:cs typeface="B Nazanin" panose="00000400000000000000" pitchFamily="2" charset="-78"/>
              </a:rPr>
              <a:t>ش در این فرم، قادر خواهید بود جزئیات سفارش در زمانبندی تحویل کالا/کالاها را مشاهده نمایید.</a:t>
            </a:r>
          </a:p>
        </p:txBody>
      </p:sp>
      <p:pic>
        <p:nvPicPr>
          <p:cNvPr id="29" name="Arrow 2" descr="F:\پاورپوینت ها\ارزیابی کیفی\Arrow 2.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678301" y="199963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9726" y="1884951"/>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مراحل ارسال و تحویل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جدول مراحل ارسال و تحویل سفارش نمایش داده شده است که در آن اطلاعات مراحل قبلی ارسال وتحویل کالا/کالاهای سفارش نمایش داده می شود و اطلاعات مرحله جاری دریافت نیز در ردیف جدیدی از آن ثبت می شود. </a:t>
            </a:r>
          </a:p>
        </p:txBody>
      </p:sp>
      <p:pic>
        <p:nvPicPr>
          <p:cNvPr id="31" name="point 2" descr="F:\END\Blue\New folder\point 2.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731451" y="222235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77155" y="3338219"/>
            <a:ext cx="2086100" cy="1414168"/>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انتخاب هر ردیف از محموله های ارسال شده وکلیک بر روی گزینه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جزئیات اطلاعات کالا </a:t>
            </a:r>
            <a:r>
              <a:rPr lang="fa-IR" sz="1100" b="1" dirty="0">
                <a:latin typeface="B Zar" panose="00000400000000000000" pitchFamily="2" charset="-78"/>
                <a:ea typeface="Calibri" panose="020F0502020204030204" pitchFamily="34" charset="0"/>
                <a:cs typeface="B Nazanin" panose="00000400000000000000" pitchFamily="2" charset="-78"/>
              </a:rPr>
              <a:t>قادر خواهید بود تا اطلاعات مربوط به کالا/کالاهای ارسالی در آن محموله را به تفکیک، در جدول (اطلاعات کالا) مشاهده نمایید.</a:t>
            </a:r>
          </a:p>
        </p:txBody>
      </p:sp>
      <p:pic>
        <p:nvPicPr>
          <p:cNvPr id="15" name="Arrow 3" descr="F:\پاورپوینت ها\ارزیابی کیفی\Arrow 3.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7782" y="3452987"/>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7" name="pount 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4462" y="3738860"/>
            <a:ext cx="221769" cy="242281"/>
          </a:xfrm>
          <a:prstGeom prst="rect">
            <a:avLst/>
          </a:prstGeom>
        </p:spPr>
      </p:pic>
      <p:pic>
        <p:nvPicPr>
          <p:cNvPr id="25" name="Picture 24">
            <a:hlinkClick r:id="rId30" action="ppaction://hlinksldjump"/>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32" name="Picture 31">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764420" y="236483"/>
            <a:ext cx="1972015"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انبـاردار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دریافـت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88355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500"/>
                                        <p:tgtEl>
                                          <p:spTgt spid="15"/>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80" y="102254"/>
            <a:ext cx="6456568" cy="427416"/>
          </a:xfrm>
          <a:prstGeom prst="rect">
            <a:avLst/>
          </a:prstGeom>
        </p:spPr>
      </p:pic>
      <p:pic>
        <p:nvPicPr>
          <p:cNvPr id="41" name="Picture 4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2" name="Picture 4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43" name="Picture 4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44" name="Picture 4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6744" y="237771"/>
            <a:ext cx="619048" cy="117294"/>
          </a:xfrm>
          <a:prstGeom prst="rect">
            <a:avLst/>
          </a:prstGeom>
        </p:spPr>
      </p:pic>
      <p:pic>
        <p:nvPicPr>
          <p:cNvPr id="45" name="Picture 4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46" name="Picture 4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9687" y="235978"/>
            <a:ext cx="736341" cy="117294"/>
          </a:xfrm>
          <a:prstGeom prst="rect">
            <a:avLst/>
          </a:prstGeom>
        </p:spPr>
      </p:pic>
      <p:pic>
        <p:nvPicPr>
          <p:cNvPr id="47" name="Picture 4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48" name="Picture 4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49" name="Picture 4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3862" y="229504"/>
            <a:ext cx="372732" cy="129023"/>
          </a:xfrm>
          <a:prstGeom prst="rect">
            <a:avLst/>
          </a:prstGeom>
        </p:spPr>
      </p:pic>
      <p:pic>
        <p:nvPicPr>
          <p:cNvPr id="50" name="Picture 4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pic>
        <p:nvPicPr>
          <p:cNvPr id="22" name="Picture 21">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5" name="Rectangle 24"/>
          <p:cNvSpPr/>
          <p:nvPr/>
        </p:nvSpPr>
        <p:spPr>
          <a:xfrm>
            <a:off x="6764420" y="236483"/>
            <a:ext cx="1972015"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انبـاردار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دریافـت کالا</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59025" y="583337"/>
            <a:ext cx="5554097" cy="4307985"/>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560107" y="76899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28699" y="85118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40458" y="746080"/>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تامین کننده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قسمت اطلاعات تأمین کننده می</a:t>
            </a:r>
            <a:r>
              <a:rPr lang="en-US"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توانید اطلاعات ثبت شده توسط تامین کننده در خصوص ارسال کالا را مشاهده نمایید ولی امکان ویرایش، برای شما وجود ندارد.</a:t>
            </a: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28699" y="197732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60124" y="1862639"/>
            <a:ext cx="2086100" cy="235865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خریدار</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جزئیات دریافت محموله را در جدول فوق و در بخش (اطلاعات خریدار) پس از دریافت کالا و صدور رسید انبار تکمیل نمائید.</a:t>
            </a:r>
          </a:p>
          <a:p>
            <a:pPr marL="171450" indent="-171450" algn="justLow" rtl="1">
              <a:buFont typeface="Arial" panose="020B0604020202020204" pitchFamily="34" charset="0"/>
              <a:buChar char="•"/>
            </a:pPr>
            <a:r>
              <a:rPr lang="fa-IR" sz="1100" b="1" dirty="0">
                <a:latin typeface="B Zar" panose="00000400000000000000" pitchFamily="2" charset="-78"/>
                <a:ea typeface="Calibri" panose="020F0502020204030204" pitchFamily="34" charset="0"/>
                <a:cs typeface="B Nazanin" panose="00000400000000000000" pitchFamily="2" charset="-78"/>
              </a:rPr>
              <a:t>شماره رسید انبار</a:t>
            </a:r>
          </a:p>
          <a:p>
            <a:pPr marL="171450" indent="-171450" algn="justLow" rtl="1">
              <a:buFont typeface="Arial" panose="020B0604020202020204" pitchFamily="34" charset="0"/>
              <a:buChar char="•"/>
            </a:pPr>
            <a:r>
              <a:rPr lang="fa-IR" sz="1100" b="1" dirty="0">
                <a:latin typeface="B Zar" panose="00000400000000000000" pitchFamily="2" charset="-78"/>
                <a:ea typeface="Calibri" panose="020F0502020204030204" pitchFamily="34" charset="0"/>
                <a:cs typeface="B Nazanin" panose="00000400000000000000" pitchFamily="2" charset="-78"/>
              </a:rPr>
              <a:t>تاریخ رسید انبار</a:t>
            </a:r>
          </a:p>
          <a:p>
            <a:pPr marL="171450" indent="-171450" algn="justLow" rtl="1">
              <a:buFont typeface="Arial" panose="020B0604020202020204" pitchFamily="34" charset="0"/>
              <a:buChar char="•"/>
            </a:pPr>
            <a:r>
              <a:rPr lang="fa-IR" sz="1100" b="1" dirty="0">
                <a:latin typeface="B Zar" panose="00000400000000000000" pitchFamily="2" charset="-78"/>
                <a:ea typeface="Calibri" panose="020F0502020204030204" pitchFamily="34" charset="0"/>
                <a:cs typeface="B Nazanin" panose="00000400000000000000" pitchFamily="2" charset="-78"/>
              </a:rPr>
              <a:t>تعداد دریافتی</a:t>
            </a:r>
          </a:p>
          <a:p>
            <a:pPr marL="171450" indent="-171450" algn="justLow" rtl="1">
              <a:buFont typeface="Arial" panose="020B0604020202020204" pitchFamily="34" charset="0"/>
              <a:buChar char="•"/>
            </a:pPr>
            <a:r>
              <a:rPr lang="fa-IR" sz="1100" b="1" dirty="0">
                <a:latin typeface="B Zar" panose="00000400000000000000" pitchFamily="2" charset="-78"/>
                <a:ea typeface="Calibri" panose="020F0502020204030204" pitchFamily="34" charset="0"/>
                <a:cs typeface="B Nazanin" panose="00000400000000000000" pitchFamily="2" charset="-78"/>
              </a:rPr>
              <a:t>تعداد تایید شده</a:t>
            </a:r>
          </a:p>
          <a:p>
            <a:pPr marL="171450" indent="-171450" algn="justLow" rtl="1">
              <a:buFont typeface="Arial" panose="020B0604020202020204" pitchFamily="34" charset="0"/>
              <a:buChar char="•"/>
            </a:pPr>
            <a:r>
              <a:rPr lang="fa-IR" sz="1100" b="1" dirty="0">
                <a:latin typeface="B Zar" panose="00000400000000000000" pitchFamily="2" charset="-78"/>
                <a:ea typeface="Calibri" panose="020F0502020204030204" pitchFamily="34" charset="0"/>
                <a:cs typeface="B Nazanin" panose="00000400000000000000" pitchFamily="2" charset="-78"/>
              </a:rPr>
              <a:t>تحویل گیرنده (لازم است صفحه کلید درحالت فارسی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marL="171450" indent="-171450" algn="justLow" rtl="1">
              <a:buFont typeface="Arial" panose="020B0604020202020204" pitchFamily="34" charset="0"/>
              <a:buChar char="•"/>
            </a:pP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60106" y="203947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17250" y="3903759"/>
            <a:ext cx="2086100" cy="689610"/>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اطلاعات</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پس از تکمیل اطلاعات فوق در جدول مربوطه برروی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pic>
        <p:nvPicPr>
          <p:cNvPr id="15" name="Arrow 3" descr="F:\پاورپوینت ها\ارزیابی کیفی\Arrow 3.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597877" y="4028801"/>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8" name="pount 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415998" y="4482502"/>
            <a:ext cx="221769" cy="242281"/>
          </a:xfrm>
          <a:prstGeom prst="rect">
            <a:avLst/>
          </a:prstGeom>
        </p:spPr>
      </p:pic>
    </p:spTree>
    <p:extLst>
      <p:ext uri="{BB962C8B-B14F-4D97-AF65-F5344CB8AC3E}">
        <p14:creationId xmlns:p14="http://schemas.microsoft.com/office/powerpoint/2010/main" val="33992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80" y="102254"/>
            <a:ext cx="6456568" cy="427416"/>
          </a:xfrm>
          <a:prstGeom prst="rect">
            <a:avLst/>
          </a:prstGeom>
        </p:spPr>
      </p:pic>
      <p:pic>
        <p:nvPicPr>
          <p:cNvPr id="37" name="Picture 3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8" name="Picture 3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9" name="Picture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40" name="Picture 3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6744" y="237771"/>
            <a:ext cx="619048" cy="117294"/>
          </a:xfrm>
          <a:prstGeom prst="rect">
            <a:avLst/>
          </a:prstGeom>
        </p:spPr>
      </p:pic>
      <p:pic>
        <p:nvPicPr>
          <p:cNvPr id="41" name="Picture 4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9577" y="234223"/>
            <a:ext cx="534336" cy="117294"/>
          </a:xfrm>
          <a:prstGeom prst="rect">
            <a:avLst/>
          </a:prstGeom>
        </p:spPr>
      </p:pic>
      <p:pic>
        <p:nvPicPr>
          <p:cNvPr id="42" name="Picture 4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9687" y="235978"/>
            <a:ext cx="736341" cy="117294"/>
          </a:xfrm>
          <a:prstGeom prst="rect">
            <a:avLst/>
          </a:prstGeom>
        </p:spPr>
      </p:pic>
      <p:pic>
        <p:nvPicPr>
          <p:cNvPr id="43" name="Picture 4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6329" y="232225"/>
            <a:ext cx="367399" cy="122467"/>
          </a:xfrm>
          <a:prstGeom prst="rect">
            <a:avLst/>
          </a:prstGeom>
        </p:spPr>
      </p:pic>
      <p:pic>
        <p:nvPicPr>
          <p:cNvPr id="44" name="Picture 4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695" y="232271"/>
            <a:ext cx="401404" cy="129023"/>
          </a:xfrm>
          <a:prstGeom prst="rect">
            <a:avLst/>
          </a:prstGeom>
        </p:spPr>
      </p:pic>
      <p:pic>
        <p:nvPicPr>
          <p:cNvPr id="45" name="Picture 4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3862" y="229504"/>
            <a:ext cx="372732" cy="129023"/>
          </a:xfrm>
          <a:prstGeom prst="rect">
            <a:avLst/>
          </a:prstGeom>
        </p:spPr>
      </p:pic>
      <p:pic>
        <p:nvPicPr>
          <p:cNvPr id="46" name="Picture 45">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59428" y="230119"/>
            <a:ext cx="469173" cy="117294"/>
          </a:xfrm>
          <a:prstGeom prst="rect">
            <a:avLst/>
          </a:prstGeom>
        </p:spPr>
      </p:pic>
      <p:pic>
        <p:nvPicPr>
          <p:cNvPr id="14" name="Picture 13">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764420" y="236483"/>
            <a:ext cx="1972015"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انبـاردار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دریافـت کالا</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63130" y="597619"/>
            <a:ext cx="5521909" cy="4303526"/>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395466" y="448250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80069" y="81008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91828" y="704984"/>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چنانچه مدارك مرتبطي براي تحویل کالا مانند رسید انبار و حواله تامین کننده و یا فاکتور و ... در قالب </a:t>
            </a:r>
            <a:r>
              <a:rPr lang="en-US" sz="1100" b="1" dirty="0">
                <a:latin typeface="B Zar" panose="00000400000000000000" pitchFamily="2" charset="-78"/>
                <a:ea typeface="Calibri" panose="020F0502020204030204" pitchFamily="34" charset="0"/>
                <a:cs typeface="B Nazanin" panose="00000400000000000000" pitchFamily="2" charset="-78"/>
              </a:rPr>
              <a:t> </a:t>
            </a:r>
            <a:r>
              <a:rPr lang="en-US" sz="1000" b="1" dirty="0">
                <a:latin typeface="Arial" panose="020B0604020202020204" pitchFamily="34" charset="0"/>
                <a:ea typeface="Calibri" panose="020F0502020204030204" pitchFamily="34" charset="0"/>
                <a:cs typeface="Arial" panose="020B0604020202020204" pitchFamily="34" charset="0"/>
              </a:rPr>
              <a:t>image</a:t>
            </a:r>
            <a:r>
              <a:rPr lang="en-US"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en-US" sz="1000" b="1" dirty="0">
                <a:latin typeface="Arial" panose="020B0604020202020204" pitchFamily="34" charset="0"/>
                <a:ea typeface="Calibri" panose="020F0502020204030204" pitchFamily="34" charset="0"/>
                <a:cs typeface="Arial" panose="020B0604020202020204" pitchFamily="34" charset="0"/>
              </a:rPr>
              <a:t>word</a:t>
            </a:r>
            <a:r>
              <a:rPr lang="fa-IR" sz="1100" b="1" dirty="0">
                <a:latin typeface="B Zar" panose="00000400000000000000" pitchFamily="2" charset="-78"/>
                <a:ea typeface="Calibri" panose="020F0502020204030204" pitchFamily="34" charset="0"/>
                <a:cs typeface="B Nazanin" panose="00000400000000000000" pitchFamily="2" charset="-78"/>
              </a:rPr>
              <a:t> داشته باشید، می توانید از این طريق در سامانه بارگذاري و پيوست فرم مربوطه نماييد. </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همچنین در صورتی که تامین کننده مدارکی را پیوست نموده باشد می توانید از طریق این کلید اقدام به مشاهده مدارک پیوستی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80069" y="298419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11494" y="2869505"/>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امضای انباردار</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نهایی اطلاعات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امضای انباردار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با گواهی امضای الکترونیکی اقدام به امضای فرم مربوطه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299845" y="4474938"/>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44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22" name="Picture 2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rcRect/>
          <a:stretch/>
        </p:blipFill>
        <p:spPr>
          <a:xfrm>
            <a:off x="368670" y="751795"/>
            <a:ext cx="6016280" cy="3671758"/>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9320" y="908535"/>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9593" y="187711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736775" y="800307"/>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درخواست خرید مرجع</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شماره فیزیکی ( ایجاد شده داخلی در دستگاه های اجرایی) را درج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5766" y="225537"/>
            <a:ext cx="482205" cy="117294"/>
          </a:xfrm>
          <a:prstGeom prst="rect">
            <a:avLst/>
          </a:prstGeom>
        </p:spPr>
      </p:pic>
      <p:pic>
        <p:nvPicPr>
          <p:cNvPr id="27" name="Picture 26">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9" name="Picture 2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49913" y="234223"/>
            <a:ext cx="534336" cy="117294"/>
          </a:xfrm>
          <a:prstGeom prst="rect">
            <a:avLst/>
          </a:prstGeom>
        </p:spPr>
      </p:pic>
      <p:pic>
        <p:nvPicPr>
          <p:cNvPr id="30" name="Picture 2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50191" y="235978"/>
            <a:ext cx="736341" cy="117294"/>
          </a:xfrm>
          <a:prstGeom prst="rect">
            <a:avLst/>
          </a:prstGeom>
        </p:spPr>
      </p:pic>
      <p:pic>
        <p:nvPicPr>
          <p:cNvPr id="31" name="Picture 3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76833" y="232225"/>
            <a:ext cx="367399" cy="122467"/>
          </a:xfrm>
          <a:prstGeom prst="rect">
            <a:avLst/>
          </a:prstGeom>
        </p:spPr>
      </p:pic>
      <p:pic>
        <p:nvPicPr>
          <p:cNvPr id="32" name="Picture 3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60367" y="232271"/>
            <a:ext cx="401404" cy="129023"/>
          </a:xfrm>
          <a:prstGeom prst="rect">
            <a:avLst/>
          </a:prstGeom>
        </p:spPr>
      </p:pic>
      <p:pic>
        <p:nvPicPr>
          <p:cNvPr id="33" name="Picture 3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4534" y="219672"/>
            <a:ext cx="372732" cy="129023"/>
          </a:xfrm>
          <a:prstGeom prst="rect">
            <a:avLst/>
          </a:prstGeom>
        </p:spPr>
      </p:pic>
      <p:pic>
        <p:nvPicPr>
          <p:cNvPr id="35" name="Picture 34">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
        <p:nvSpPr>
          <p:cNvPr id="36" name="text 1">
            <a:extLst>
              <a:ext uri="{FF2B5EF4-FFF2-40B4-BE49-F238E27FC236}">
                <a16:creationId xmlns:a16="http://schemas.microsoft.com/office/drawing/2014/main" id="{148212D4-3406-4D17-9FCF-C6060EA8CA4A}"/>
              </a:ext>
            </a:extLst>
          </p:cNvPr>
          <p:cNvSpPr/>
          <p:nvPr/>
        </p:nvSpPr>
        <p:spPr>
          <a:xfrm>
            <a:off x="6721093" y="1750178"/>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اولویت نیاز</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می توانید اولویت نیاز با توجه به گزینه های عادی یا فوری مشخص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40" name="text 1">
            <a:extLst>
              <a:ext uri="{FF2B5EF4-FFF2-40B4-BE49-F238E27FC236}">
                <a16:creationId xmlns:a16="http://schemas.microsoft.com/office/drawing/2014/main" id="{197D06AD-C876-4A3F-AB86-2E5CC98533EE}"/>
              </a:ext>
            </a:extLst>
          </p:cNvPr>
          <p:cNvSpPr/>
          <p:nvPr/>
        </p:nvSpPr>
        <p:spPr>
          <a:xfrm>
            <a:off x="6726034" y="2645627"/>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ارسال پاسخ</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مشخص نمودن تاریخ و ساعتی که تامین کنندگان میتوانند در این مدت زمان به نیاز شما پاسخ دهند.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7" name="Picture 36">
            <a:extLst>
              <a:ext uri="{FF2B5EF4-FFF2-40B4-BE49-F238E27FC236}">
                <a16:creationId xmlns:a16="http://schemas.microsoft.com/office/drawing/2014/main" id="{8B03C8CF-BBDD-4B2A-B59D-BFD4D764079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7783" y="751794"/>
            <a:ext cx="6152751" cy="3755047"/>
          </a:xfrm>
          <a:prstGeom prst="rect">
            <a:avLst/>
          </a:prstGeom>
        </p:spPr>
      </p:pic>
      <p:pic>
        <p:nvPicPr>
          <p:cNvPr id="16" name="Picture 15">
            <a:extLst>
              <a:ext uri="{FF2B5EF4-FFF2-40B4-BE49-F238E27FC236}">
                <a16:creationId xmlns:a16="http://schemas.microsoft.com/office/drawing/2014/main" id="{A3C0A2BF-93AE-493E-B725-39FB2029EE4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85577" y="2771982"/>
            <a:ext cx="2413816" cy="408398"/>
          </a:xfrm>
          <a:prstGeom prst="rect">
            <a:avLst/>
          </a:prstGeom>
        </p:spPr>
      </p:pic>
      <p:pic>
        <p:nvPicPr>
          <p:cNvPr id="5" name="Picture 4">
            <a:extLst>
              <a:ext uri="{FF2B5EF4-FFF2-40B4-BE49-F238E27FC236}">
                <a16:creationId xmlns:a16="http://schemas.microsoft.com/office/drawing/2014/main" id="{B04DD2E6-1A2E-413D-BBC8-39E26F17626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394763" y="1359229"/>
            <a:ext cx="242862" cy="265323"/>
          </a:xfrm>
          <a:prstGeom prst="rect">
            <a:avLst/>
          </a:prstGeom>
        </p:spPr>
      </p:pic>
      <p:pic>
        <p:nvPicPr>
          <p:cNvPr id="9" name="Picture 8">
            <a:extLst>
              <a:ext uri="{FF2B5EF4-FFF2-40B4-BE49-F238E27FC236}">
                <a16:creationId xmlns:a16="http://schemas.microsoft.com/office/drawing/2014/main" id="{A8B3B5FD-3AE2-4B75-BFDF-60629047EBB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407161" y="1770064"/>
            <a:ext cx="242862" cy="265323"/>
          </a:xfrm>
          <a:prstGeom prst="rect">
            <a:avLst/>
          </a:prstGeom>
        </p:spPr>
      </p:pic>
      <p:pic>
        <p:nvPicPr>
          <p:cNvPr id="14" name="Picture 13">
            <a:extLst>
              <a:ext uri="{FF2B5EF4-FFF2-40B4-BE49-F238E27FC236}">
                <a16:creationId xmlns:a16="http://schemas.microsoft.com/office/drawing/2014/main" id="{BFDFC549-0689-4FEB-A276-BA4A85DDCFF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424663" y="2174020"/>
            <a:ext cx="242862" cy="265323"/>
          </a:xfrm>
          <a:prstGeom prst="rect">
            <a:avLst/>
          </a:prstGeom>
        </p:spPr>
      </p:pic>
      <p:sp>
        <p:nvSpPr>
          <p:cNvPr id="28" name="Rectangle 27"/>
          <p:cNvSpPr/>
          <p:nvPr/>
        </p:nvSpPr>
        <p:spPr>
          <a:xfrm>
            <a:off x="6535031" y="255539"/>
            <a:ext cx="2432076" cy="230832"/>
          </a:xfrm>
          <a:prstGeom prst="rect">
            <a:avLst/>
          </a:prstGeom>
        </p:spPr>
        <p:txBody>
          <a:bodyPr wrap="none">
            <a:spAutoFit/>
          </a:bodyPr>
          <a:lstStyle/>
          <a:p>
            <a:r>
              <a:rPr lang="fa-IR" sz="9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900" dirty="0">
                <a:solidFill>
                  <a:srgbClr val="0070C0"/>
                </a:solidFill>
                <a:latin typeface="B Zar" panose="00000400000000000000" pitchFamily="2" charset="-78"/>
                <a:ea typeface="Calibri" panose="020F0502020204030204" pitchFamily="34" charset="0"/>
                <a:cs typeface="B Titr" panose="00000700000000000000" pitchFamily="2" charset="-78"/>
              </a:rPr>
              <a:t> نیازهای اعلان عمومی انتخاب  گالا</a:t>
            </a:r>
            <a:endParaRPr lang="en-US" sz="900" dirty="0">
              <a:solidFill>
                <a:srgbClr val="0070C0"/>
              </a:solidFill>
              <a:cs typeface="B Titr" panose="00000700000000000000" pitchFamily="2" charset="-78"/>
            </a:endParaRPr>
          </a:p>
        </p:txBody>
      </p:sp>
    </p:spTree>
    <p:extLst>
      <p:ext uri="{BB962C8B-B14F-4D97-AF65-F5344CB8AC3E}">
        <p14:creationId xmlns:p14="http://schemas.microsoft.com/office/powerpoint/2010/main" val="75643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3000"/>
                            </p:stCondLst>
                            <p:childTnLst>
                              <p:par>
                                <p:cTn id="33" presetID="22" presetClass="entr" presetSubtype="2"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right)">
                                      <p:cBhvr>
                                        <p:cTn id="35" dur="500"/>
                                        <p:tgtEl>
                                          <p:spTgt spid="13"/>
                                        </p:tgtEl>
                                      </p:cBhvr>
                                    </p:animEffect>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500"/>
                                        <p:tgtEl>
                                          <p:spTgt spid="36"/>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right)">
                                      <p:cBhvr>
                                        <p:cTn id="49" dur="500"/>
                                        <p:tgtEl>
                                          <p:spTgt spid="16"/>
                                        </p:tgtEl>
                                      </p:cBhvr>
                                    </p:animEffect>
                                  </p:childTnLst>
                                </p:cTn>
                              </p:par>
                            </p:childTnLst>
                          </p:cTn>
                        </p:par>
                        <p:par>
                          <p:cTn id="50" fill="hold">
                            <p:stCondLst>
                              <p:cond delay="5000"/>
                            </p:stCondLst>
                            <p:childTnLst>
                              <p:par>
                                <p:cTn id="51" presetID="22" presetClass="entr" presetSubtype="1" fill="hold" grpId="0"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up)">
                                      <p:cBhvr>
                                        <p:cTn id="5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6" grpId="0"/>
      <p:bldP spid="4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82902" y="868802"/>
            <a:ext cx="7276832" cy="684803"/>
          </a:xfrm>
          <a:prstGeom prst="rect">
            <a:avLst/>
          </a:prstGeom>
          <a:noFill/>
        </p:spPr>
        <p:txBody>
          <a:bodyPr wrap="square" lIns="68580" tIns="34290" rIns="68580" bIns="34290" rtlCol="0">
            <a:spAutoFit/>
          </a:bodyPr>
          <a:lstStyle/>
          <a:p>
            <a:pPr algn="ctr" rtl="1"/>
            <a:r>
              <a:rPr lang="fa-IR" sz="4000" dirty="0">
                <a:solidFill>
                  <a:srgbClr val="002060"/>
                </a:solidFill>
                <a:effectLst>
                  <a:outerShdw blurRad="38100" dist="38100" dir="2700000" algn="tl">
                    <a:srgbClr val="000000">
                      <a:alpha val="43137"/>
                    </a:srgbClr>
                  </a:outerShdw>
                </a:effectLst>
                <a:latin typeface="IranNastaliq" pitchFamily="18" charset="0"/>
                <a:cs typeface="B Yekan" panose="00000400000000000000" pitchFamily="2" charset="-78"/>
              </a:rPr>
              <a:t>پرداخت ها</a:t>
            </a:r>
            <a:endParaRPr lang="en-US" sz="4000" dirty="0">
              <a:solidFill>
                <a:srgbClr val="002060"/>
              </a:solidFill>
              <a:effectLst>
                <a:outerShdw blurRad="38100" dist="38100" dir="2700000" algn="tl">
                  <a:srgbClr val="000000">
                    <a:alpha val="43137"/>
                  </a:srgbClr>
                </a:outerShdw>
              </a:effectLst>
              <a:latin typeface="IranNastaliq" pitchFamily="18" charset="0"/>
              <a:cs typeface="B Yekan" panose="00000400000000000000" pitchFamily="2" charset="-78"/>
            </a:endParaRPr>
          </a:p>
        </p:txBody>
      </p:sp>
      <p:grpSp>
        <p:nvGrpSpPr>
          <p:cNvPr id="24" name="Group 23"/>
          <p:cNvGrpSpPr/>
          <p:nvPr/>
        </p:nvGrpSpPr>
        <p:grpSpPr>
          <a:xfrm>
            <a:off x="5753072" y="2152155"/>
            <a:ext cx="1482850" cy="1481141"/>
            <a:chOff x="6144504" y="2152155"/>
            <a:chExt cx="1482850" cy="1481141"/>
          </a:xfrm>
        </p:grpSpPr>
        <p:sp>
          <p:nvSpPr>
            <p:cNvPr id="5" name="Oval 4">
              <a:extLst>
                <a:ext uri="{FF2B5EF4-FFF2-40B4-BE49-F238E27FC236}">
                  <a16:creationId xmlns:a16="http://schemas.microsoft.com/office/drawing/2014/main" id="{B37A6BC0-A425-498E-AEA8-2DE9E1D42DAC}"/>
                </a:ext>
              </a:extLst>
            </p:cNvPr>
            <p:cNvSpPr/>
            <p:nvPr/>
          </p:nvSpPr>
          <p:spPr>
            <a:xfrm>
              <a:off x="6144504"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4">
              <a:extLst>
                <a:ext uri="{FF2B5EF4-FFF2-40B4-BE49-F238E27FC236}">
                  <a16:creationId xmlns:a16="http://schemas.microsoft.com/office/drawing/2014/main" id="{CDC074FF-882E-4E53-AAEC-DBDD88AE3424}"/>
                </a:ext>
              </a:extLst>
            </p:cNvPr>
            <p:cNvSpPr/>
            <p:nvPr/>
          </p:nvSpPr>
          <p:spPr>
            <a:xfrm>
              <a:off x="6317419"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hlinkClick r:id="rId3" action="ppaction://hlinksldjump"/>
              <a:extLst>
                <a:ext uri="{FF2B5EF4-FFF2-40B4-BE49-F238E27FC236}">
                  <a16:creationId xmlns:a16="http://schemas.microsoft.com/office/drawing/2014/main" id="{12EAB138-AA04-49D1-9C2B-A9872C140B0C}"/>
                </a:ext>
              </a:extLst>
            </p:cNvPr>
            <p:cNvSpPr txBox="1"/>
            <p:nvPr/>
          </p:nvSpPr>
          <p:spPr>
            <a:xfrm>
              <a:off x="6152320" y="2479458"/>
              <a:ext cx="1475034" cy="584775"/>
            </a:xfrm>
            <a:prstGeom prst="rect">
              <a:avLst/>
            </a:prstGeom>
            <a:noFill/>
          </p:spPr>
          <p:txBody>
            <a:bodyPr wrap="square" rtlCol="0">
              <a:spAutoFit/>
            </a:bodyPr>
            <a:lstStyle/>
            <a:p>
              <a:pPr algn="ctr" rtl="1"/>
              <a:r>
                <a:rPr lang="fa-IR"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پرداخت خرید</a:t>
              </a:r>
            </a:p>
            <a:p>
              <a:pPr algn="ctr" rtl="1"/>
              <a:r>
                <a:rPr lang="fa-IR"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 کالا (کارپرداز)</a:t>
              </a:r>
              <a:endParaRPr lang="en-US"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grpSp>
      <p:sp>
        <p:nvSpPr>
          <p:cNvPr id="4" name="Oval 3">
            <a:hlinkClick r:id="rId4" action="ppaction://hlinksldjump"/>
            <a:extLst>
              <a:ext uri="{FF2B5EF4-FFF2-40B4-BE49-F238E27FC236}">
                <a16:creationId xmlns:a16="http://schemas.microsoft.com/office/drawing/2014/main" id="{561356D4-A49D-4A12-889C-61E4BF8E1522}"/>
              </a:ext>
            </a:extLst>
          </p:cNvPr>
          <p:cNvSpPr/>
          <p:nvPr/>
        </p:nvSpPr>
        <p:spPr>
          <a:xfrm>
            <a:off x="2169511"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2">
            <a:extLst>
              <a:ext uri="{FF2B5EF4-FFF2-40B4-BE49-F238E27FC236}">
                <a16:creationId xmlns:a16="http://schemas.microsoft.com/office/drawing/2014/main" id="{B7FA010E-3357-4EC1-B990-32DE6DAE9900}"/>
              </a:ext>
            </a:extLst>
          </p:cNvPr>
          <p:cNvSpPr/>
          <p:nvPr/>
        </p:nvSpPr>
        <p:spPr>
          <a:xfrm>
            <a:off x="2337664"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TextBox 9">
            <a:hlinkClick r:id="rId4" action="ppaction://hlinksldjump"/>
            <a:extLst>
              <a:ext uri="{FF2B5EF4-FFF2-40B4-BE49-F238E27FC236}">
                <a16:creationId xmlns:a16="http://schemas.microsoft.com/office/drawing/2014/main" id="{12EAB138-AA04-49D1-9C2B-A9872C140B0C}"/>
              </a:ext>
            </a:extLst>
          </p:cNvPr>
          <p:cNvSpPr txBox="1"/>
          <p:nvPr/>
        </p:nvSpPr>
        <p:spPr>
          <a:xfrm>
            <a:off x="2247471" y="2277832"/>
            <a:ext cx="1323971" cy="1015663"/>
          </a:xfrm>
          <a:prstGeom prst="rect">
            <a:avLst/>
          </a:prstGeom>
          <a:noFill/>
        </p:spPr>
        <p:txBody>
          <a:bodyPr wrap="square" rtlCol="0">
            <a:spAutoFit/>
          </a:bodyPr>
          <a:lstStyle/>
          <a:p>
            <a:pPr algn="ctr" rtl="1"/>
            <a:endParaRPr lang="fa-IR"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a:p>
            <a:pPr algn="ctr" rtl="1"/>
            <a:r>
              <a:rPr lang="fa-IR"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پرداخت خرید کالا (ذیحسابی)</a:t>
            </a:r>
          </a:p>
          <a:p>
            <a:pPr algn="ctr" rtl="1"/>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pic>
        <p:nvPicPr>
          <p:cNvPr id="2" name="Picture 1">
            <a:hlinkClick r:id="rId4" action="ppaction://hlinksldjump"/>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759440" y="3215914"/>
            <a:ext cx="279483" cy="279483"/>
          </a:xfrm>
          <a:prstGeom prst="rect">
            <a:avLst/>
          </a:prstGeom>
        </p:spPr>
      </p:pic>
      <p:pic>
        <p:nvPicPr>
          <p:cNvPr id="12" name="Picture 11">
            <a:hlinkClick r:id="rId3" action="ppaction://hlinksldjump"/>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312804" y="3213960"/>
            <a:ext cx="279483" cy="279483"/>
          </a:xfrm>
          <a:prstGeom prst="rect">
            <a:avLst/>
          </a:prstGeom>
        </p:spPr>
      </p:pic>
      <p:cxnSp>
        <p:nvCxnSpPr>
          <p:cNvPr id="13" name="Straight Connector 12">
            <a:extLst>
              <a:ext uri="{FF2B5EF4-FFF2-40B4-BE49-F238E27FC236}">
                <a16:creationId xmlns:a16="http://schemas.microsoft.com/office/drawing/2014/main" id="{B8857015-8C14-4834-ADF5-3ED0356AF43F}"/>
              </a:ext>
            </a:extLst>
          </p:cNvPr>
          <p:cNvCxnSpPr/>
          <p:nvPr/>
        </p:nvCxnSpPr>
        <p:spPr>
          <a:xfrm flipV="1">
            <a:off x="2936655" y="1650331"/>
            <a:ext cx="3526007" cy="667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8857015-8C14-4834-ADF5-3ED0356AF43F}"/>
              </a:ext>
            </a:extLst>
          </p:cNvPr>
          <p:cNvCxnSpPr/>
          <p:nvPr/>
        </p:nvCxnSpPr>
        <p:spPr>
          <a:xfrm rot="16200000">
            <a:off x="6274613" y="1839652"/>
            <a:ext cx="377185" cy="1086"/>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8857015-8C14-4834-ADF5-3ED0356AF43F}"/>
              </a:ext>
            </a:extLst>
          </p:cNvPr>
          <p:cNvCxnSpPr/>
          <p:nvPr/>
        </p:nvCxnSpPr>
        <p:spPr>
          <a:xfrm rot="16200000">
            <a:off x="2749898" y="1838381"/>
            <a:ext cx="377185" cy="108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236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05" y="607601"/>
            <a:ext cx="6069611" cy="3445895"/>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9707" y="14298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از محل تنخواه</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یکی از روش پرداخت وجه خريد کالا از نوع جزئي، از محل تنخواه کارپرداز می باشد. </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کارتابل پرداخت هایی که در وضعیت (در انتظار پرداخت وجه) قرار دارند و یا (</a:t>
            </a:r>
            <a:r>
              <a:rPr lang="ar-SA" sz="1100" b="1" dirty="0">
                <a:latin typeface="B Zar" panose="00000400000000000000" pitchFamily="2" charset="-78"/>
                <a:ea typeface="Calibri" panose="020F0502020204030204" pitchFamily="34" charset="0"/>
                <a:cs typeface="B Nazanin" panose="00000400000000000000" pitchFamily="2" charset="-78"/>
              </a:rPr>
              <a:t>در انتظار موعد پرداخت</a:t>
            </a:r>
            <a:r>
              <a:rPr lang="fa-IR" sz="1100" b="1" dirty="0">
                <a:latin typeface="B Zar" panose="00000400000000000000" pitchFamily="2" charset="-78"/>
                <a:ea typeface="Calibri" panose="020F0502020204030204" pitchFamily="34" charset="0"/>
                <a:cs typeface="B Nazanin" panose="00000400000000000000" pitchFamily="2" charset="-78"/>
              </a:rPr>
              <a:t>) قرار دارند نمایش داده می شوند.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پرداخت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پرداخت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pic>
        <p:nvPicPr>
          <p:cNvPr id="1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9574" y="192128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19" name="Picture 1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25" name="Picture 2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30" name="Picture 29">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377645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right)">
                                      <p:cBhvr>
                                        <p:cTn id="25" dur="500"/>
                                        <p:tgtEl>
                                          <p:spTgt spid="27"/>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3" name="Picture 12">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8494" y="636236"/>
            <a:ext cx="5994400" cy="26990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919810" y="16250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پروفایل تامین کننده</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این لینک می توان مستندات مربوط به پروفایل تامین کننده را مشاهده نمود.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180266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189940" y="215430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16879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مرتبط</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می توانید مجموعه اي از مستندات ايجاد شده در فرآيند خريد که توسط مقامات مسئول فرآیند خرید، امضاي الکترونيکي شده است مشاهده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7234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7" name="Picture 3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8" name="Picture 3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9" name="Picture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40" name="Picture 3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1" name="Picture 4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2" name="Picture 4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3" name="Picture 4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4" name="Picture 4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5" name="Picture 4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6" name="Picture 45">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86901" y="657059"/>
            <a:ext cx="6009906" cy="4177151"/>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854705" y="147515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حساب تنخواه</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جهت پرداخت </a:t>
            </a:r>
            <a:r>
              <a:rPr lang="fa-IR" sz="1100" b="1" dirty="0">
                <a:latin typeface="B Zar" panose="00000400000000000000" pitchFamily="2" charset="-78"/>
                <a:ea typeface="Calibri" panose="020F0502020204030204" pitchFamily="34" charset="0"/>
                <a:cs typeface="B Nazanin" panose="00000400000000000000" pitchFamily="2" charset="-78"/>
              </a:rPr>
              <a:t>ابتدا در قسمت شماره حساب تنخواه، می توانید تمام شماره حساب های فعال خود را مشاهده نموده، و حساب مورد نظر خود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2141710"/>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909129" y="342655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2027025"/>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الکترونیکی</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يکي از </a:t>
            </a:r>
            <a:r>
              <a:rPr lang="fa-IR" sz="1100" b="1" dirty="0">
                <a:latin typeface="B Zar" panose="00000400000000000000" pitchFamily="2" charset="-78"/>
                <a:ea typeface="Calibri" panose="020F0502020204030204" pitchFamily="34" charset="0"/>
                <a:cs typeface="B Nazanin" panose="00000400000000000000" pitchFamily="2" charset="-78"/>
              </a:rPr>
              <a:t>روش های پرداخت </a:t>
            </a:r>
            <a:r>
              <a:rPr lang="ar-SA" sz="1100" b="1" dirty="0">
                <a:latin typeface="B Zar" panose="00000400000000000000" pitchFamily="2" charset="-78"/>
                <a:ea typeface="Calibri" panose="020F0502020204030204" pitchFamily="34" charset="0"/>
                <a:cs typeface="B Nazanin" panose="00000400000000000000" pitchFamily="2" charset="-78"/>
              </a:rPr>
              <a:t>(پرداخت الکترونيکي) </a:t>
            </a:r>
            <a:r>
              <a:rPr lang="fa-IR" sz="1100" b="1" dirty="0">
                <a:latin typeface="B Zar" panose="00000400000000000000" pitchFamily="2" charset="-78"/>
                <a:ea typeface="Calibri" panose="020F0502020204030204" pitchFamily="34" charset="0"/>
                <a:cs typeface="B Nazanin" panose="00000400000000000000" pitchFamily="2" charset="-78"/>
              </a:rPr>
              <a:t>می باشد.</a:t>
            </a:r>
            <a:r>
              <a:rPr lang="ar-SA" sz="1100" b="1" dirty="0">
                <a:latin typeface="B Zar" panose="00000400000000000000" pitchFamily="2" charset="-78"/>
                <a:ea typeface="Calibri" panose="020F0502020204030204" pitchFamily="34" charset="0"/>
                <a:cs typeface="B Nazanin" panose="00000400000000000000" pitchFamily="2" charset="-78"/>
              </a:rPr>
              <a:t> در صورتي که پرداخت الکترونيکي را انتخاب نماييد از میان کلیدهای موجود در فرم، گزینه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پرداخت</a:t>
            </a:r>
            <a:r>
              <a:rPr lang="ar-SA" sz="1100" b="1" dirty="0">
                <a:latin typeface="B Zar" panose="00000400000000000000" pitchFamily="2" charset="-78"/>
                <a:ea typeface="Calibri" panose="020F0502020204030204" pitchFamily="34" charset="0"/>
                <a:cs typeface="B Nazanin" panose="00000400000000000000" pitchFamily="2" charset="-78"/>
              </a:rPr>
              <a:t> فعال خواهد </a:t>
            </a:r>
            <a:r>
              <a:rPr lang="fa-IR" sz="1100" b="1" dirty="0">
                <a:latin typeface="B Zar" panose="00000400000000000000" pitchFamily="2" charset="-78"/>
                <a:ea typeface="Calibri" panose="020F0502020204030204" pitchFamily="34" charset="0"/>
                <a:cs typeface="B Nazanin" panose="00000400000000000000" pitchFamily="2" charset="-78"/>
              </a:rPr>
              <a:t>شد و به درگاه پرداخت بانک متصل خواهید شد و با استفاده از اطلاعات کارت بانکی پرداخت اینترنتی انجام خواهد شد و مبلغ از حساب شما کسر و به حساب تامین کننده واریز خواهد 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572000" y="432896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3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par>
                                <p:cTn id="34" presetID="53"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7" name="Picture 3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8" name="Picture 3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9" name="Picture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40" name="Picture 3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1" name="Picture 4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2" name="Picture 4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3" name="Picture 4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4" name="Picture 4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5" name="Picture 4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6" name="Picture 45">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75140" y="586341"/>
            <a:ext cx="5549734" cy="4374757"/>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710867" y="13621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حساب تنخواه</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جهت پرداخت </a:t>
            </a:r>
            <a:r>
              <a:rPr lang="fa-IR" sz="1100" b="1" dirty="0">
                <a:latin typeface="B Zar" panose="00000400000000000000" pitchFamily="2" charset="-78"/>
                <a:ea typeface="Calibri" panose="020F0502020204030204" pitchFamily="34" charset="0"/>
                <a:cs typeface="B Nazanin" panose="00000400000000000000" pitchFamily="2" charset="-78"/>
              </a:rPr>
              <a:t>ابتدا در قسمت شماره حساب تنخواه، می توانید تمام شماره حساب های فعال خود را مشاهده نموده، و حساب مورد نظر خود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2080066"/>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724193" y="343613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1965381"/>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چک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تمایل دارید مبلغ را از طریق چک بانکی پرداخت نمایید بر روی کلید ا</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طلاعات چک بانکی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920005" y="3416652"/>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43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4" name="Picture 3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5" name="Picture 3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6" name="Picture 3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7" name="Picture 3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8" name="Picture 3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9" name="Picture 3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0" name="Picture 39">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1" name="Picture 4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2" name="Picture 4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3" name="Picture 42">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5140" y="586341"/>
            <a:ext cx="5549734" cy="4374757"/>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چک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فرم مربوطه طلاعات درج شده بر روي چک بانکي باید در فرم مربوطه تکميل شوند.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این اطلاعات شامل : تاریخ چک ، شماره سریال و سری چک می باشد.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و در نهایت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35234" y="1272266"/>
            <a:ext cx="5229546" cy="2429627"/>
          </a:xfrm>
          <a:prstGeom prst="rect">
            <a:avLst/>
          </a:prstGeom>
        </p:spPr>
      </p:pic>
      <p:pic>
        <p:nvPicPr>
          <p:cNvPr id="19"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049914" y="149863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476310" y="2571750"/>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24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75140" y="586341"/>
            <a:ext cx="5549734" cy="4374757"/>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188771" y="419780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چک</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سپس فایل تصویر چک را بارگذاری نمایید و پس از بارگذاری،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چک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7"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60655" y="450431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77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0695" y="550620"/>
            <a:ext cx="5986994" cy="4370185"/>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866373" y="34772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59521" y="89228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90946" y="783858"/>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تمام یا بخشی از مبلغ خرید از محل اسناد خزانه اسلامی  باشد مي توان پرداخت را از طريق اسناد خزانه اسلامی انجام دهید، بدین منظور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41299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4" name="Picture 3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5" name="Picture 3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6" name="Picture 3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7" name="Picture 3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8" name="Picture 3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9" name="Picture 3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0" name="Picture 39">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1" name="Picture 4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2" name="Picture 4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3" name="Picture 42">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0695" y="550620"/>
            <a:ext cx="5986994" cy="4370185"/>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فيلدهاي اطلاعاتي در فرم مربوطه باید توسط کاربر تکميل شوند و پس از ثبت اطلاعات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3936" y="1616988"/>
            <a:ext cx="5640512" cy="2113443"/>
          </a:xfrm>
          <a:prstGeom prst="rect">
            <a:avLst/>
          </a:prstGeom>
        </p:spPr>
      </p:pic>
      <p:pic>
        <p:nvPicPr>
          <p:cNvPr id="26"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63649" y="191866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68777" y="312930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81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0695" y="550620"/>
            <a:ext cx="5986994" cy="4370185"/>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گواهی اسناد خزانه</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اسناد خزانه را بارگذاری نمایید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گواهی اسناد خزانه اسلامی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154901" y="413788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oint 1" descr="F:\END\Blue\New folder\point 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572000" y="4464946"/>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17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
        <p:nvSpPr>
          <p:cNvPr id="49" name="Rectangle 48"/>
          <p:cNvSpPr/>
          <p:nvPr/>
        </p:nvSpPr>
        <p:spPr>
          <a:xfrm>
            <a:off x="6535031" y="255539"/>
            <a:ext cx="2432076" cy="230832"/>
          </a:xfrm>
          <a:prstGeom prst="rect">
            <a:avLst/>
          </a:prstGeom>
        </p:spPr>
        <p:txBody>
          <a:bodyPr wrap="none">
            <a:spAutoFit/>
          </a:bodyPr>
          <a:lstStyle/>
          <a:p>
            <a:r>
              <a:rPr lang="fa-IR" sz="9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900" dirty="0">
                <a:solidFill>
                  <a:srgbClr val="0070C0"/>
                </a:solidFill>
                <a:latin typeface="B Zar" panose="00000400000000000000" pitchFamily="2" charset="-78"/>
                <a:ea typeface="Calibri" panose="020F0502020204030204" pitchFamily="34" charset="0"/>
                <a:cs typeface="B Titr" panose="00000700000000000000" pitchFamily="2" charset="-78"/>
              </a:rPr>
              <a:t> نیازهای اعلان عمومی انتخاب  گالا</a:t>
            </a:r>
            <a:endParaRPr lang="en-US" sz="900" dirty="0">
              <a:solidFill>
                <a:srgbClr val="0070C0"/>
              </a:solidFill>
              <a:cs typeface="B Titr" panose="00000700000000000000" pitchFamily="2" charset="-78"/>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023" y="76173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78402" y="642662"/>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شرح کلی نیاز</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به منظور درک بهتر تامین کنندگان می توانید شرح کلی نیاز خود را در این فیلد درج نمائید.</a:t>
            </a:r>
          </a:p>
        </p:txBody>
      </p:sp>
      <p:pic>
        <p:nvPicPr>
          <p:cNvPr id="15" name="Picture 14">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18" name="Picture 1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27" name="Picture 26">
            <a:hlinkClick r:id="rId17"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pic>
        <p:nvPicPr>
          <p:cNvPr id="38" name="Arrow 2" descr="F:\پاورپوینت ها\ارزیابی کیفی\Arrow 2.png">
            <a:extLst>
              <a:ext uri="{FF2B5EF4-FFF2-40B4-BE49-F238E27FC236}">
                <a16:creationId xmlns:a16="http://schemas.microsoft.com/office/drawing/2014/main" id="{49116A3E-8650-4F34-A80A-BFD3C0AF322A}"/>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84127" y="166769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9" name="text 1">
            <a:extLst>
              <a:ext uri="{FF2B5EF4-FFF2-40B4-BE49-F238E27FC236}">
                <a16:creationId xmlns:a16="http://schemas.microsoft.com/office/drawing/2014/main" id="{5453EA2F-BC91-4E10-8E6B-A70AD16C3C3B}"/>
              </a:ext>
            </a:extLst>
          </p:cNvPr>
          <p:cNvSpPr/>
          <p:nvPr/>
        </p:nvSpPr>
        <p:spPr>
          <a:xfrm>
            <a:off x="6708425" y="1556191"/>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گروه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گروه کالای درخواستی خود را ازمیان موارد تعیین شده ، مشخص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40" name="text 1">
            <a:extLst>
              <a:ext uri="{FF2B5EF4-FFF2-40B4-BE49-F238E27FC236}">
                <a16:creationId xmlns:a16="http://schemas.microsoft.com/office/drawing/2014/main" id="{8CD09E81-4589-47CC-B632-9BD950E75A7B}"/>
              </a:ext>
            </a:extLst>
          </p:cNvPr>
          <p:cNvSpPr/>
          <p:nvPr/>
        </p:nvSpPr>
        <p:spPr>
          <a:xfrm>
            <a:off x="6678169" y="2329329"/>
            <a:ext cx="2086100" cy="49660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تاریخ نیاز به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تاریخ نیاز به کالا را مشخص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41" name="text 1">
            <a:extLst>
              <a:ext uri="{FF2B5EF4-FFF2-40B4-BE49-F238E27FC236}">
                <a16:creationId xmlns:a16="http://schemas.microsoft.com/office/drawing/2014/main" id="{8C2B9E66-058E-4AE5-8352-F367DAFF8E51}"/>
              </a:ext>
            </a:extLst>
          </p:cNvPr>
          <p:cNvSpPr/>
          <p:nvPr/>
        </p:nvSpPr>
        <p:spPr>
          <a:xfrm>
            <a:off x="6679277" y="2956995"/>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حداقل تاریخ اعتبار قیمت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مجموعه ایران کدهای پیشنهادی از سوی تامین کنندگان می بایست حداقل تا این تاریخ تعیین اعتبار شده باشند.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42" name="text 1">
            <a:extLst>
              <a:ext uri="{FF2B5EF4-FFF2-40B4-BE49-F238E27FC236}">
                <a16:creationId xmlns:a16="http://schemas.microsoft.com/office/drawing/2014/main" id="{A8736664-5313-4BCA-B906-827C67ED27D1}"/>
              </a:ext>
            </a:extLst>
          </p:cNvPr>
          <p:cNvSpPr/>
          <p:nvPr/>
        </p:nvSpPr>
        <p:spPr>
          <a:xfrm>
            <a:off x="6678169" y="3922307"/>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تعداد/مقدار مورد نیاز</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تعداد و مقدار مورد نیاز به کالای خود و واحد شمارش کالا را مشخص نمائید.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4" name="Picture 43">
            <a:extLst>
              <a:ext uri="{FF2B5EF4-FFF2-40B4-BE49-F238E27FC236}">
                <a16:creationId xmlns:a16="http://schemas.microsoft.com/office/drawing/2014/main" id="{15A4EECB-81E1-4387-81F1-A02F9C10A6A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83311" y="2442731"/>
            <a:ext cx="2413816" cy="408398"/>
          </a:xfrm>
          <a:prstGeom prst="rect">
            <a:avLst/>
          </a:prstGeom>
        </p:spPr>
      </p:pic>
      <p:pic>
        <p:nvPicPr>
          <p:cNvPr id="45" name="Picture 44">
            <a:extLst>
              <a:ext uri="{FF2B5EF4-FFF2-40B4-BE49-F238E27FC236}">
                <a16:creationId xmlns:a16="http://schemas.microsoft.com/office/drawing/2014/main" id="{2EC7C8C7-7C6C-412F-A66B-988570F00CC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82151" y="3086034"/>
            <a:ext cx="2413816" cy="408398"/>
          </a:xfrm>
          <a:prstGeom prst="rect">
            <a:avLst/>
          </a:prstGeom>
        </p:spPr>
      </p:pic>
      <p:pic>
        <p:nvPicPr>
          <p:cNvPr id="48" name="Picture 47">
            <a:extLst>
              <a:ext uri="{FF2B5EF4-FFF2-40B4-BE49-F238E27FC236}">
                <a16:creationId xmlns:a16="http://schemas.microsoft.com/office/drawing/2014/main" id="{DC610835-1AC2-42B5-8D08-8DB5747275AB}"/>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357783" y="751794"/>
            <a:ext cx="6152751" cy="3755047"/>
          </a:xfrm>
          <a:prstGeom prst="rect">
            <a:avLst/>
          </a:prstGeom>
        </p:spPr>
      </p:pic>
      <p:pic>
        <p:nvPicPr>
          <p:cNvPr id="46" name="Picture 45">
            <a:extLst>
              <a:ext uri="{FF2B5EF4-FFF2-40B4-BE49-F238E27FC236}">
                <a16:creationId xmlns:a16="http://schemas.microsoft.com/office/drawing/2014/main" id="{C3AA62A7-2BD6-49EF-9F61-11ADDC6B088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91676" y="4030060"/>
            <a:ext cx="2413816" cy="408398"/>
          </a:xfrm>
          <a:prstGeom prst="rect">
            <a:avLst/>
          </a:prstGeom>
        </p:spPr>
      </p:pic>
      <p:pic>
        <p:nvPicPr>
          <p:cNvPr id="3" name="Picture 2">
            <a:extLst>
              <a:ext uri="{FF2B5EF4-FFF2-40B4-BE49-F238E27FC236}">
                <a16:creationId xmlns:a16="http://schemas.microsoft.com/office/drawing/2014/main" id="{F0BD95DA-3E31-4D16-8FFB-0DFFE823F761}"/>
              </a:ext>
            </a:extLst>
          </p:cNvPr>
          <p:cNvPicPr>
            <a:picLocks noChangeAspect="1"/>
          </p:cNvPicPr>
          <p:nvPr/>
        </p:nvPicPr>
        <p:blipFill>
          <a:blip r:embed="rId33" cstate="hqprint">
            <a:extLst>
              <a:ext uri="{28A0092B-C50C-407E-A947-70E740481C1C}">
                <a14:useLocalDpi xmlns:a14="http://schemas.microsoft.com/office/drawing/2010/main" val="0"/>
              </a:ext>
            </a:extLst>
          </a:blip>
          <a:srcRect/>
          <a:stretch/>
        </p:blipFill>
        <p:spPr>
          <a:xfrm>
            <a:off x="5180944" y="2739586"/>
            <a:ext cx="257483" cy="281296"/>
          </a:xfrm>
          <a:prstGeom prst="rect">
            <a:avLst/>
          </a:prstGeom>
        </p:spPr>
      </p:pic>
      <p:pic>
        <p:nvPicPr>
          <p:cNvPr id="6" name="Picture 5">
            <a:extLst>
              <a:ext uri="{FF2B5EF4-FFF2-40B4-BE49-F238E27FC236}">
                <a16:creationId xmlns:a16="http://schemas.microsoft.com/office/drawing/2014/main" id="{BEA18B1A-8CBE-4048-B390-CC964FA542A2}"/>
              </a:ext>
            </a:extLst>
          </p:cNvPr>
          <p:cNvPicPr>
            <a:picLocks noChangeAspect="1"/>
          </p:cNvPicPr>
          <p:nvPr/>
        </p:nvPicPr>
        <p:blipFill>
          <a:blip r:embed="rId34" cstate="hqprint">
            <a:extLst>
              <a:ext uri="{28A0092B-C50C-407E-A947-70E740481C1C}">
                <a14:useLocalDpi xmlns:a14="http://schemas.microsoft.com/office/drawing/2010/main" val="0"/>
              </a:ext>
            </a:extLst>
          </a:blip>
          <a:srcRect/>
          <a:stretch/>
        </p:blipFill>
        <p:spPr>
          <a:xfrm>
            <a:off x="5110087" y="3227764"/>
            <a:ext cx="257483" cy="281296"/>
          </a:xfrm>
          <a:prstGeom prst="rect">
            <a:avLst/>
          </a:prstGeom>
        </p:spPr>
      </p:pic>
      <p:pic>
        <p:nvPicPr>
          <p:cNvPr id="8" name="Picture 7">
            <a:extLst>
              <a:ext uri="{FF2B5EF4-FFF2-40B4-BE49-F238E27FC236}">
                <a16:creationId xmlns:a16="http://schemas.microsoft.com/office/drawing/2014/main" id="{FCD01827-EC27-44DA-BFCB-F52F9A36724A}"/>
              </a:ext>
            </a:extLst>
          </p:cNvPr>
          <p:cNvPicPr>
            <a:picLocks noChangeAspect="1"/>
          </p:cNvPicPr>
          <p:nvPr/>
        </p:nvPicPr>
        <p:blipFill>
          <a:blip r:embed="rId35" cstate="hqprint">
            <a:extLst>
              <a:ext uri="{28A0092B-C50C-407E-A947-70E740481C1C}">
                <a14:useLocalDpi xmlns:a14="http://schemas.microsoft.com/office/drawing/2010/main" val="0"/>
              </a:ext>
            </a:extLst>
          </a:blip>
          <a:srcRect/>
          <a:stretch/>
        </p:blipFill>
        <p:spPr>
          <a:xfrm>
            <a:off x="921986" y="3207408"/>
            <a:ext cx="257483" cy="281296"/>
          </a:xfrm>
          <a:prstGeom prst="rect">
            <a:avLst/>
          </a:prstGeom>
        </p:spPr>
      </p:pic>
      <p:pic>
        <p:nvPicPr>
          <p:cNvPr id="14" name="Picture 13">
            <a:extLst>
              <a:ext uri="{FF2B5EF4-FFF2-40B4-BE49-F238E27FC236}">
                <a16:creationId xmlns:a16="http://schemas.microsoft.com/office/drawing/2014/main" id="{DCBFF34A-895B-4A7F-BC8B-707D8F1DEB2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410761" y="3607352"/>
            <a:ext cx="257483" cy="281297"/>
          </a:xfrm>
          <a:prstGeom prst="rect">
            <a:avLst/>
          </a:prstGeom>
        </p:spPr>
      </p:pic>
      <p:pic>
        <p:nvPicPr>
          <p:cNvPr id="50" name="point 5" descr="F:\پاورپوینت ها\مسئول ثبت مناقصه\Blue\New folder\point 5.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625731" y="4027019"/>
            <a:ext cx="268630" cy="292867"/>
          </a:xfrm>
          <a:prstGeom prst="rect">
            <a:avLst/>
          </a:prstGeom>
          <a:noFill/>
          <a:extLst>
            <a:ext uri="{909E8E84-426E-40DD-AFC4-6F175D3DCCD1}">
              <a14:hiddenFill xmlns:a14="http://schemas.microsoft.com/office/drawing/2010/main">
                <a:solidFill>
                  <a:srgbClr val="FFFFFF"/>
                </a:solidFill>
              </a14:hiddenFill>
            </a:ext>
          </a:extLst>
        </p:spPr>
      </p:pic>
      <p:pic>
        <p:nvPicPr>
          <p:cNvPr id="53" name="point 5" descr="F:\پاورپوینت ها\مسئول ثبت مناقصه\Blue\New folder\point 5.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320334" y="4035299"/>
            <a:ext cx="268630" cy="29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04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right)">
                                      <p:cBhvr>
                                        <p:cTn id="27" dur="500"/>
                                        <p:tgtEl>
                                          <p:spTgt spid="38"/>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up)">
                                      <p:cBhvr>
                                        <p:cTn id="31" dur="500"/>
                                        <p:tgtEl>
                                          <p:spTgt spid="39"/>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right)">
                                      <p:cBhvr>
                                        <p:cTn id="41" dur="500"/>
                                        <p:tgtEl>
                                          <p:spTgt spid="44"/>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up)">
                                      <p:cBhvr>
                                        <p:cTn id="45" dur="500"/>
                                        <p:tgtEl>
                                          <p:spTgt spid="40"/>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par>
                          <p:cTn id="52" fill="hold">
                            <p:stCondLst>
                              <p:cond delay="5000"/>
                            </p:stCondLst>
                            <p:childTnLst>
                              <p:par>
                                <p:cTn id="53" presetID="22" presetClass="entr" presetSubtype="2" fill="hold"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right)">
                                      <p:cBhvr>
                                        <p:cTn id="55" dur="500"/>
                                        <p:tgtEl>
                                          <p:spTgt spid="45"/>
                                        </p:tgtEl>
                                      </p:cBhvr>
                                    </p:animEffect>
                                  </p:childTnLst>
                                </p:cTn>
                              </p:par>
                            </p:childTnLst>
                          </p:cTn>
                        </p:par>
                        <p:par>
                          <p:cTn id="56" fill="hold">
                            <p:stCondLst>
                              <p:cond delay="5500"/>
                            </p:stCondLst>
                            <p:childTnLst>
                              <p:par>
                                <p:cTn id="57" presetID="22" presetClass="entr" presetSubtype="1"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up)">
                                      <p:cBhvr>
                                        <p:cTn id="59" dur="500"/>
                                        <p:tgtEl>
                                          <p:spTgt spid="41"/>
                                        </p:tgtEl>
                                      </p:cBhvr>
                                    </p:animEffect>
                                  </p:childTnLst>
                                </p:cTn>
                              </p:par>
                              <p:par>
                                <p:cTn id="60" presetID="53" presetClass="entr" presetSubtype="16" fill="hold" nodeType="withEffect">
                                  <p:stCondLst>
                                    <p:cond delay="0"/>
                                  </p:stCondLst>
                                  <p:childTnLst>
                                    <p:set>
                                      <p:cBhvr>
                                        <p:cTn id="61" dur="1" fill="hold">
                                          <p:stCondLst>
                                            <p:cond delay="0"/>
                                          </p:stCondLst>
                                        </p:cTn>
                                        <p:tgtEl>
                                          <p:spTgt spid="50"/>
                                        </p:tgtEl>
                                        <p:attrNameLst>
                                          <p:attrName>style.visibility</p:attrName>
                                        </p:attrNameLst>
                                      </p:cBhvr>
                                      <p:to>
                                        <p:strVal val="visible"/>
                                      </p:to>
                                    </p:set>
                                    <p:anim calcmode="lin" valueType="num">
                                      <p:cBhvr>
                                        <p:cTn id="62" dur="500" fill="hold"/>
                                        <p:tgtEl>
                                          <p:spTgt spid="50"/>
                                        </p:tgtEl>
                                        <p:attrNameLst>
                                          <p:attrName>ppt_w</p:attrName>
                                        </p:attrNameLst>
                                      </p:cBhvr>
                                      <p:tavLst>
                                        <p:tav tm="0">
                                          <p:val>
                                            <p:fltVal val="0"/>
                                          </p:val>
                                        </p:tav>
                                        <p:tav tm="100000">
                                          <p:val>
                                            <p:strVal val="#ppt_w"/>
                                          </p:val>
                                        </p:tav>
                                      </p:tavLst>
                                    </p:anim>
                                    <p:anim calcmode="lin" valueType="num">
                                      <p:cBhvr>
                                        <p:cTn id="63" dur="500" fill="hold"/>
                                        <p:tgtEl>
                                          <p:spTgt spid="50"/>
                                        </p:tgtEl>
                                        <p:attrNameLst>
                                          <p:attrName>ppt_h</p:attrName>
                                        </p:attrNameLst>
                                      </p:cBhvr>
                                      <p:tavLst>
                                        <p:tav tm="0">
                                          <p:val>
                                            <p:fltVal val="0"/>
                                          </p:val>
                                        </p:tav>
                                        <p:tav tm="100000">
                                          <p:val>
                                            <p:strVal val="#ppt_h"/>
                                          </p:val>
                                        </p:tav>
                                      </p:tavLst>
                                    </p:anim>
                                    <p:animEffect transition="in" filter="fade">
                                      <p:cBhvr>
                                        <p:cTn id="64" dur="500"/>
                                        <p:tgtEl>
                                          <p:spTgt spid="50"/>
                                        </p:tgtEl>
                                      </p:cBhvr>
                                    </p:animEffect>
                                  </p:childTnLst>
                                </p:cTn>
                              </p:par>
                              <p:par>
                                <p:cTn id="65" presetID="53" presetClass="entr" presetSubtype="16"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animEffect transition="in" filter="fade">
                                      <p:cBhvr>
                                        <p:cTn id="69" dur="500"/>
                                        <p:tgtEl>
                                          <p:spTgt spid="53"/>
                                        </p:tgtEl>
                                      </p:cBhvr>
                                    </p:animEffect>
                                  </p:childTnLst>
                                </p:cTn>
                              </p:par>
                            </p:childTnLst>
                          </p:cTn>
                        </p:par>
                        <p:par>
                          <p:cTn id="70" fill="hold">
                            <p:stCondLst>
                              <p:cond delay="6000"/>
                            </p:stCondLst>
                            <p:childTnLst>
                              <p:par>
                                <p:cTn id="71" presetID="22" presetClass="entr" presetSubtype="2" fill="hold"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right)">
                                      <p:cBhvr>
                                        <p:cTn id="73" dur="500"/>
                                        <p:tgtEl>
                                          <p:spTgt spid="46"/>
                                        </p:tgtEl>
                                      </p:cBhvr>
                                    </p:animEffect>
                                  </p:childTnLst>
                                </p:cTn>
                              </p:par>
                            </p:childTnLst>
                          </p:cTn>
                        </p:par>
                        <p:par>
                          <p:cTn id="74" fill="hold">
                            <p:stCondLst>
                              <p:cond delay="6500"/>
                            </p:stCondLst>
                            <p:childTnLst>
                              <p:par>
                                <p:cTn id="75" presetID="22" presetClass="entr" presetSubtype="1" fill="hold" grpId="0" nodeType="after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up)">
                                      <p:cBhvr>
                                        <p:cTn id="7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9" grpId="0"/>
      <p:bldP spid="40" grpId="0"/>
      <p:bldP spid="41" grpId="0"/>
      <p:bldP spid="4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8506" y="574716"/>
            <a:ext cx="5794943" cy="433335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875254" y="13335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حساب تنخواه</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جهت پرداخت </a:t>
            </a:r>
            <a:r>
              <a:rPr lang="fa-IR" sz="1100" b="1" dirty="0">
                <a:latin typeface="B Zar" panose="00000400000000000000" pitchFamily="2" charset="-78"/>
                <a:ea typeface="Calibri" panose="020F0502020204030204" pitchFamily="34" charset="0"/>
                <a:cs typeface="B Nazanin" panose="00000400000000000000" pitchFamily="2" charset="-78"/>
              </a:rPr>
              <a:t>ابتدا در قسمت شماره حساب تنخواه، می توانید تمام شماره حساب های فعال خود را مشاهده نموده، و حساب مورد نظر خود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2141710"/>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120164" y="375691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2027025"/>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endParaRPr lang="en-US"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صورتیکه روش پرداخت، از طریق حواله بانکی باشد با کلیک برروی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اطلاعات حواله بانکی </a:t>
            </a:r>
            <a:r>
              <a:rPr lang="fa-IR" sz="1100" b="1" dirty="0">
                <a:latin typeface="B Zar" panose="00000400000000000000" pitchFamily="2" charset="-78"/>
                <a:ea typeface="Calibri" panose="020F0502020204030204" pitchFamily="34" charset="0"/>
                <a:cs typeface="B Nazanin" panose="00000400000000000000" pitchFamily="2" charset="-78"/>
              </a:rPr>
              <a:t>در قسمت نحوه پرداخت فرم اطلاعات حواله بانکی نمايش داده مي‏شود.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39954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4" name="Picture 3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5" name="Picture 3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6" name="Picture 3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7" name="Picture 3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8" name="Picture 3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9" name="Picture 3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0" name="Picture 39">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1" name="Picture 4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2" name="Picture 4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3" name="Picture 42">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8506" y="574716"/>
            <a:ext cx="5794943" cy="4333354"/>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فیلدهایی که به رنگ سفید می باشند، باید توسط کاربر تکمیل گردند و پس از تکمیل اطلاعات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45176" y="1517851"/>
            <a:ext cx="5501602" cy="2218388"/>
          </a:xfrm>
          <a:prstGeom prst="rect">
            <a:avLst/>
          </a:prstGeom>
        </p:spPr>
      </p:pic>
      <p:pic>
        <p:nvPicPr>
          <p:cNvPr id="26"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257508" y="2499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26331" y="2987616"/>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04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8506" y="574716"/>
            <a:ext cx="5794943" cy="433335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347757" y="416924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حواله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حواله بانکی را بارگذاری نمایید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تحویل حواله بانکی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71954" y="236483"/>
            <a:ext cx="206178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512560" y="4451956"/>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28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25" y="646108"/>
            <a:ext cx="5957354" cy="3367448"/>
          </a:xfrm>
          <a:prstGeom prst="rect">
            <a:avLst/>
          </a:prstGeom>
        </p:spPr>
      </p:pic>
      <p:pic>
        <p:nvPicPr>
          <p:cNvPr id="13" name="Picture 1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59415" y="201243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2443" y="120682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81554" y="735806"/>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از محل ذی حسابی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کارتابل پرداخت هایی که در وضعیت (در انتظار تایید اول پرداخت) قرار دارند و یا (</a:t>
            </a:r>
            <a:r>
              <a:rPr lang="ar-SA" sz="1100" b="1" dirty="0">
                <a:latin typeface="B Zar" panose="00000400000000000000" pitchFamily="2" charset="-78"/>
                <a:ea typeface="Calibri" panose="020F0502020204030204" pitchFamily="34" charset="0"/>
                <a:cs typeface="B Nazanin" panose="00000400000000000000" pitchFamily="2" charset="-78"/>
              </a:rPr>
              <a:t>در انتظار موعد پرداخت</a:t>
            </a:r>
            <a:r>
              <a:rPr lang="fa-IR" sz="1100" b="1" dirty="0">
                <a:latin typeface="B Zar" panose="00000400000000000000" pitchFamily="2" charset="-78"/>
                <a:ea typeface="Calibri" panose="020F0502020204030204" pitchFamily="34" charset="0"/>
                <a:cs typeface="B Nazanin" panose="00000400000000000000" pitchFamily="2" charset="-78"/>
              </a:rPr>
              <a:t>) قرار دارند نمایش داده می شوند.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پرداخت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پرداخت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2" name="Picture 3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3" name="Picture 3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5" name="Picture 3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6" name="Picture 3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7" name="Picture 3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8" name="Picture 3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9" name="Picture 3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0" name="Picture 3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1" name="Picture 40">
            <a:hlinkClick r:id="rId19"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spTree>
    <p:extLst>
      <p:ext uri="{BB962C8B-B14F-4D97-AF65-F5344CB8AC3E}">
        <p14:creationId xmlns:p14="http://schemas.microsoft.com/office/powerpoint/2010/main" val="90345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3" name="Picture 12">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8494" y="636236"/>
            <a:ext cx="5994400" cy="26990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919810" y="16250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پروفایل تامین کننده</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این لینک می توان مستندات مربوط به پروفایل تامین کننده را مشاهده نمود.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180266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189940" y="215430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16879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مرتبط</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می توانید مجموعه اي از مستندات ايجاد شده در فرآيند خريد که توسط مقامات مسئول فرآیند خرید، امضاي الکترونيکي شده است مشاهده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5" name="Rectangle 14"/>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403853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9562" y="674162"/>
            <a:ext cx="4757256" cy="425724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173203" y="137240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حساب خریدار</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جهت پرداخت </a:t>
            </a:r>
            <a:r>
              <a:rPr lang="fa-IR" sz="1100" b="1" dirty="0">
                <a:latin typeface="B Zar" panose="00000400000000000000" pitchFamily="2" charset="-78"/>
                <a:ea typeface="Calibri" panose="020F0502020204030204" pitchFamily="34" charset="0"/>
                <a:cs typeface="B Nazanin" panose="00000400000000000000" pitchFamily="2" charset="-78"/>
              </a:rPr>
              <a:t>ابتدا در قسمت شماره حساب خریدار، می توانید تمام شماره حساب های فعال خود را مشاهده نموده، و حساب مورد نظر خود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924727" y="384660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20" name="Arrow 2" descr="F:\پاورپوینت ها\ارزیابی کیفی\Arrow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669795" y="214171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701220" y="2027025"/>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الکترونیکی</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يکي از </a:t>
            </a:r>
            <a:r>
              <a:rPr lang="fa-IR" sz="1100" b="1" dirty="0">
                <a:latin typeface="B Zar" panose="00000400000000000000" pitchFamily="2" charset="-78"/>
                <a:ea typeface="Calibri" panose="020F0502020204030204" pitchFamily="34" charset="0"/>
                <a:cs typeface="B Nazanin" panose="00000400000000000000" pitchFamily="2" charset="-78"/>
              </a:rPr>
              <a:t>روش های پرداخت </a:t>
            </a:r>
            <a:r>
              <a:rPr lang="ar-SA" sz="1100" b="1" dirty="0">
                <a:latin typeface="B Zar" panose="00000400000000000000" pitchFamily="2" charset="-78"/>
                <a:ea typeface="Calibri" panose="020F0502020204030204" pitchFamily="34" charset="0"/>
                <a:cs typeface="B Nazanin" panose="00000400000000000000" pitchFamily="2" charset="-78"/>
              </a:rPr>
              <a:t>(پرداخت الکترونيکي) </a:t>
            </a:r>
            <a:r>
              <a:rPr lang="fa-IR" sz="1100" b="1" dirty="0">
                <a:latin typeface="B Zar" panose="00000400000000000000" pitchFamily="2" charset="-78"/>
                <a:ea typeface="Calibri" panose="020F0502020204030204" pitchFamily="34" charset="0"/>
                <a:cs typeface="B Nazanin" panose="00000400000000000000" pitchFamily="2" charset="-78"/>
              </a:rPr>
              <a:t>می باشد.</a:t>
            </a:r>
            <a:r>
              <a:rPr lang="ar-SA" sz="1100" b="1" dirty="0">
                <a:latin typeface="B Zar" panose="00000400000000000000" pitchFamily="2" charset="-78"/>
                <a:ea typeface="Calibri" panose="020F0502020204030204" pitchFamily="34" charset="0"/>
                <a:cs typeface="B Nazanin" panose="00000400000000000000" pitchFamily="2" charset="-78"/>
              </a:rPr>
              <a:t> در صورتي که پرداخت الکترونيکي را انتخاب نماييد </a:t>
            </a:r>
            <a:r>
              <a:rPr lang="fa-IR" sz="1100" b="1" dirty="0">
                <a:latin typeface="B Zar" panose="00000400000000000000" pitchFamily="2" charset="-78"/>
                <a:ea typeface="Calibri" panose="020F0502020204030204" pitchFamily="34" charset="0"/>
                <a:cs typeface="B Nazanin" panose="00000400000000000000" pitchFamily="2" charset="-78"/>
              </a:rPr>
              <a:t>پس از تایید صاحب امضای اول و دوم اقدام به پرداخت نمایید و به درگاه پرداخت بانک متصل خواهید شد و با استفاده از اطلاعات کارت بانکی پرداخت اینترنتی انجام خواهد شد و مبلغ از حساب شما کسر و به حساب تامین کننده واریز خواهد 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4025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7729" y="679310"/>
            <a:ext cx="5916613" cy="3322002"/>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854704" y="259229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
        <p:nvSpPr>
          <p:cNvPr id="21" name="text 1"/>
          <p:cNvSpPr/>
          <p:nvPr/>
        </p:nvSpPr>
        <p:spPr>
          <a:xfrm>
            <a:off x="6680069" y="723047"/>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چک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تمایل دارید مبلغ را از طریق چک بانکی پرداخت نمایید بر روی کلید ا</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طلاعات چک بانکی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2" name="text 1"/>
          <p:cNvSpPr/>
          <p:nvPr/>
        </p:nvSpPr>
        <p:spPr>
          <a:xfrm>
            <a:off x="6681554" y="1752945"/>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چک</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سپس فایل تصویر چک را بارگذاری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point 2" descr="F:\END\Blue\New folder\point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174416" y="335345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4" name="Arrow 2" descr="F:\پاورپوینت ها\ارزیابی کیفی\Arrow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669795" y="1874584"/>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7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right)">
                                      <p:cBhvr>
                                        <p:cTn id="26" dur="500"/>
                                        <p:tgtEl>
                                          <p:spTgt spid="24"/>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5" name="Picture 14"/>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7729" y="679310"/>
            <a:ext cx="5916613" cy="3322002"/>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چک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فرم مربوطه طلاعات درج شده بر روي چک بانکي باید در فرم مربوطه تکميل شوند.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این اطلاعات شامل : تاریخ چک ، شماره سریال و سری چک می باشد.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و در نهایت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35234" y="1272266"/>
            <a:ext cx="5229546" cy="2429627"/>
          </a:xfrm>
          <a:prstGeom prst="rect">
            <a:avLst/>
          </a:prstGeom>
        </p:spPr>
      </p:pic>
      <p:pic>
        <p:nvPicPr>
          <p:cNvPr id="19"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049914" y="149863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476310" y="257175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10930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4" name="Picture 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3066" y="628856"/>
            <a:ext cx="4882107" cy="4326009"/>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133501" y="387792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59521" y="89228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90946" y="783858"/>
            <a:ext cx="2086100" cy="218938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تمام یا بخشی از مبلغ خرید از محل اسناد خزانه اسلامی  باشد مي توان پرداخت را از طريق اسناد خزانه اسلامی انجام دهید، بدین منظور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 نیاز به تائید سوم برای پرداخت، صاحب امضا سوم را انتخاب نمائید.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0" name="Rectangle 9"/>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96868" y="112660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702102" y="2893363"/>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گواهی اسناد خزانه</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اسناد خزانه را بارگذاری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9" name="point 2" descr="F:\END\Blue\New folder\point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263309" y="437058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Arrow 2" descr="F:\پاورپوینت ها\ارزیابی کیفی\Arrow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669795" y="3004727"/>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33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par>
                                <p:cTn id="23" presetID="53"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right)">
                                      <p:cBhvr>
                                        <p:cTn id="31" dur="500"/>
                                        <p:tgtEl>
                                          <p:spTgt spid="20"/>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7" name="Picture 16"/>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33066" y="628856"/>
            <a:ext cx="4882107" cy="4326009"/>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فيلدهاي اطلاعاتي در فرم مربوطه باید توسط کاربر تکميل شوند و پس از ثبت اطلاعات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3936" y="1616988"/>
            <a:ext cx="5640512" cy="2113443"/>
          </a:xfrm>
          <a:prstGeom prst="rect">
            <a:avLst/>
          </a:prstGeom>
        </p:spPr>
      </p:pic>
      <p:pic>
        <p:nvPicPr>
          <p:cNvPr id="26"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63649" y="191866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37955" y="312930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42794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
        <p:nvSpPr>
          <p:cNvPr id="35" name="Rectangle 34"/>
          <p:cNvSpPr/>
          <p:nvPr/>
        </p:nvSpPr>
        <p:spPr>
          <a:xfrm>
            <a:off x="6535031" y="255539"/>
            <a:ext cx="2432076" cy="230832"/>
          </a:xfrm>
          <a:prstGeom prst="rect">
            <a:avLst/>
          </a:prstGeom>
        </p:spPr>
        <p:txBody>
          <a:bodyPr wrap="none">
            <a:spAutoFit/>
          </a:bodyPr>
          <a:lstStyle/>
          <a:p>
            <a:r>
              <a:rPr lang="fa-IR" sz="9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900" dirty="0">
                <a:solidFill>
                  <a:srgbClr val="0070C0"/>
                </a:solidFill>
                <a:latin typeface="B Zar" panose="00000400000000000000" pitchFamily="2" charset="-78"/>
                <a:ea typeface="Calibri" panose="020F0502020204030204" pitchFamily="34" charset="0"/>
                <a:cs typeface="B Titr" panose="00000700000000000000" pitchFamily="2" charset="-78"/>
              </a:rPr>
              <a:t> نیازهای اعلان عمومی انتخاب  گالا</a:t>
            </a:r>
            <a:endParaRPr lang="en-US" sz="900" dirty="0">
              <a:solidFill>
                <a:srgbClr val="0070C0"/>
              </a:solidFill>
              <a:cs typeface="B Titr" panose="00000700000000000000" pitchFamily="2" charset="-78"/>
            </a:endParaRPr>
          </a:p>
        </p:txBody>
      </p:sp>
      <p:pic>
        <p:nvPicPr>
          <p:cNvPr id="28" name="Picture 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850193" y="482524"/>
            <a:ext cx="4978952" cy="4514869"/>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6872" y="80783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736691" y="670816"/>
            <a:ext cx="2086100" cy="665886"/>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تکمیل موارد فوق ، بر روی کلید ی</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ثبت </a:t>
            </a:r>
            <a:r>
              <a:rPr lang="fa-IR" sz="1100" b="1" dirty="0">
                <a:latin typeface="B Zar" panose="00000400000000000000" pitchFamily="2" charset="-78"/>
                <a:ea typeface="Calibri" panose="020F0502020204030204" pitchFamily="34" charset="0"/>
                <a:cs typeface="B Nazanin" panose="00000400000000000000" pitchFamily="2" charset="-78"/>
              </a:rPr>
              <a:t>کلیک نمائید.</a:t>
            </a:r>
          </a:p>
        </p:txBody>
      </p:sp>
      <p:pic>
        <p:nvPicPr>
          <p:cNvPr id="11"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9066" y="156374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751482" y="366978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 ابطال نیاز</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ابطال نیاز ، پس از شرح ادله در کادر شرح ابطال ، بر روی دکمه 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نیاز</a:t>
            </a:r>
            <a:r>
              <a:rPr lang="fa-IR" sz="1100" b="1" dirty="0">
                <a:latin typeface="B Zar" panose="00000400000000000000" pitchFamily="2" charset="-78"/>
                <a:ea typeface="Calibri" panose="020F0502020204030204" pitchFamily="34" charset="0"/>
                <a:cs typeface="B Nazanin" panose="00000400000000000000" pitchFamily="2" charset="-78"/>
              </a:rPr>
              <a:t> کلیک نمائید.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8" name="text 3"/>
          <p:cNvSpPr/>
          <p:nvPr/>
        </p:nvSpPr>
        <p:spPr>
          <a:xfrm>
            <a:off x="6738996" y="1452307"/>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ثبت نمودن اطلاعات، مدارک پیوستی فعال شده و جهت بارگذاری مدارک، بر روی دکمه 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a:latin typeface="B Zar" panose="00000400000000000000" pitchFamily="2" charset="-78"/>
                <a:ea typeface="Calibri" panose="020F0502020204030204" pitchFamily="34" charset="0"/>
                <a:cs typeface="B Nazanin" panose="00000400000000000000" pitchFamily="2" charset="-78"/>
              </a:rPr>
              <a:t>کلیک نمائید.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3" descr="F:\پاورپوینت ها\ارزیابی کیفی\Arrow 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9874" y="276345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4" name="text 1"/>
          <p:cNvSpPr/>
          <p:nvPr/>
        </p:nvSpPr>
        <p:spPr>
          <a:xfrm>
            <a:off x="6738996" y="263355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ارسال نیاز به صفحه ی اصلی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ارسال نیاز به صفحه ی اصلی سامانه،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ارسال نیاز به صفحه ی اصلی</a:t>
            </a:r>
            <a:r>
              <a:rPr lang="fa-IR" sz="1100" b="1" dirty="0">
                <a:latin typeface="B Zar" panose="00000400000000000000" pitchFamily="2" charset="-78"/>
                <a:ea typeface="Calibri" panose="020F0502020204030204" pitchFamily="34" charset="0"/>
                <a:cs typeface="B Nazanin" panose="00000400000000000000" pitchFamily="2" charset="-78"/>
              </a:rPr>
              <a:t> کلیک نمائید.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Arrow 4" descr="F:\پاورپوینت ها\ارزیابی کیفی\Arrow 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04880" y="3778450"/>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725" y="85844"/>
            <a:ext cx="6514102" cy="436426"/>
          </a:xfrm>
          <a:prstGeom prst="rect">
            <a:avLst/>
          </a:prstGeom>
        </p:spPr>
      </p:pic>
      <p:pic>
        <p:nvPicPr>
          <p:cNvPr id="46" name="Picture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47" name="Picture 4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56935" y="229692"/>
            <a:ext cx="599499" cy="110777"/>
          </a:xfrm>
          <a:prstGeom prst="rect">
            <a:avLst/>
          </a:prstGeom>
        </p:spPr>
      </p:pic>
      <p:pic>
        <p:nvPicPr>
          <p:cNvPr id="48" name="Picture 4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14816" y="225537"/>
            <a:ext cx="482205" cy="117294"/>
          </a:xfrm>
          <a:prstGeom prst="rect">
            <a:avLst/>
          </a:prstGeom>
        </p:spPr>
      </p:pic>
      <p:pic>
        <p:nvPicPr>
          <p:cNvPr id="49" name="Picture 4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46437" y="237771"/>
            <a:ext cx="619048" cy="117294"/>
          </a:xfrm>
          <a:prstGeom prst="rect">
            <a:avLst/>
          </a:prstGeom>
        </p:spPr>
      </p:pic>
      <p:pic>
        <p:nvPicPr>
          <p:cNvPr id="50" name="Picture 4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68963" y="234223"/>
            <a:ext cx="534336" cy="117294"/>
          </a:xfrm>
          <a:prstGeom prst="rect">
            <a:avLst/>
          </a:prstGeom>
        </p:spPr>
      </p:pic>
      <p:pic>
        <p:nvPicPr>
          <p:cNvPr id="52" name="Picture 5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69241" y="235978"/>
            <a:ext cx="736341" cy="117294"/>
          </a:xfrm>
          <a:prstGeom prst="rect">
            <a:avLst/>
          </a:prstGeom>
        </p:spPr>
      </p:pic>
      <p:pic>
        <p:nvPicPr>
          <p:cNvPr id="53" name="Picture 5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86358" y="232225"/>
            <a:ext cx="367399" cy="122467"/>
          </a:xfrm>
          <a:prstGeom prst="rect">
            <a:avLst/>
          </a:prstGeom>
        </p:spPr>
      </p:pic>
      <p:pic>
        <p:nvPicPr>
          <p:cNvPr id="54" name="Picture 5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9417" y="232271"/>
            <a:ext cx="401404" cy="129023"/>
          </a:xfrm>
          <a:prstGeom prst="rect">
            <a:avLst/>
          </a:prstGeom>
        </p:spPr>
      </p:pic>
      <p:pic>
        <p:nvPicPr>
          <p:cNvPr id="55" name="Picture 54">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3584" y="219672"/>
            <a:ext cx="372732" cy="129023"/>
          </a:xfrm>
          <a:prstGeom prst="rect">
            <a:avLst/>
          </a:prstGeom>
        </p:spPr>
      </p:pic>
      <p:pic>
        <p:nvPicPr>
          <p:cNvPr id="56" name="Picture 55">
            <a:hlinkClick r:id="rId21"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49289" y="230119"/>
            <a:ext cx="469173" cy="117294"/>
          </a:xfrm>
          <a:prstGeom prst="rect">
            <a:avLst/>
          </a:prstGeom>
        </p:spPr>
      </p:pic>
      <p:pic>
        <p:nvPicPr>
          <p:cNvPr id="6" name="Picture 5">
            <a:extLst>
              <a:ext uri="{FF2B5EF4-FFF2-40B4-BE49-F238E27FC236}">
                <a16:creationId xmlns:a16="http://schemas.microsoft.com/office/drawing/2014/main" id="{D937F507-919D-4FF3-AB9C-D9D2D435CD3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454106" y="4479203"/>
            <a:ext cx="240435" cy="262672"/>
          </a:xfrm>
          <a:prstGeom prst="rect">
            <a:avLst/>
          </a:prstGeom>
        </p:spPr>
      </p:pic>
      <p:pic>
        <p:nvPicPr>
          <p:cNvPr id="8" name="Picture 7">
            <a:extLst>
              <a:ext uri="{FF2B5EF4-FFF2-40B4-BE49-F238E27FC236}">
                <a16:creationId xmlns:a16="http://schemas.microsoft.com/office/drawing/2014/main" id="{A596C8E7-8506-4673-9003-D53909DD71FE}"/>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787942" y="4482384"/>
            <a:ext cx="240435" cy="262672"/>
          </a:xfrm>
          <a:prstGeom prst="rect">
            <a:avLst/>
          </a:prstGeom>
        </p:spPr>
      </p:pic>
      <p:pic>
        <p:nvPicPr>
          <p:cNvPr id="10" name="Picture 9">
            <a:extLst>
              <a:ext uri="{FF2B5EF4-FFF2-40B4-BE49-F238E27FC236}">
                <a16:creationId xmlns:a16="http://schemas.microsoft.com/office/drawing/2014/main" id="{D636E31E-361B-42FE-9F05-F1C8E9E0A860}"/>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773352" y="4493185"/>
            <a:ext cx="240435" cy="262672"/>
          </a:xfrm>
          <a:prstGeom prst="rect">
            <a:avLst/>
          </a:prstGeom>
        </p:spPr>
      </p:pic>
      <p:pic>
        <p:nvPicPr>
          <p:cNvPr id="16" name="Picture 15">
            <a:extLst>
              <a:ext uri="{FF2B5EF4-FFF2-40B4-BE49-F238E27FC236}">
                <a16:creationId xmlns:a16="http://schemas.microsoft.com/office/drawing/2014/main" id="{764DFAA0-C444-4B0C-A775-ABF79E3575A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784216" y="3980977"/>
            <a:ext cx="240435" cy="262672"/>
          </a:xfrm>
          <a:prstGeom prst="rect">
            <a:avLst/>
          </a:prstGeom>
        </p:spPr>
      </p:pic>
      <p:pic>
        <p:nvPicPr>
          <p:cNvPr id="33" name="Picture 32">
            <a:extLst>
              <a:ext uri="{FF2B5EF4-FFF2-40B4-BE49-F238E27FC236}">
                <a16:creationId xmlns:a16="http://schemas.microsoft.com/office/drawing/2014/main" id="{764DFAA0-C444-4B0C-A775-ABF79E3575A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593046" y="4472479"/>
            <a:ext cx="240435" cy="262672"/>
          </a:xfrm>
          <a:prstGeom prst="rect">
            <a:avLst/>
          </a:prstGeom>
        </p:spPr>
      </p:pic>
    </p:spTree>
    <p:extLst>
      <p:ext uri="{BB962C8B-B14F-4D97-AF65-F5344CB8AC3E}">
        <p14:creationId xmlns:p14="http://schemas.microsoft.com/office/powerpoint/2010/main" val="109837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par>
                          <p:cTn id="42" fill="hold">
                            <p:stCondLst>
                              <p:cond delay="4000"/>
                            </p:stCondLst>
                            <p:childTnLst>
                              <p:par>
                                <p:cTn id="43" presetID="22" presetClass="entr" presetSubtype="2"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right)">
                                      <p:cBhvr>
                                        <p:cTn id="45" dur="500"/>
                                        <p:tgtEl>
                                          <p:spTgt spid="20"/>
                                        </p:tgtEl>
                                      </p:cBhvr>
                                    </p:animEffect>
                                  </p:childTnLst>
                                </p:cTn>
                              </p:par>
                            </p:childTnLst>
                          </p:cTn>
                        </p:par>
                        <p:par>
                          <p:cTn id="46" fill="hold">
                            <p:stCondLst>
                              <p:cond delay="4500"/>
                            </p:stCondLst>
                            <p:childTnLst>
                              <p:par>
                                <p:cTn id="47" presetID="22" presetClass="entr" presetSubtype="1"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par>
                          <p:cTn id="50" fill="hold">
                            <p:stCondLst>
                              <p:cond delay="5000"/>
                            </p:stCondLst>
                            <p:childTnLst>
                              <p:par>
                                <p:cTn id="51" presetID="53" presetClass="entr" presetSubtype="16"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par>
                                <p:cTn id="56" presetID="53" presetClass="entr" presetSubtype="16"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p:cTn id="58" dur="500" fill="hold"/>
                                        <p:tgtEl>
                                          <p:spTgt spid="33"/>
                                        </p:tgtEl>
                                        <p:attrNameLst>
                                          <p:attrName>ppt_w</p:attrName>
                                        </p:attrNameLst>
                                      </p:cBhvr>
                                      <p:tavLst>
                                        <p:tav tm="0">
                                          <p:val>
                                            <p:fltVal val="0"/>
                                          </p:val>
                                        </p:tav>
                                        <p:tav tm="100000">
                                          <p:val>
                                            <p:strVal val="#ppt_w"/>
                                          </p:val>
                                        </p:tav>
                                      </p:tavLst>
                                    </p:anim>
                                    <p:anim calcmode="lin" valueType="num">
                                      <p:cBhvr>
                                        <p:cTn id="59" dur="500" fill="hold"/>
                                        <p:tgtEl>
                                          <p:spTgt spid="33"/>
                                        </p:tgtEl>
                                        <p:attrNameLst>
                                          <p:attrName>ppt_h</p:attrName>
                                        </p:attrNameLst>
                                      </p:cBhvr>
                                      <p:tavLst>
                                        <p:tav tm="0">
                                          <p:val>
                                            <p:fltVal val="0"/>
                                          </p:val>
                                        </p:tav>
                                        <p:tav tm="100000">
                                          <p:val>
                                            <p:strVal val="#ppt_h"/>
                                          </p:val>
                                        </p:tav>
                                      </p:tavLst>
                                    </p:anim>
                                    <p:animEffect transition="in" filter="fade">
                                      <p:cBhvr>
                                        <p:cTn id="60" dur="500"/>
                                        <p:tgtEl>
                                          <p:spTgt spid="33"/>
                                        </p:tgtEl>
                                      </p:cBhvr>
                                    </p:animEffect>
                                  </p:childTnLst>
                                </p:cTn>
                              </p:par>
                            </p:childTnLst>
                          </p:cTn>
                        </p:par>
                        <p:par>
                          <p:cTn id="61" fill="hold">
                            <p:stCondLst>
                              <p:cond delay="5500"/>
                            </p:stCondLst>
                            <p:childTnLst>
                              <p:par>
                                <p:cTn id="62" presetID="22" presetClass="entr" presetSubtype="2" fill="hold"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right)">
                                      <p:cBhvr>
                                        <p:cTn id="64" dur="500"/>
                                        <p:tgtEl>
                                          <p:spTgt spid="31"/>
                                        </p:tgtEl>
                                      </p:cBhvr>
                                    </p:animEffect>
                                  </p:childTnLst>
                                </p:cTn>
                              </p:par>
                            </p:childTnLst>
                          </p:cTn>
                        </p:par>
                        <p:par>
                          <p:cTn id="65" fill="hold">
                            <p:stCondLst>
                              <p:cond delay="6000"/>
                            </p:stCondLst>
                            <p:childTnLst>
                              <p:par>
                                <p:cTn id="66" presetID="22" presetClass="entr" presetSubtype="1"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up)">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18" grpId="0"/>
      <p:bldP spid="2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9495" y="611061"/>
            <a:ext cx="5343353" cy="434147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988806" y="393689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2275272"/>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320361" y="435282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0617" y="723935"/>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endParaRPr lang="en-US"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صورتیکه روش پرداخت، از طریق حواله بانکی باشد با کلیک برروی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اطلاعات حواله بانکی </a:t>
            </a:r>
            <a:r>
              <a:rPr lang="fa-IR" sz="1100" b="1" dirty="0">
                <a:latin typeface="B Zar" panose="00000400000000000000" pitchFamily="2" charset="-78"/>
                <a:ea typeface="Calibri" panose="020F0502020204030204" pitchFamily="34" charset="0"/>
                <a:cs typeface="B Nazanin" panose="00000400000000000000" pitchFamily="2" charset="-78"/>
              </a:rPr>
              <a:t>در قسمت نحوه پرداخت فرم اطلاعات حواله بانکی نمايش داده مي‏شود.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5" name="Rectangle 14"/>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
        <p:nvSpPr>
          <p:cNvPr id="17" name="text 1"/>
          <p:cNvSpPr/>
          <p:nvPr/>
        </p:nvSpPr>
        <p:spPr>
          <a:xfrm>
            <a:off x="6691828" y="2163909"/>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حواله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حواله بانکی را بارگذاری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27638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8" name="Picture 17"/>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9495" y="611061"/>
            <a:ext cx="5343353" cy="4341474"/>
          </a:xfrm>
          <a:prstGeom prst="rect">
            <a:avLst/>
          </a:prstGeom>
        </p:spPr>
      </p:pic>
      <p:pic>
        <p:nvPicPr>
          <p:cNvPr id="13" name="Picture 12">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فیلدهایی که به رنگ سفید می باشند، باید توسط کاربر تکمیل گردند و پس از تکمیل اطلاعات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45176" y="1517851"/>
            <a:ext cx="5501602" cy="2218388"/>
          </a:xfrm>
          <a:prstGeom prst="rect">
            <a:avLst/>
          </a:prstGeom>
        </p:spPr>
      </p:pic>
      <p:pic>
        <p:nvPicPr>
          <p:cNvPr id="26"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257508" y="2499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526331" y="2987616"/>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76079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9562" y="674162"/>
            <a:ext cx="4757256" cy="425724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938369" y="453444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78476" y="92189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8202" y="280958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803415"/>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اول پرداخت</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برای تائید این پرداخت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a:latin typeface="B Zar" panose="00000400000000000000" pitchFamily="2" charset="-78"/>
                <a:ea typeface="Calibri" panose="020F0502020204030204" pitchFamily="34" charset="0"/>
                <a:cs typeface="B Nazanin" panose="00000400000000000000" pitchFamily="2" charset="-78"/>
              </a:rPr>
              <a:t> در انتهای فرم، کلیک نمایید و سپس توسط گواهی امضای الکترونیکی امضا نمایید.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تایید پرداخت جاری، این ردیف پرداخت در کارتابل مقام تشخیص (برای تایید دوم)  قابل مشاهده می باشد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415359" y="453444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
        <p:nvSpPr>
          <p:cNvPr id="16" name="text 1"/>
          <p:cNvSpPr/>
          <p:nvPr/>
        </p:nvSpPr>
        <p:spPr>
          <a:xfrm>
            <a:off x="6679049" y="2674200"/>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ar-SA" sz="1100" b="1" dirty="0">
                <a:latin typeface="B Zar" panose="00000400000000000000" pitchFamily="2" charset="-78"/>
                <a:ea typeface="Calibri" panose="020F0502020204030204" pitchFamily="34" charset="0"/>
                <a:cs typeface="B Nazanin" panose="00000400000000000000" pitchFamily="2" charset="-78"/>
              </a:rPr>
              <a:t>در صورت نیاز به ابطال یک ردیف پرداخت، می توانید تا قبل از تایید اول، اقدام به ابطال پرداخت جاری نمایید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spTree>
    <p:extLst>
      <p:ext uri="{BB962C8B-B14F-4D97-AF65-F5344CB8AC3E}">
        <p14:creationId xmlns:p14="http://schemas.microsoft.com/office/powerpoint/2010/main" val="66600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4" name="Picture 3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5" name="Picture 3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6" name="Picture 3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7" name="Picture 3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8" name="Picture 37">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9" name="Picture 3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0" name="Picture 3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1" name="Picture 4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2" name="Picture 41">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7036" y="614626"/>
            <a:ext cx="5971535" cy="3375464"/>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138867" y="198161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8392" y="236483"/>
            <a:ext cx="223811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5"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632443" y="116573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81554" y="735806"/>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کارتابل پرداخت هایی که در وضعیت (در انتظار تایید دوم پرداخت) قرار دارند نمایش داده می شوند.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دوم پرداخت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پرداخت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spTree>
    <p:extLst>
      <p:ext uri="{BB962C8B-B14F-4D97-AF65-F5344CB8AC3E}">
        <p14:creationId xmlns:p14="http://schemas.microsoft.com/office/powerpoint/2010/main" val="240804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6" name="Picture 3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7" name="Picture 3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8" name="Picture 3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9" name="Picture 3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5" name="Picture 44">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13" name="Picture 12">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00" y="498093"/>
            <a:ext cx="317514" cy="300309"/>
          </a:xfrm>
          <a:prstGeom prst="rect">
            <a:avLst/>
          </a:prstGeom>
        </p:spPr>
      </p:pic>
      <p:pic>
        <p:nvPicPr>
          <p:cNvPr id="14" name="Picture 13">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8494" y="636236"/>
            <a:ext cx="5994400" cy="26990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919810" y="16250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1554" y="73580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پروفایل تامین کننده</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این لینک می توان مستندات مربوط به پروفایل تامین کننده را مشاهده نمود.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9795" y="180266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189940" y="215430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16879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مرتبط</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می توانید مجموعه اي از مستندات ايجاد شده در فرآيند خريد که توسط مقامات مسئول فرآیند خرید، امضاي الکترونيکي شده است مشاهده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5" name="Rectangle 14"/>
          <p:cNvSpPr/>
          <p:nvPr/>
        </p:nvSpPr>
        <p:spPr>
          <a:xfrm>
            <a:off x="6538392" y="236483"/>
            <a:ext cx="223811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9368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right)">
                                      <p:cBhvr>
                                        <p:cTn id="29" dur="500"/>
                                        <p:tgtEl>
                                          <p:spTgt spid="2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4" name="Picture 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82765" y="553320"/>
            <a:ext cx="4841149" cy="4413808"/>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265671" y="394848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795" y="84090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80069" y="723047"/>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چک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فرم می توانید مستندات خريد را بررسي نماييد و همچنین نحوه پرداخت و مستندات بارگذاری شده اعم از تصویر چک بانکی، حواله و اسناد خزانه را مشاهده و بررسی نمایید.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نهايت با کلیک بر روی کلید های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a:t>
            </a:r>
            <a:r>
              <a:rPr lang="fa-IR" sz="1100" b="1" dirty="0">
                <a:latin typeface="B Zar" panose="00000400000000000000" pitchFamily="2" charset="-78"/>
                <a:ea typeface="Calibri" panose="020F0502020204030204" pitchFamily="34" charset="0"/>
                <a:cs typeface="B Nazanin" panose="00000400000000000000" pitchFamily="2" charset="-78"/>
              </a:rPr>
              <a:t>و یا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وضعیت پرداخت را مشخص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point 2" descr="F:\END\Blue\New folder\point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517461" y="455376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538392" y="236483"/>
            <a:ext cx="223811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403339" y="4412414"/>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7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2" name="Picture 3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3" name="Picture 3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4" name="Picture 3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38" name="Picture 37">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39" name="Picture 3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0" name="Picture 39">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7110" y="622121"/>
            <a:ext cx="5984299" cy="2819857"/>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188354" y="19998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78476" y="92189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803415"/>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سفارش</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انجام تایید دوم پرداخت توسط مقام تشخیص</a:t>
            </a:r>
            <a:r>
              <a:rPr lang="fa-IR" sz="1100" b="1" dirty="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وضعیت پرداخت جاری به درانتظار پرداخت وجه تغییر می یابد</a:t>
            </a:r>
            <a:r>
              <a:rPr lang="en-US" sz="1100" b="1" dirty="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روی ردیف پرداختی که وضعیت آن در انتظار پرداخت وجه می</a:t>
            </a:r>
            <a:r>
              <a:rPr lang="en-US" sz="1100" b="1" dirty="0">
                <a:latin typeface="B Zar" panose="00000400000000000000" pitchFamily="2" charset="-78"/>
                <a:ea typeface="Calibri" panose="020F0502020204030204" pitchFamily="34" charset="0"/>
                <a:cs typeface="B Nazanin" panose="00000400000000000000" pitchFamily="2" charset="-78"/>
              </a:rPr>
              <a:t>‌</a:t>
            </a:r>
            <a:r>
              <a:rPr lang="ar-SA" sz="1100" b="1" dirty="0">
                <a:latin typeface="B Zar" panose="00000400000000000000" pitchFamily="2" charset="-78"/>
                <a:ea typeface="Calibri" panose="020F0502020204030204" pitchFamily="34" charset="0"/>
                <a:cs typeface="B Nazanin" panose="00000400000000000000" pitchFamily="2" charset="-78"/>
              </a:rPr>
              <a:t>باشد، وارد فرم </a:t>
            </a:r>
            <a:r>
              <a:rPr lang="fa-IR" sz="1100" b="1" dirty="0">
                <a:latin typeface="B Zar" panose="00000400000000000000" pitchFamily="2" charset="-78"/>
                <a:ea typeface="Calibri" panose="020F0502020204030204" pitchFamily="34" charset="0"/>
                <a:cs typeface="B Nazanin" panose="00000400000000000000" pitchFamily="2" charset="-78"/>
              </a:rPr>
              <a:t>(</a:t>
            </a:r>
            <a:r>
              <a:rPr lang="ar-SA" sz="1100" b="1" dirty="0">
                <a:latin typeface="B Zar" panose="00000400000000000000" pitchFamily="2" charset="-78"/>
                <a:ea typeface="Calibri" panose="020F0502020204030204" pitchFamily="34" charset="0"/>
                <a:cs typeface="B Nazanin" panose="00000400000000000000" pitchFamily="2" charset="-78"/>
              </a:rPr>
              <a:t>پرداخت سفارش</a:t>
            </a:r>
            <a:r>
              <a:rPr lang="fa-IR" sz="1100" b="1" dirty="0">
                <a:latin typeface="B Zar" panose="00000400000000000000" pitchFamily="2" charset="-78"/>
                <a:ea typeface="Calibri" panose="020F0502020204030204" pitchFamily="34" charset="0"/>
                <a:cs typeface="B Nazanin" panose="00000400000000000000" pitchFamily="2" charset="-78"/>
              </a:rPr>
              <a:t>)</a:t>
            </a:r>
            <a:r>
              <a:rPr lang="ar-SA" sz="1100" b="1" dirty="0">
                <a:latin typeface="B Zar" panose="00000400000000000000" pitchFamily="2" charset="-78"/>
                <a:ea typeface="Calibri" panose="020F0502020204030204" pitchFamily="34" charset="0"/>
                <a:cs typeface="B Nazanin" panose="00000400000000000000" pitchFamily="2" charset="-78"/>
              </a:rPr>
              <a:t> خواهید 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8" name="Rectangle 17"/>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46722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 y="101503"/>
            <a:ext cx="6500395" cy="430318"/>
          </a:xfrm>
          <a:prstGeom prst="rect">
            <a:avLst/>
          </a:prstGeom>
        </p:spPr>
      </p:pic>
      <p:pic>
        <p:nvPicPr>
          <p:cNvPr id="35" name="Picture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18" y="226434"/>
            <a:ext cx="671177" cy="117294"/>
          </a:xfrm>
          <a:prstGeom prst="rect">
            <a:avLst/>
          </a:prstGeom>
        </p:spPr>
      </p:pic>
      <p:pic>
        <p:nvPicPr>
          <p:cNvPr id="36" name="Picture 3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717" y="229692"/>
            <a:ext cx="599499" cy="110777"/>
          </a:xfrm>
          <a:prstGeom prst="rect">
            <a:avLst/>
          </a:prstGeom>
        </p:spPr>
      </p:pic>
      <p:pic>
        <p:nvPicPr>
          <p:cNvPr id="37" name="Picture 3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430" y="225537"/>
            <a:ext cx="482205" cy="117294"/>
          </a:xfrm>
          <a:prstGeom prst="rect">
            <a:avLst/>
          </a:prstGeom>
        </p:spPr>
      </p:pic>
      <p:pic>
        <p:nvPicPr>
          <p:cNvPr id="38" name="Picture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6912" y="237771"/>
            <a:ext cx="619048" cy="117294"/>
          </a:xfrm>
          <a:prstGeom prst="rect">
            <a:avLst/>
          </a:prstGeom>
        </p:spPr>
      </p:pic>
      <p:pic>
        <p:nvPicPr>
          <p:cNvPr id="39" name="Picture 3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9745" y="234223"/>
            <a:ext cx="534336" cy="117294"/>
          </a:xfrm>
          <a:prstGeom prst="rect">
            <a:avLst/>
          </a:prstGeom>
        </p:spPr>
      </p:pic>
      <p:pic>
        <p:nvPicPr>
          <p:cNvPr id="40" name="Picture 3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9855" y="235978"/>
            <a:ext cx="736341" cy="117294"/>
          </a:xfrm>
          <a:prstGeom prst="rect">
            <a:avLst/>
          </a:prstGeom>
        </p:spPr>
      </p:pic>
      <p:pic>
        <p:nvPicPr>
          <p:cNvPr id="41" name="Picture 4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86665" y="232225"/>
            <a:ext cx="367399" cy="122467"/>
          </a:xfrm>
          <a:prstGeom prst="rect">
            <a:avLst/>
          </a:prstGeom>
        </p:spPr>
      </p:pic>
      <p:pic>
        <p:nvPicPr>
          <p:cNvPr id="42" name="Picture 4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199" y="232271"/>
            <a:ext cx="401404" cy="129023"/>
          </a:xfrm>
          <a:prstGeom prst="rect">
            <a:avLst/>
          </a:prstGeom>
        </p:spPr>
      </p:pic>
      <p:pic>
        <p:nvPicPr>
          <p:cNvPr id="43" name="Picture 4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4366" y="229504"/>
            <a:ext cx="372732" cy="129023"/>
          </a:xfrm>
          <a:prstGeom prst="rect">
            <a:avLst/>
          </a:prstGeom>
        </p:spPr>
      </p:pic>
      <p:pic>
        <p:nvPicPr>
          <p:cNvPr id="44" name="Picture 43">
            <a:hlinkClick r:id="rId12"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9764" y="230119"/>
            <a:ext cx="469173" cy="117294"/>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1054" y="592244"/>
            <a:ext cx="5947774" cy="3445499"/>
          </a:xfrm>
          <a:prstGeom prst="rect">
            <a:avLst/>
          </a:prstGeom>
        </p:spPr>
      </p:pic>
      <p:pic>
        <p:nvPicPr>
          <p:cNvPr id="13" name="Picture 12">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4" name="Picture 13">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6" name="point 1" descr="F:\END\Blue\New folder\point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308238" y="361192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78476" y="92189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701220" y="803415"/>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ویرایش</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در صورتی که در نظر داشته باشید، شماره حساب و یا نحوه پرداخت را ویرایش نمایید، با انتخاب کلید</a:t>
            </a:r>
            <a:r>
              <a:rPr lang="fa-IR"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ویرایش</a:t>
            </a:r>
            <a:r>
              <a:rPr lang="ar-SA" sz="1100" b="1" dirty="0">
                <a:latin typeface="B Zar" panose="00000400000000000000" pitchFamily="2" charset="-78"/>
                <a:ea typeface="Calibri" panose="020F0502020204030204" pitchFamily="34" charset="0"/>
                <a:cs typeface="B Nazanin" panose="00000400000000000000" pitchFamily="2" charset="-78"/>
              </a:rPr>
              <a:t>، پرداخت به وضعیت </a:t>
            </a:r>
            <a:r>
              <a:rPr lang="fa-IR" sz="1100" b="1" dirty="0">
                <a:latin typeface="B Zar" panose="00000400000000000000" pitchFamily="2" charset="-78"/>
                <a:ea typeface="Calibri" panose="020F0502020204030204" pitchFamily="34" charset="0"/>
                <a:cs typeface="B Nazanin" panose="00000400000000000000" pitchFamily="2" charset="-78"/>
              </a:rPr>
              <a:t>در انتظار تایید اول تغییر می‌کند، سپس می‌توانید اطلاعات مورد نظر خود را ویرایش نمایید.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8" name="Rectangle 17"/>
          <p:cNvSpPr/>
          <p:nvPr/>
        </p:nvSpPr>
        <p:spPr>
          <a:xfrm>
            <a:off x="6600036" y="236483"/>
            <a:ext cx="2140330"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 حساب –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کالا</a:t>
            </a:r>
            <a:endParaRPr lang="en-US" sz="1100" dirty="0">
              <a:solidFill>
                <a:srgbClr val="0070C0"/>
              </a:solidFill>
              <a:cs typeface="B Titr" panose="00000700000000000000" pitchFamily="2" charset="-78"/>
            </a:endParaRPr>
          </a:p>
        </p:txBody>
      </p:sp>
      <p:pic>
        <p:nvPicPr>
          <p:cNvPr id="11"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68202" y="2429443"/>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449541" y="361192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679049" y="2294059"/>
            <a:ext cx="2086100" cy="1414168"/>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وجه</a:t>
            </a:r>
          </a:p>
          <a:p>
            <a:pPr algn="justLow" rtl="1">
              <a:lnSpc>
                <a:spcPct val="107000"/>
              </a:lnSpc>
              <a:spcAft>
                <a:spcPts val="600"/>
              </a:spcAft>
            </a:pPr>
            <a:r>
              <a:rPr lang="ar-SA" sz="1100" b="1" dirty="0">
                <a:latin typeface="B Zar" panose="00000400000000000000" pitchFamily="2" charset="-78"/>
                <a:ea typeface="Calibri" panose="020F0502020204030204" pitchFamily="34" charset="0"/>
                <a:cs typeface="B Nazanin" panose="00000400000000000000" pitchFamily="2" charset="-78"/>
              </a:rPr>
              <a:t>در </a:t>
            </a:r>
            <a:r>
              <a:rPr lang="fa-IR" sz="1100" b="1" dirty="0">
                <a:latin typeface="B Zar" panose="00000400000000000000" pitchFamily="2" charset="-78"/>
                <a:ea typeface="Calibri" panose="020F0502020204030204" pitchFamily="34" charset="0"/>
                <a:cs typeface="B Nazanin" panose="00000400000000000000" pitchFamily="2" charset="-78"/>
              </a:rPr>
              <a:t>فرم مربوطه جهت پرداخت وجه کلیدهای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پرداخت-تحویل چک-تحویل اسناد خزانه-تحویل حواله بانکی</a:t>
            </a:r>
            <a:r>
              <a:rPr lang="fa-IR" sz="1100" b="1" dirty="0">
                <a:latin typeface="B Zar" panose="00000400000000000000" pitchFamily="2" charset="-78"/>
                <a:ea typeface="Calibri" panose="020F0502020204030204" pitchFamily="34" charset="0"/>
                <a:cs typeface="B Nazanin" panose="00000400000000000000" pitchFamily="2" charset="-78"/>
              </a:rPr>
              <a:t>) با توجه به نحوه پرداختی که مشخص نموده اید، فعال می گردند و جهت پرداخت بر روی آن کلیک نمایید.</a:t>
            </a:r>
          </a:p>
        </p:txBody>
      </p:sp>
    </p:spTree>
    <p:extLst>
      <p:ext uri="{BB962C8B-B14F-4D97-AF65-F5344CB8AC3E}">
        <p14:creationId xmlns:p14="http://schemas.microsoft.com/office/powerpoint/2010/main" val="25981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100356"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الحـاقـیه سفـارش</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94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94" y="639130"/>
            <a:ext cx="5862258" cy="3363874"/>
          </a:xfrm>
          <a:prstGeom prst="rect">
            <a:avLst/>
          </a:prstGeom>
        </p:spPr>
      </p:pic>
      <p:pic>
        <p:nvPicPr>
          <p:cNvPr id="11" name="Arrow 1" descr="C:\Users\ali kamal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66628"/>
            <a:ext cx="2086100" cy="337432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الحاقیه سفارش جهت اصلاح و يا افزودن متمم به فرم سفارش مورد استفاده قرار می گیرد. در صورتی که قصد ثبت الحاقیه برای سفارش را دارید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الحاقیه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نیاز به تغییر مقادیر سفارش تا سقف حداکثر 25 درصد از مبلغ سفارش و کاهش مبلغ سفارش بدون محدودیت، کاربر می تواند از طریق کارتابل الحاقیه های سفارش اطلاعات مربوطه را ثبت نماید. </a:t>
            </a:r>
          </a:p>
          <a:p>
            <a:pPr lvl="0"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صورتیکه سفارشی هنوز به مرحله تایید و امضا نرسیده باشد، و کالا یا خدماتی ارسال شده ولی هنوز تایید نهایی نشده داشته باشد امکان ثبت الحاقیه جدید وجود نخواهد داشت.</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703" y="192935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21740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31599</TotalTime>
  <Words>8822</Words>
  <Application>Microsoft Office PowerPoint</Application>
  <PresentationFormat>On-screen Show (16:9)</PresentationFormat>
  <Paragraphs>669</Paragraphs>
  <Slides>135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135</vt:i4>
      </vt:variant>
    </vt:vector>
  </HeadingPairs>
  <TitlesOfParts>
    <vt:vector size="144" baseType="lpstr">
      <vt:lpstr>IranNastaliq</vt:lpstr>
      <vt:lpstr>Calibri Light</vt:lpstr>
      <vt:lpstr>B Zar</vt:lpstr>
      <vt:lpstr>B Zar,Bold</vt:lpstr>
      <vt:lpstr>Calibri</vt:lpstr>
      <vt:lpstr>Sitka Banner</vt:lpstr>
      <vt:lpstr>Tw Cen MT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Nahid Ahmed</dc:creator>
  <cp:lastModifiedBy>مجلل رکسانا</cp:lastModifiedBy>
  <cp:revision>2745</cp:revision>
  <dcterms:created xsi:type="dcterms:W3CDTF">2017-11-09T17:58:25Z</dcterms:created>
  <dcterms:modified xsi:type="dcterms:W3CDTF">2020-04-20T06:27:03Z</dcterms:modified>
</cp:coreProperties>
</file>