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4"/>
  </p:notesMasterIdLst>
  <p:sldIdLst>
    <p:sldId id="279" r:id="rId2"/>
    <p:sldId id="298" r:id="rId3"/>
    <p:sldId id="344" r:id="rId4"/>
    <p:sldId id="375" r:id="rId5"/>
    <p:sldId id="376" r:id="rId6"/>
    <p:sldId id="377" r:id="rId7"/>
    <p:sldId id="378" r:id="rId8"/>
    <p:sldId id="379" r:id="rId9"/>
    <p:sldId id="380" r:id="rId10"/>
    <p:sldId id="381" r:id="rId11"/>
    <p:sldId id="566" r:id="rId12"/>
    <p:sldId id="382" r:id="rId13"/>
    <p:sldId id="567" r:id="rId14"/>
    <p:sldId id="472" r:id="rId15"/>
    <p:sldId id="384" r:id="rId16"/>
    <p:sldId id="385" r:id="rId17"/>
    <p:sldId id="568" r:id="rId18"/>
    <p:sldId id="570" r:id="rId19"/>
    <p:sldId id="569" r:id="rId20"/>
    <p:sldId id="571" r:id="rId21"/>
    <p:sldId id="473" r:id="rId22"/>
    <p:sldId id="388" r:id="rId23"/>
    <p:sldId id="562" r:id="rId24"/>
    <p:sldId id="561" r:id="rId25"/>
    <p:sldId id="572" r:id="rId26"/>
    <p:sldId id="475" r:id="rId27"/>
    <p:sldId id="563" r:id="rId28"/>
    <p:sldId id="573" r:id="rId29"/>
    <p:sldId id="574" r:id="rId30"/>
    <p:sldId id="481" r:id="rId31"/>
    <p:sldId id="397" r:id="rId32"/>
    <p:sldId id="400" r:id="rId33"/>
    <p:sldId id="401" r:id="rId34"/>
    <p:sldId id="402" r:id="rId35"/>
    <p:sldId id="482" r:id="rId36"/>
    <p:sldId id="483" r:id="rId37"/>
    <p:sldId id="484" r:id="rId38"/>
    <p:sldId id="485" r:id="rId39"/>
    <p:sldId id="405" r:id="rId40"/>
    <p:sldId id="403" r:id="rId41"/>
    <p:sldId id="404" r:id="rId42"/>
    <p:sldId id="486" r:id="rId43"/>
    <p:sldId id="406" r:id="rId44"/>
    <p:sldId id="407" r:id="rId45"/>
    <p:sldId id="487" r:id="rId46"/>
    <p:sldId id="410" r:id="rId47"/>
    <p:sldId id="413" r:id="rId48"/>
    <p:sldId id="409" r:id="rId49"/>
    <p:sldId id="412" r:id="rId50"/>
    <p:sldId id="411" r:id="rId51"/>
    <p:sldId id="488" r:id="rId52"/>
    <p:sldId id="426" r:id="rId53"/>
    <p:sldId id="427" r:id="rId54"/>
    <p:sldId id="429" r:id="rId55"/>
    <p:sldId id="489" r:id="rId56"/>
    <p:sldId id="490" r:id="rId57"/>
    <p:sldId id="491" r:id="rId58"/>
    <p:sldId id="492" r:id="rId59"/>
    <p:sldId id="555" r:id="rId60"/>
    <p:sldId id="455" r:id="rId61"/>
    <p:sldId id="456" r:id="rId62"/>
    <p:sldId id="457" r:id="rId63"/>
    <p:sldId id="459" r:id="rId64"/>
    <p:sldId id="458" r:id="rId65"/>
    <p:sldId id="460" r:id="rId66"/>
    <p:sldId id="461" r:id="rId67"/>
    <p:sldId id="462" r:id="rId68"/>
    <p:sldId id="463" r:id="rId69"/>
    <p:sldId id="464" r:id="rId70"/>
    <p:sldId id="556" r:id="rId71"/>
    <p:sldId id="557" r:id="rId72"/>
    <p:sldId id="558" r:id="rId73"/>
    <p:sldId id="559" r:id="rId74"/>
    <p:sldId id="560" r:id="rId75"/>
    <p:sldId id="493" r:id="rId76"/>
    <p:sldId id="494" r:id="rId77"/>
    <p:sldId id="499" r:id="rId78"/>
    <p:sldId id="500" r:id="rId79"/>
    <p:sldId id="501" r:id="rId80"/>
    <p:sldId id="502" r:id="rId81"/>
    <p:sldId id="503" r:id="rId82"/>
    <p:sldId id="504" r:id="rId83"/>
    <p:sldId id="505" r:id="rId84"/>
    <p:sldId id="506" r:id="rId85"/>
    <p:sldId id="507" r:id="rId86"/>
    <p:sldId id="508" r:id="rId87"/>
    <p:sldId id="509" r:id="rId88"/>
    <p:sldId id="510" r:id="rId89"/>
    <p:sldId id="511" r:id="rId90"/>
    <p:sldId id="515" r:id="rId91"/>
    <p:sldId id="516" r:id="rId92"/>
    <p:sldId id="512" r:id="rId93"/>
    <p:sldId id="513" r:id="rId94"/>
    <p:sldId id="514" r:id="rId95"/>
    <p:sldId id="517" r:id="rId96"/>
    <p:sldId id="518" r:id="rId97"/>
    <p:sldId id="519" r:id="rId98"/>
    <p:sldId id="520" r:id="rId99"/>
    <p:sldId id="521" r:id="rId100"/>
    <p:sldId id="522" r:id="rId101"/>
    <p:sldId id="523" r:id="rId102"/>
    <p:sldId id="524" r:id="rId103"/>
    <p:sldId id="525" r:id="rId104"/>
    <p:sldId id="526" r:id="rId105"/>
    <p:sldId id="527" r:id="rId106"/>
    <p:sldId id="528" r:id="rId107"/>
    <p:sldId id="529" r:id="rId108"/>
    <p:sldId id="530" r:id="rId109"/>
    <p:sldId id="531" r:id="rId110"/>
    <p:sldId id="532" r:id="rId111"/>
    <p:sldId id="533" r:id="rId112"/>
    <p:sldId id="534" r:id="rId113"/>
    <p:sldId id="535" r:id="rId114"/>
    <p:sldId id="536" r:id="rId115"/>
    <p:sldId id="537" r:id="rId116"/>
    <p:sldId id="538" r:id="rId117"/>
    <p:sldId id="539" r:id="rId118"/>
    <p:sldId id="540" r:id="rId119"/>
    <p:sldId id="541" r:id="rId120"/>
    <p:sldId id="542" r:id="rId121"/>
    <p:sldId id="543" r:id="rId122"/>
    <p:sldId id="544" r:id="rId123"/>
    <p:sldId id="545" r:id="rId124"/>
    <p:sldId id="546" r:id="rId125"/>
    <p:sldId id="547" r:id="rId126"/>
    <p:sldId id="548" r:id="rId127"/>
    <p:sldId id="549" r:id="rId128"/>
    <p:sldId id="550" r:id="rId129"/>
    <p:sldId id="551" r:id="rId130"/>
    <p:sldId id="552" r:id="rId131"/>
    <p:sldId id="553" r:id="rId132"/>
    <p:sldId id="554" r:id="rId133"/>
  </p:sldIdLst>
  <p:sldSz cx="9144000" cy="5143500" type="screen16x9"/>
  <p:notesSz cx="6858000" cy="9144000"/>
  <p:embeddedFontLst>
    <p:embeddedFont>
      <p:font typeface="Tw Cen MT" panose="020B0602020104020603" pitchFamily="34" charset="0"/>
      <p:regular r:id="rId135"/>
      <p:bold r:id="rId136"/>
      <p:italic r:id="rId137"/>
      <p:boldItalic r:id="rId138"/>
    </p:embeddedFont>
    <p:embeddedFont>
      <p:font typeface="Calibri" panose="020F0502020204030204" pitchFamily="34" charset="0"/>
      <p:regular r:id="rId139"/>
      <p:bold r:id="rId140"/>
      <p:italic r:id="rId141"/>
      <p:boldItalic r:id="rId142"/>
    </p:embeddedFont>
    <p:embeddedFont>
      <p:font typeface="Calibri Light" panose="020F0302020204030204" pitchFamily="34" charset="0"/>
      <p:regular r:id="rId143"/>
      <p:italic r:id="rId144"/>
    </p:embeddedFont>
    <p:embeddedFont>
      <p:font typeface="B Nazanin" panose="00000400000000000000" pitchFamily="2" charset="-78"/>
      <p:regular r:id="rId145"/>
      <p:bold r:id="rId146"/>
    </p:embeddedFont>
    <p:embeddedFont>
      <p:font typeface="Sitka Banner" panose="02000505000000020004" pitchFamily="2" charset="0"/>
      <p:regular r:id="rId147"/>
      <p:bold r:id="rId148"/>
      <p:italic r:id="rId149"/>
      <p:boldItalic r:id="rId150"/>
    </p:embeddedFont>
    <p:embeddedFont>
      <p:font typeface="B Titr" panose="00000700000000000000" pitchFamily="2" charset="-78"/>
      <p:bold r:id="rId151"/>
    </p:embeddedFont>
    <p:embeddedFont>
      <p:font typeface="B Zar" panose="00000400000000000000" pitchFamily="2" charset="-78"/>
      <p:regular r:id="rId152"/>
      <p:bold r:id="rId153"/>
    </p:embeddedFont>
    <p:embeddedFont>
      <p:font typeface="IranNastaliq" panose="020B0604020202020204" charset="0"/>
      <p:regular r:id="rId154"/>
    </p:embeddedFont>
    <p:embeddedFont>
      <p:font typeface="B Yekan" panose="00000400000000000000" pitchFamily="2" charset="-78"/>
      <p:regular r:id="rId155"/>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F857643-A715-4C0D-B54F-E0A377736EE5}">
          <p14:sldIdLst>
            <p14:sldId id="279"/>
            <p14:sldId id="298"/>
            <p14:sldId id="344"/>
            <p14:sldId id="375"/>
          </p14:sldIdLst>
        </p14:section>
        <p14:section name="کارپرداز-ثبت درخواست خرید" id="{0266077B-0981-486D-B704-BFDCE9569039}">
          <p14:sldIdLst>
            <p14:sldId id="376"/>
            <p14:sldId id="377"/>
            <p14:sldId id="378"/>
            <p14:sldId id="379"/>
            <p14:sldId id="380"/>
            <p14:sldId id="381"/>
            <p14:sldId id="566"/>
            <p14:sldId id="382"/>
            <p14:sldId id="567"/>
          </p14:sldIdLst>
        </p14:section>
        <p14:section name="کارپرداز-نیاز اعلان عمومی -انتخاب تامین کننده" id="{FE829640-9FE0-42E9-A201-809F7C5DAA2F}">
          <p14:sldIdLst>
            <p14:sldId id="472"/>
            <p14:sldId id="384"/>
            <p14:sldId id="385"/>
            <p14:sldId id="568"/>
            <p14:sldId id="570"/>
            <p14:sldId id="569"/>
            <p14:sldId id="571"/>
          </p14:sldIdLst>
        </p14:section>
        <p14:section name="انتخاب تامین کننده" id="{F221D4A1-FE85-4F97-AFAD-BADC84359028}">
          <p14:sldIdLst>
            <p14:sldId id="473"/>
          </p14:sldIdLst>
        </p14:section>
        <p14:section name="کارپرداز-انتخاب تامین کننده جزئی" id="{A366A8DF-BA20-4AE4-8257-59106FF8EB53}">
          <p14:sldIdLst>
            <p14:sldId id="388"/>
            <p14:sldId id="562"/>
            <p14:sldId id="561"/>
            <p14:sldId id="572"/>
          </p14:sldIdLst>
        </p14:section>
        <p14:section name="مقام تشخیص-انتخاب تامین کننده متوسط" id="{A67BAB9D-B4DA-48BF-AB39-234E06855684}">
          <p14:sldIdLst>
            <p14:sldId id="475"/>
            <p14:sldId id="563"/>
            <p14:sldId id="573"/>
            <p14:sldId id="574"/>
          </p14:sldIdLst>
        </p14:section>
        <p14:section name="کارپرداز - جدول مقایسه ای" id="{81458B51-B1DB-406A-8992-48D43023F36B}">
          <p14:sldIdLst>
            <p14:sldId id="481"/>
            <p14:sldId id="397"/>
            <p14:sldId id="400"/>
            <p14:sldId id="401"/>
            <p14:sldId id="402"/>
            <p14:sldId id="482"/>
          </p14:sldIdLst>
        </p14:section>
        <p14:section name="مقام تشخیص-اعلام به برنده" id="{536FC164-9279-4086-A15B-9AD277542E25}">
          <p14:sldIdLst>
            <p14:sldId id="483"/>
            <p14:sldId id="484"/>
          </p14:sldIdLst>
        </p14:section>
        <p14:section name="کارپرداز - پاسخ تامین کننده برنده" id="{371749EA-9BA8-465B-84B2-ACF4236EC1F8}">
          <p14:sldIdLst>
            <p14:sldId id="485"/>
            <p14:sldId id="405"/>
            <p14:sldId id="403"/>
            <p14:sldId id="404"/>
          </p14:sldIdLst>
        </p14:section>
        <p14:section name="سفارش ها" id="{AD3E92A0-D16B-4A94-A0F4-073BE3130F35}">
          <p14:sldIdLst>
            <p14:sldId id="486"/>
          </p14:sldIdLst>
        </p14:section>
        <p14:section name="کارپرداز- سفارش خرید خدمت/کالا" id="{0D4BFA73-3D67-49EA-A4BF-2C017C72A583}">
          <p14:sldIdLst>
            <p14:sldId id="406"/>
            <p14:sldId id="407"/>
            <p14:sldId id="487"/>
            <p14:sldId id="410"/>
            <p14:sldId id="413"/>
            <p14:sldId id="409"/>
            <p14:sldId id="412"/>
            <p14:sldId id="411"/>
            <p14:sldId id="488"/>
            <p14:sldId id="426"/>
            <p14:sldId id="427"/>
            <p14:sldId id="429"/>
          </p14:sldIdLst>
        </p14:section>
        <p14:section name="مقام تشخیص-سفارش خرید خدمت/کالا" id="{67CE7EEA-C122-4FD8-A496-56687D1D674E}">
          <p14:sldIdLst>
            <p14:sldId id="489"/>
            <p14:sldId id="490"/>
            <p14:sldId id="491"/>
            <p14:sldId id="492"/>
          </p14:sldIdLst>
        </p14:section>
        <p14:section name="ناظر-تایید صورت وضعیت" id="{07AD2D6C-911C-4D66-8E81-A3EF4899AB84}">
          <p14:sldIdLst>
            <p14:sldId id="555"/>
            <p14:sldId id="455"/>
            <p14:sldId id="456"/>
            <p14:sldId id="457"/>
            <p14:sldId id="459"/>
            <p14:sldId id="458"/>
          </p14:sldIdLst>
        </p14:section>
        <p14:section name="کارپرداز-تایید صورت وضعیت" id="{7287949F-9FA4-4287-9089-0A8BA05E4547}">
          <p14:sldIdLst>
            <p14:sldId id="460"/>
            <p14:sldId id="461"/>
            <p14:sldId id="462"/>
            <p14:sldId id="463"/>
            <p14:sldId id="464"/>
          </p14:sldIdLst>
        </p14:section>
        <p14:section name="مقام تشخیص-تایید صورت وضعیت" id="{487DB52E-0FB1-4A9B-8727-3D4979EBABE4}">
          <p14:sldIdLst>
            <p14:sldId id="556"/>
            <p14:sldId id="557"/>
            <p14:sldId id="558"/>
            <p14:sldId id="559"/>
            <p14:sldId id="560"/>
          </p14:sldIdLst>
        </p14:section>
        <p14:section name="پرداخت وجه" id="{87725C11-76B4-4F91-8518-09C124C23BD6}">
          <p14:sldIdLst>
            <p14:sldId id="493"/>
          </p14:sldIdLst>
        </p14:section>
        <p14:section name="کارپرداز-پرداخت خرید خدمت/کالا" id="{51D87196-5BA5-42EB-A882-7E0ED98EBE56}">
          <p14:sldIdLst>
            <p14:sldId id="494"/>
            <p14:sldId id="499"/>
            <p14:sldId id="500"/>
            <p14:sldId id="501"/>
            <p14:sldId id="502"/>
            <p14:sldId id="503"/>
            <p14:sldId id="504"/>
            <p14:sldId id="505"/>
            <p14:sldId id="506"/>
          </p14:sldIdLst>
        </p14:section>
        <p14:section name="ذیحساب-پرداخت خرید خدمت/کالا" id="{F8A78E31-3BAE-43B4-B9F7-D6E1BEEC1AD2}">
          <p14:sldIdLst>
            <p14:sldId id="507"/>
            <p14:sldId id="508"/>
            <p14:sldId id="509"/>
            <p14:sldId id="510"/>
            <p14:sldId id="511"/>
            <p14:sldId id="515"/>
            <p14:sldId id="516"/>
          </p14:sldIdLst>
        </p14:section>
        <p14:section name="مقام تشخیص-پرداخت خرید خدمت کالا" id="{6049A26B-6666-4D77-B993-EA3DAFDBF89E}">
          <p14:sldIdLst>
            <p14:sldId id="512"/>
            <p14:sldId id="513"/>
            <p14:sldId id="514"/>
          </p14:sldIdLst>
        </p14:section>
        <p14:section name="الحاقیه سفارش" id="{FD3F63D4-BBEB-45FD-B8B5-52A6C406FCD5}">
          <p14:sldIdLst>
            <p14:sldId id="517"/>
          </p14:sldIdLst>
        </p14:section>
        <p14:section name="کارپرداز-الحاقیه سفارش" id="{1D25FFDC-B11B-4B66-8FB0-1A7379E98B0D}">
          <p14:sldIdLst>
            <p14:sldId id="518"/>
            <p14:sldId id="519"/>
            <p14:sldId id="520"/>
            <p14:sldId id="521"/>
            <p14:sldId id="522"/>
            <p14:sldId id="523"/>
            <p14:sldId id="524"/>
            <p14:sldId id="525"/>
            <p14:sldId id="526"/>
            <p14:sldId id="527"/>
          </p14:sldIdLst>
        </p14:section>
        <p14:section name="مقام تشخیص-الحاقیه سفارش" id="{64A0ACC2-C465-4EA7-8FB3-7E0A2D20FC3B}">
          <p14:sldIdLst>
            <p14:sldId id="528"/>
            <p14:sldId id="529"/>
            <p14:sldId id="530"/>
            <p14:sldId id="531"/>
            <p14:sldId id="532"/>
            <p14:sldId id="533"/>
            <p14:sldId id="534"/>
            <p14:sldId id="535"/>
            <p14:sldId id="536"/>
            <p14:sldId id="537"/>
          </p14:sldIdLst>
        </p14:section>
        <p14:section name="ارزیابی تامین کننده" id="{6BA7332D-2672-4956-8FC8-1AF9AD86A4C4}">
          <p14:sldIdLst>
            <p14:sldId id="538"/>
            <p14:sldId id="539"/>
            <p14:sldId id="540"/>
          </p14:sldIdLst>
        </p14:section>
        <p14:section name="گزارش ها" id="{0AF68869-106B-420E-A76A-F049095C0BCA}">
          <p14:sldIdLst>
            <p14:sldId id="541"/>
            <p14:sldId id="542"/>
            <p14:sldId id="543"/>
            <p14:sldId id="544"/>
            <p14:sldId id="545"/>
            <p14:sldId id="546"/>
            <p14:sldId id="547"/>
            <p14:sldId id="548"/>
            <p14:sldId id="549"/>
            <p14:sldId id="550"/>
            <p14:sldId id="551"/>
            <p14:sldId id="552"/>
            <p14:sldId id="553"/>
            <p14:sldId id="55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B44"/>
    <a:srgbClr val="331B6F"/>
    <a:srgbClr val="84AF9B"/>
    <a:srgbClr val="C8C7A8"/>
    <a:srgbClr val="FACDAE"/>
    <a:srgbClr val="FC9D99"/>
    <a:srgbClr val="FF4266"/>
    <a:srgbClr val="93D6CA"/>
    <a:srgbClr val="FC4A7E"/>
    <a:srgbClr val="FACD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88256" autoAdjust="0"/>
  </p:normalViewPr>
  <p:slideViewPr>
    <p:cSldViewPr snapToGrid="0">
      <p:cViewPr varScale="1">
        <p:scale>
          <a:sx n="93" d="100"/>
          <a:sy n="93" d="100"/>
        </p:scale>
        <p:origin x="84" y="150"/>
      </p:cViewPr>
      <p:guideLst>
        <p:guide orient="horz" pos="2160"/>
        <p:guide pos="3840"/>
        <p:guide orient="horz" pos="162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font" Target="fonts/font4.fntdata"/><Relationship Id="rId154" Type="http://schemas.openxmlformats.org/officeDocument/2006/relationships/font" Target="fonts/font20.fntdata"/><Relationship Id="rId159"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10.fntdata"/><Relationship Id="rId149" Type="http://schemas.openxmlformats.org/officeDocument/2006/relationships/font" Target="fonts/font1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openxmlformats.org/officeDocument/2006/relationships/font" Target="fonts/font5.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16.fntdata"/><Relationship Id="rId155" Type="http://schemas.openxmlformats.org/officeDocument/2006/relationships/font" Target="fonts/font2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font" Target="fonts/font6.fntdata"/><Relationship Id="rId145" Type="http://schemas.openxmlformats.org/officeDocument/2006/relationships/font" Target="fonts/font11.fntdata"/><Relationship Id="rId153"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font" Target="fonts/font1.fntdata"/><Relationship Id="rId143" Type="http://schemas.openxmlformats.org/officeDocument/2006/relationships/font" Target="fonts/font9.fntdata"/><Relationship Id="rId148" Type="http://schemas.openxmlformats.org/officeDocument/2006/relationships/font" Target="fonts/font14.fntdata"/><Relationship Id="rId151" Type="http://schemas.openxmlformats.org/officeDocument/2006/relationships/font" Target="fonts/font17.fntdata"/><Relationship Id="rId15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7.fntdata"/><Relationship Id="rId14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font" Target="fonts/font2.fntdata"/><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3.fntdata"/><Relationship Id="rId158"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75.xml"/><Relationship Id="rId3" Type="http://schemas.openxmlformats.org/officeDocument/2006/relationships/slide" Target="slides/slide21.xml"/><Relationship Id="rId7" Type="http://schemas.openxmlformats.org/officeDocument/2006/relationships/slide" Target="slides/slide59.xml"/><Relationship Id="rId2" Type="http://schemas.openxmlformats.org/officeDocument/2006/relationships/slide" Target="slides/slide14.xml"/><Relationship Id="rId1" Type="http://schemas.openxmlformats.org/officeDocument/2006/relationships/slide" Target="slides/slide3.xml"/><Relationship Id="rId6" Type="http://schemas.openxmlformats.org/officeDocument/2006/relationships/slide" Target="slides/slide42.xml"/><Relationship Id="rId11" Type="http://schemas.openxmlformats.org/officeDocument/2006/relationships/slide" Target="slides/slide119.xml"/><Relationship Id="rId5" Type="http://schemas.openxmlformats.org/officeDocument/2006/relationships/slide" Target="slides/slide38.xml"/><Relationship Id="rId10" Type="http://schemas.openxmlformats.org/officeDocument/2006/relationships/slide" Target="slides/slide116.xml"/><Relationship Id="rId4" Type="http://schemas.openxmlformats.org/officeDocument/2006/relationships/slide" Target="slides/slide30.xml"/><Relationship Id="rId9" Type="http://schemas.openxmlformats.org/officeDocument/2006/relationships/slide" Target="slides/slide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737F6-ED89-4FB3-BA7E-91D0C90D1B37}" type="datetimeFigureOut">
              <a:rPr lang="en-US" smtClean="0"/>
              <a:t>4/27/2020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529333-41B2-4187-B235-DD1CB7E11D64}" type="slidenum">
              <a:rPr lang="en-US" smtClean="0"/>
              <a:t>‹#›</a:t>
            </a:fld>
            <a:endParaRPr lang="en-US" dirty="0"/>
          </a:p>
        </p:txBody>
      </p:sp>
    </p:spTree>
    <p:extLst>
      <p:ext uri="{BB962C8B-B14F-4D97-AF65-F5344CB8AC3E}">
        <p14:creationId xmlns:p14="http://schemas.microsoft.com/office/powerpoint/2010/main" val="41870838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529333-41B2-4187-B235-DD1CB7E11D64}" type="slidenum">
              <a:rPr lang="en-US" smtClean="0"/>
              <a:t>4</a:t>
            </a:fld>
            <a:endParaRPr lang="en-US" dirty="0"/>
          </a:p>
        </p:txBody>
      </p:sp>
    </p:spTree>
    <p:extLst>
      <p:ext uri="{BB962C8B-B14F-4D97-AF65-F5344CB8AC3E}">
        <p14:creationId xmlns:p14="http://schemas.microsoft.com/office/powerpoint/2010/main" val="4188377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A674-CED6-484D-8454-75B9D39D032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1FBC070-0098-45DE-903E-B3963AD59F2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728DEB1-B9F0-4548-BC60-63625D863F50}"/>
              </a:ext>
            </a:extLst>
          </p:cNvPr>
          <p:cNvSpPr>
            <a:spLocks noGrp="1"/>
          </p:cNvSpPr>
          <p:nvPr>
            <p:ph type="dt" sz="half" idx="10"/>
          </p:nvPr>
        </p:nvSpPr>
        <p:spPr/>
        <p:txBody>
          <a:bodyPr/>
          <a:lstStyle/>
          <a:p>
            <a:fld id="{987DA69C-A3BC-48FB-828D-5A6E6B919454}" type="datetimeFigureOut">
              <a:rPr lang="en-US" smtClean="0"/>
              <a:t>4/27/2020</a:t>
            </a:fld>
            <a:endParaRPr lang="en-US" dirty="0"/>
          </a:p>
        </p:txBody>
      </p:sp>
      <p:sp>
        <p:nvSpPr>
          <p:cNvPr id="5" name="Footer Placeholder 4">
            <a:extLst>
              <a:ext uri="{FF2B5EF4-FFF2-40B4-BE49-F238E27FC236}">
                <a16:creationId xmlns:a16="http://schemas.microsoft.com/office/drawing/2014/main" id="{98497F0C-4460-4CBF-BD4F-04A1FD00AB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E58E0E1-A3F2-4C31-B6D9-09BB4BCD1FEB}"/>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3116150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919B-08B6-4B12-ADCB-7D8EF857E0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42833C-6F5F-44E6-AD9F-4764E70B95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7D572-93C0-4109-BF9E-EE714B0FA7EB}"/>
              </a:ext>
            </a:extLst>
          </p:cNvPr>
          <p:cNvSpPr>
            <a:spLocks noGrp="1"/>
          </p:cNvSpPr>
          <p:nvPr>
            <p:ph type="dt" sz="half" idx="10"/>
          </p:nvPr>
        </p:nvSpPr>
        <p:spPr/>
        <p:txBody>
          <a:bodyPr/>
          <a:lstStyle/>
          <a:p>
            <a:fld id="{987DA69C-A3BC-48FB-828D-5A6E6B919454}" type="datetimeFigureOut">
              <a:rPr lang="en-US" smtClean="0"/>
              <a:t>4/27/2020</a:t>
            </a:fld>
            <a:endParaRPr lang="en-US" dirty="0"/>
          </a:p>
        </p:txBody>
      </p:sp>
      <p:sp>
        <p:nvSpPr>
          <p:cNvPr id="5" name="Footer Placeholder 4">
            <a:extLst>
              <a:ext uri="{FF2B5EF4-FFF2-40B4-BE49-F238E27FC236}">
                <a16:creationId xmlns:a16="http://schemas.microsoft.com/office/drawing/2014/main" id="{831F0FA4-404C-4950-849D-30CF5B9E97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C2DB8C-E3D1-48DD-8AD3-4337D5427B01}"/>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425297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A27DF-60EB-4ACA-93A9-CDECA72272E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53E89F-F3FC-469C-BFD2-ABBAC4CC9338}"/>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CCCF9-E79E-475C-AB9F-05473C425C42}"/>
              </a:ext>
            </a:extLst>
          </p:cNvPr>
          <p:cNvSpPr>
            <a:spLocks noGrp="1"/>
          </p:cNvSpPr>
          <p:nvPr>
            <p:ph type="dt" sz="half" idx="10"/>
          </p:nvPr>
        </p:nvSpPr>
        <p:spPr/>
        <p:txBody>
          <a:bodyPr/>
          <a:lstStyle/>
          <a:p>
            <a:fld id="{987DA69C-A3BC-48FB-828D-5A6E6B919454}" type="datetimeFigureOut">
              <a:rPr lang="en-US" smtClean="0"/>
              <a:t>4/27/2020</a:t>
            </a:fld>
            <a:endParaRPr lang="en-US" dirty="0"/>
          </a:p>
        </p:txBody>
      </p:sp>
      <p:sp>
        <p:nvSpPr>
          <p:cNvPr id="5" name="Footer Placeholder 4">
            <a:extLst>
              <a:ext uri="{FF2B5EF4-FFF2-40B4-BE49-F238E27FC236}">
                <a16:creationId xmlns:a16="http://schemas.microsoft.com/office/drawing/2014/main" id="{DCC7FB93-87BF-4573-B387-3D2F0735C2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BE9E86-235A-4E9B-84DD-34D24E003988}"/>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107955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9018-381A-42BC-BFCD-0704158DBD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A71B5-E12F-4E5B-96FE-ADD8320D40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C489-7944-4A6B-B364-6EF5865ECA6E}"/>
              </a:ext>
            </a:extLst>
          </p:cNvPr>
          <p:cNvSpPr>
            <a:spLocks noGrp="1"/>
          </p:cNvSpPr>
          <p:nvPr>
            <p:ph type="dt" sz="half" idx="10"/>
          </p:nvPr>
        </p:nvSpPr>
        <p:spPr/>
        <p:txBody>
          <a:bodyPr/>
          <a:lstStyle/>
          <a:p>
            <a:fld id="{987DA69C-A3BC-48FB-828D-5A6E6B919454}" type="datetimeFigureOut">
              <a:rPr lang="en-US" smtClean="0"/>
              <a:t>4/27/2020</a:t>
            </a:fld>
            <a:endParaRPr lang="en-US" dirty="0"/>
          </a:p>
        </p:txBody>
      </p:sp>
      <p:sp>
        <p:nvSpPr>
          <p:cNvPr id="5" name="Footer Placeholder 4">
            <a:extLst>
              <a:ext uri="{FF2B5EF4-FFF2-40B4-BE49-F238E27FC236}">
                <a16:creationId xmlns:a16="http://schemas.microsoft.com/office/drawing/2014/main" id="{5543E333-13C5-4984-95A1-88F63DC66F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4B18F1-0FED-4A5E-B01D-A05BD7DC7244}"/>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01289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6E58-3819-4E74-A15B-8EC5361E6E7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13B3B81-077D-4EA6-B457-7DC8E8A3E2E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7334A3-C29D-47AA-A4C5-5B77834E184D}"/>
              </a:ext>
            </a:extLst>
          </p:cNvPr>
          <p:cNvSpPr>
            <a:spLocks noGrp="1"/>
          </p:cNvSpPr>
          <p:nvPr>
            <p:ph type="dt" sz="half" idx="10"/>
          </p:nvPr>
        </p:nvSpPr>
        <p:spPr/>
        <p:txBody>
          <a:bodyPr/>
          <a:lstStyle/>
          <a:p>
            <a:fld id="{987DA69C-A3BC-48FB-828D-5A6E6B919454}" type="datetimeFigureOut">
              <a:rPr lang="en-US" smtClean="0"/>
              <a:t>4/27/2020</a:t>
            </a:fld>
            <a:endParaRPr lang="en-US" dirty="0"/>
          </a:p>
        </p:txBody>
      </p:sp>
      <p:sp>
        <p:nvSpPr>
          <p:cNvPr id="5" name="Footer Placeholder 4">
            <a:extLst>
              <a:ext uri="{FF2B5EF4-FFF2-40B4-BE49-F238E27FC236}">
                <a16:creationId xmlns:a16="http://schemas.microsoft.com/office/drawing/2014/main" id="{5B3D7A02-7480-445D-9086-823D3599BD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D78D26-50D8-4A18-826C-5088CD90D5C6}"/>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2397385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21A18-B853-4C4B-9869-0D6EEC6F2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82BF4-8D66-4D18-BC52-266F669C8163}"/>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063194-38A3-48F9-BF51-20705AE471F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D02B0F-B056-451A-A08C-ECE3690D9B0A}"/>
              </a:ext>
            </a:extLst>
          </p:cNvPr>
          <p:cNvSpPr>
            <a:spLocks noGrp="1"/>
          </p:cNvSpPr>
          <p:nvPr>
            <p:ph type="dt" sz="half" idx="10"/>
          </p:nvPr>
        </p:nvSpPr>
        <p:spPr/>
        <p:txBody>
          <a:bodyPr/>
          <a:lstStyle/>
          <a:p>
            <a:fld id="{987DA69C-A3BC-48FB-828D-5A6E6B919454}" type="datetimeFigureOut">
              <a:rPr lang="en-US" smtClean="0"/>
              <a:t>4/27/2020</a:t>
            </a:fld>
            <a:endParaRPr lang="en-US" dirty="0"/>
          </a:p>
        </p:txBody>
      </p:sp>
      <p:sp>
        <p:nvSpPr>
          <p:cNvPr id="6" name="Footer Placeholder 5">
            <a:extLst>
              <a:ext uri="{FF2B5EF4-FFF2-40B4-BE49-F238E27FC236}">
                <a16:creationId xmlns:a16="http://schemas.microsoft.com/office/drawing/2014/main" id="{DEA3CE37-ACBC-4001-9257-8CDAD7D617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30E9C02-13DA-4213-B777-B74BAB839D73}"/>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343648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9C3E1-D0C3-4F83-960B-196695A5DB1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282791-D744-4FFD-B2C1-DBB13063683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29F8D08-0B51-41BD-9FEB-794FB326106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0FD374-F5C3-4395-8EC7-DC023331207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778F625-875D-499D-AB17-D59086B827C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607281-8F29-4F10-9BAC-1D785DBF4B67}"/>
              </a:ext>
            </a:extLst>
          </p:cNvPr>
          <p:cNvSpPr>
            <a:spLocks noGrp="1"/>
          </p:cNvSpPr>
          <p:nvPr>
            <p:ph type="dt" sz="half" idx="10"/>
          </p:nvPr>
        </p:nvSpPr>
        <p:spPr/>
        <p:txBody>
          <a:bodyPr/>
          <a:lstStyle/>
          <a:p>
            <a:fld id="{987DA69C-A3BC-48FB-828D-5A6E6B919454}" type="datetimeFigureOut">
              <a:rPr lang="en-US" smtClean="0"/>
              <a:t>4/27/2020</a:t>
            </a:fld>
            <a:endParaRPr lang="en-US" dirty="0"/>
          </a:p>
        </p:txBody>
      </p:sp>
      <p:sp>
        <p:nvSpPr>
          <p:cNvPr id="8" name="Footer Placeholder 7">
            <a:extLst>
              <a:ext uri="{FF2B5EF4-FFF2-40B4-BE49-F238E27FC236}">
                <a16:creationId xmlns:a16="http://schemas.microsoft.com/office/drawing/2014/main" id="{25E813D3-2765-4743-A990-AD8E4742834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D2E69A-5F6F-425E-87E8-01F8B16ED45C}"/>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278176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80E8D-71D6-4DBF-9C86-5D60BD7CAC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7E6019-5941-4057-8843-017DF357BDD1}"/>
              </a:ext>
            </a:extLst>
          </p:cNvPr>
          <p:cNvSpPr>
            <a:spLocks noGrp="1"/>
          </p:cNvSpPr>
          <p:nvPr>
            <p:ph type="dt" sz="half" idx="10"/>
          </p:nvPr>
        </p:nvSpPr>
        <p:spPr/>
        <p:txBody>
          <a:bodyPr/>
          <a:lstStyle/>
          <a:p>
            <a:fld id="{987DA69C-A3BC-48FB-828D-5A6E6B919454}" type="datetimeFigureOut">
              <a:rPr lang="en-US" smtClean="0"/>
              <a:t>4/27/2020</a:t>
            </a:fld>
            <a:endParaRPr lang="en-US" dirty="0"/>
          </a:p>
        </p:txBody>
      </p:sp>
      <p:sp>
        <p:nvSpPr>
          <p:cNvPr id="4" name="Footer Placeholder 3">
            <a:extLst>
              <a:ext uri="{FF2B5EF4-FFF2-40B4-BE49-F238E27FC236}">
                <a16:creationId xmlns:a16="http://schemas.microsoft.com/office/drawing/2014/main" id="{8E9E08F1-06EC-4796-9E57-9C92CE65492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11A06FF-D87C-40AC-ADC5-AE53CAE6A13F}"/>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328495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E372BB-E41C-4D4E-91CE-094A18FF6340}"/>
              </a:ext>
            </a:extLst>
          </p:cNvPr>
          <p:cNvSpPr>
            <a:spLocks noGrp="1"/>
          </p:cNvSpPr>
          <p:nvPr>
            <p:ph type="dt" sz="half" idx="10"/>
          </p:nvPr>
        </p:nvSpPr>
        <p:spPr/>
        <p:txBody>
          <a:bodyPr/>
          <a:lstStyle/>
          <a:p>
            <a:fld id="{987DA69C-A3BC-48FB-828D-5A6E6B919454}" type="datetimeFigureOut">
              <a:rPr lang="en-US" smtClean="0"/>
              <a:t>4/27/2020</a:t>
            </a:fld>
            <a:endParaRPr lang="en-US" dirty="0"/>
          </a:p>
        </p:txBody>
      </p:sp>
      <p:sp>
        <p:nvSpPr>
          <p:cNvPr id="3" name="Footer Placeholder 2">
            <a:extLst>
              <a:ext uri="{FF2B5EF4-FFF2-40B4-BE49-F238E27FC236}">
                <a16:creationId xmlns:a16="http://schemas.microsoft.com/office/drawing/2014/main" id="{628F2F2B-6057-456D-97F8-3DC05B98003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36A766B-B067-44FF-80EF-90A95DA083B4}"/>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79307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5D7B-FC66-4DDB-AF2C-2C2712A5C45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273E95-532A-4537-818E-21A1AD4E1C4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9866AE-8B7E-4EAD-816E-0EBA34FF11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5E9AADFC-269E-4420-A949-C29ABD757263}"/>
              </a:ext>
            </a:extLst>
          </p:cNvPr>
          <p:cNvSpPr>
            <a:spLocks noGrp="1"/>
          </p:cNvSpPr>
          <p:nvPr>
            <p:ph type="dt" sz="half" idx="10"/>
          </p:nvPr>
        </p:nvSpPr>
        <p:spPr/>
        <p:txBody>
          <a:bodyPr/>
          <a:lstStyle/>
          <a:p>
            <a:fld id="{987DA69C-A3BC-48FB-828D-5A6E6B919454}" type="datetimeFigureOut">
              <a:rPr lang="en-US" smtClean="0"/>
              <a:t>4/27/2020</a:t>
            </a:fld>
            <a:endParaRPr lang="en-US" dirty="0"/>
          </a:p>
        </p:txBody>
      </p:sp>
      <p:sp>
        <p:nvSpPr>
          <p:cNvPr id="6" name="Footer Placeholder 5">
            <a:extLst>
              <a:ext uri="{FF2B5EF4-FFF2-40B4-BE49-F238E27FC236}">
                <a16:creationId xmlns:a16="http://schemas.microsoft.com/office/drawing/2014/main" id="{73EE7559-BE9D-4A2A-BE47-FF89573394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5DBC039-F3CE-47AE-93A1-66F3A9B1E099}"/>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144891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8F72B-E9A7-49CA-BE4A-3256C8B975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57CDD87-C16E-4679-8B39-934940389D1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2F20AA4-D86F-4642-B96F-2E4B4ED8620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6FC6C4C1-2D83-443B-80DF-C96852E98D62}"/>
              </a:ext>
            </a:extLst>
          </p:cNvPr>
          <p:cNvSpPr>
            <a:spLocks noGrp="1"/>
          </p:cNvSpPr>
          <p:nvPr>
            <p:ph type="dt" sz="half" idx="10"/>
          </p:nvPr>
        </p:nvSpPr>
        <p:spPr/>
        <p:txBody>
          <a:bodyPr/>
          <a:lstStyle/>
          <a:p>
            <a:fld id="{987DA69C-A3BC-48FB-828D-5A6E6B919454}" type="datetimeFigureOut">
              <a:rPr lang="en-US" smtClean="0"/>
              <a:t>4/27/2020</a:t>
            </a:fld>
            <a:endParaRPr lang="en-US" dirty="0"/>
          </a:p>
        </p:txBody>
      </p:sp>
      <p:sp>
        <p:nvSpPr>
          <p:cNvPr id="6" name="Footer Placeholder 5">
            <a:extLst>
              <a:ext uri="{FF2B5EF4-FFF2-40B4-BE49-F238E27FC236}">
                <a16:creationId xmlns:a16="http://schemas.microsoft.com/office/drawing/2014/main" id="{F5651CED-4C33-452F-970F-0916999E983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630EEF-E630-457B-8165-D794714FB696}"/>
              </a:ext>
            </a:extLst>
          </p:cNvPr>
          <p:cNvSpPr>
            <a:spLocks noGrp="1"/>
          </p:cNvSpPr>
          <p:nvPr>
            <p:ph type="sldNum" sz="quarter" idx="12"/>
          </p:nvPr>
        </p:nvSpPr>
        <p:spPr/>
        <p:txBody>
          <a:bodyPr/>
          <a:lstStyle/>
          <a:p>
            <a:fld id="{20CC475A-FC22-4BB2-81DE-26878B72C705}" type="slidenum">
              <a:rPr lang="en-US" smtClean="0"/>
              <a:t>‹#›</a:t>
            </a:fld>
            <a:endParaRPr lang="en-US" dirty="0"/>
          </a:p>
        </p:txBody>
      </p:sp>
    </p:spTree>
    <p:extLst>
      <p:ext uri="{BB962C8B-B14F-4D97-AF65-F5344CB8AC3E}">
        <p14:creationId xmlns:p14="http://schemas.microsoft.com/office/powerpoint/2010/main" val="290053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141A8F-16B4-42B4-BCD2-9D527AEE52EC}"/>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048783-6F45-4CD5-8CBD-3CB1AE64BAE1}"/>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955B1-9F51-4C46-AD48-26807E68AC7B}"/>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987DA69C-A3BC-48FB-828D-5A6E6B919454}" type="datetimeFigureOut">
              <a:rPr lang="en-US" smtClean="0"/>
              <a:t>4/27/2020</a:t>
            </a:fld>
            <a:endParaRPr lang="en-US" dirty="0"/>
          </a:p>
        </p:txBody>
      </p:sp>
      <p:sp>
        <p:nvSpPr>
          <p:cNvPr id="5" name="Footer Placeholder 4">
            <a:extLst>
              <a:ext uri="{FF2B5EF4-FFF2-40B4-BE49-F238E27FC236}">
                <a16:creationId xmlns:a16="http://schemas.microsoft.com/office/drawing/2014/main" id="{0BB688D8-FB80-49EF-B593-170DCB4FFFD7}"/>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4269C12-CA27-4FD4-8883-4CDB70D8C2AF}"/>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20CC475A-FC22-4BB2-81DE-26878B72C705}" type="slidenum">
              <a:rPr lang="en-US" smtClean="0"/>
              <a:t>‹#›</a:t>
            </a:fld>
            <a:endParaRPr lang="en-US" dirty="0"/>
          </a:p>
        </p:txBody>
      </p:sp>
    </p:spTree>
    <p:extLst>
      <p:ext uri="{BB962C8B-B14F-4D97-AF65-F5344CB8AC3E}">
        <p14:creationId xmlns:p14="http://schemas.microsoft.com/office/powerpoint/2010/main" val="3619392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8.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 Target="slide2.xml"/><Relationship Id="rId21" Type="http://schemas.openxmlformats.org/officeDocument/2006/relationships/slide" Target="slide38.xml"/><Relationship Id="rId7" Type="http://schemas.openxmlformats.org/officeDocument/2006/relationships/image" Target="../media/image40.jpg"/><Relationship Id="rId12" Type="http://schemas.openxmlformats.org/officeDocument/2006/relationships/image" Target="../media/image37.png"/><Relationship Id="rId17" Type="http://schemas.openxmlformats.org/officeDocument/2006/relationships/slide" Target="slide5.xml"/><Relationship Id="rId25" Type="http://schemas.openxmlformats.org/officeDocument/2006/relationships/slide" Target="slide75.xml"/><Relationship Id="rId33" Type="http://schemas.openxmlformats.org/officeDocument/2006/relationships/image" Target="../media/image31.png"/><Relationship Id="rId2" Type="http://schemas.openxmlformats.org/officeDocument/2006/relationships/image" Target="../media/image14.jpg"/><Relationship Id="rId16" Type="http://schemas.openxmlformats.org/officeDocument/2006/relationships/image" Target="../media/image15.png"/><Relationship Id="rId20" Type="http://schemas.openxmlformats.org/officeDocument/2006/relationships/image" Target="../media/image24.pn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6.png"/><Relationship Id="rId24" Type="http://schemas.openxmlformats.org/officeDocument/2006/relationships/image" Target="../media/image26.png"/><Relationship Id="rId32" Type="http://schemas.openxmlformats.org/officeDocument/2006/relationships/slide" Target="slide21.xml"/><Relationship Id="rId5" Type="http://schemas.openxmlformats.org/officeDocument/2006/relationships/slide" Target="slide4.xml"/><Relationship Id="rId15" Type="http://schemas.openxmlformats.org/officeDocument/2006/relationships/image" Target="../media/image39.png"/><Relationship Id="rId23" Type="http://schemas.openxmlformats.org/officeDocument/2006/relationships/slide" Target="slide42.xml"/><Relationship Id="rId28" Type="http://schemas.openxmlformats.org/officeDocument/2006/relationships/slide" Target="slide59.xml"/><Relationship Id="rId10" Type="http://schemas.openxmlformats.org/officeDocument/2006/relationships/image" Target="../media/image18.png"/><Relationship Id="rId19" Type="http://schemas.openxmlformats.org/officeDocument/2006/relationships/slide" Target="slide30.xml"/><Relationship Id="rId31"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21.png"/><Relationship Id="rId22" Type="http://schemas.openxmlformats.org/officeDocument/2006/relationships/image" Target="../media/image25.png"/><Relationship Id="rId27" Type="http://schemas.openxmlformats.org/officeDocument/2006/relationships/image" Target="../media/image28.png"/><Relationship Id="rId30" Type="http://schemas.openxmlformats.org/officeDocument/2006/relationships/slide" Target="slide14.xml"/></Relationships>
</file>

<file path=ppt/slides/_rels/slide10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2.xml"/><Relationship Id="rId7" Type="http://schemas.openxmlformats.org/officeDocument/2006/relationships/image" Target="../media/image132.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21.png"/></Relationships>
</file>

<file path=ppt/slides/_rels/slide10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2.xml"/><Relationship Id="rId7" Type="http://schemas.openxmlformats.org/officeDocument/2006/relationships/image" Target="../media/image132.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133.jpg"/></Relationships>
</file>

<file path=ppt/slides/_rels/slide10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2.xml"/><Relationship Id="rId7" Type="http://schemas.openxmlformats.org/officeDocument/2006/relationships/image" Target="../media/image132.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134.jpg"/></Relationships>
</file>

<file path=ppt/slides/_rels/slide10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7.png"/><Relationship Id="rId3" Type="http://schemas.openxmlformats.org/officeDocument/2006/relationships/image" Target="../media/image135.jpg"/><Relationship Id="rId7" Type="http://schemas.openxmlformats.org/officeDocument/2006/relationships/image" Target="../media/image20.png"/><Relationship Id="rId12" Type="http://schemas.openxmlformats.org/officeDocument/2006/relationships/image" Target="../media/image3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slide" Target="slide2.xml"/><Relationship Id="rId9" Type="http://schemas.openxmlformats.org/officeDocument/2006/relationships/image" Target="../media/image21.png"/></Relationships>
</file>

<file path=ppt/slides/_rels/slide10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6.jpg"/><Relationship Id="rId7"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slide" Target="slide2.xml"/><Relationship Id="rId9" Type="http://schemas.openxmlformats.org/officeDocument/2006/relationships/image" Target="../media/image21.png"/></Relationships>
</file>

<file path=ppt/slides/_rels/slide10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7.jpg"/><Relationship Id="rId7"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slide" Target="slide2.xml"/><Relationship Id="rId9" Type="http://schemas.openxmlformats.org/officeDocument/2006/relationships/image" Target="../media/image21.png"/></Relationships>
</file>

<file path=ppt/slides/_rels/slide10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8.jpg"/><Relationship Id="rId7"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slide" Target="slide2.xml"/><Relationship Id="rId9" Type="http://schemas.openxmlformats.org/officeDocument/2006/relationships/image" Target="../media/image21.png"/></Relationships>
</file>

<file path=ppt/slides/_rels/slide10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9.jpg"/><Relationship Id="rId7"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slide" Target="slide2.xml"/><Relationship Id="rId9" Type="http://schemas.openxmlformats.org/officeDocument/2006/relationships/image" Target="../media/image21.png"/></Relationships>
</file>

<file path=ppt/slides/_rels/slide10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0.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21.png"/><Relationship Id="rId5" Type="http://schemas.openxmlformats.org/officeDocument/2006/relationships/image" Target="../media/image141.jpg"/><Relationship Id="rId10" Type="http://schemas.openxmlformats.org/officeDocument/2006/relationships/image" Target="../media/image17.png"/><Relationship Id="rId4" Type="http://schemas.microsoft.com/office/2007/relationships/hdphoto" Target="../media/hdphoto11.wdp"/><Relationship Id="rId9" Type="http://schemas.openxmlformats.org/officeDocument/2006/relationships/image" Target="../media/image20.png"/></Relationships>
</file>

<file path=ppt/slides/_rels/slide10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2.xml"/><Relationship Id="rId7" Type="http://schemas.openxmlformats.org/officeDocument/2006/relationships/image" Target="../media/image131.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8.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slide" Target="slide2.xml"/><Relationship Id="rId21" Type="http://schemas.openxmlformats.org/officeDocument/2006/relationships/slide" Target="slide42.xml"/><Relationship Id="rId7" Type="http://schemas.openxmlformats.org/officeDocument/2006/relationships/image" Target="../media/image41.png"/><Relationship Id="rId12" Type="http://schemas.openxmlformats.org/officeDocument/2006/relationships/image" Target="../media/image17.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2.jpg"/><Relationship Id="rId24" Type="http://schemas.openxmlformats.org/officeDocument/2006/relationships/image" Target="../media/image27.png"/><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21.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image" Target="../media/image15.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1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2.xml"/><Relationship Id="rId7" Type="http://schemas.openxmlformats.org/officeDocument/2006/relationships/image" Target="../media/image132.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21.png"/></Relationships>
</file>

<file path=ppt/slides/_rels/slide1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2.xml"/><Relationship Id="rId7" Type="http://schemas.openxmlformats.org/officeDocument/2006/relationships/image" Target="../media/image132.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133.jpg"/></Relationships>
</file>

<file path=ppt/slides/_rels/slide1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2.xml"/><Relationship Id="rId7" Type="http://schemas.openxmlformats.org/officeDocument/2006/relationships/image" Target="../media/image132.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134.jpg"/></Relationships>
</file>

<file path=ppt/slides/_rels/slide1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7.png"/><Relationship Id="rId3" Type="http://schemas.openxmlformats.org/officeDocument/2006/relationships/image" Target="../media/image142.jpg"/><Relationship Id="rId7" Type="http://schemas.openxmlformats.org/officeDocument/2006/relationships/image" Target="../media/image20.png"/><Relationship Id="rId12" Type="http://schemas.openxmlformats.org/officeDocument/2006/relationships/image" Target="../media/image3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5" Type="http://schemas.openxmlformats.org/officeDocument/2006/relationships/image" Target="../media/image19.png"/><Relationship Id="rId15" Type="http://schemas.openxmlformats.org/officeDocument/2006/relationships/image" Target="../media/image39.png"/><Relationship Id="rId10" Type="http://schemas.openxmlformats.org/officeDocument/2006/relationships/image" Target="../media/image22.png"/><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38.png"/></Relationships>
</file>

<file path=ppt/slides/_rels/slide1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3.jpg"/><Relationship Id="rId7"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slide" Target="slide2.xml"/><Relationship Id="rId9" Type="http://schemas.openxmlformats.org/officeDocument/2006/relationships/image" Target="../media/image21.png"/></Relationships>
</file>

<file path=ppt/slides/_rels/slide1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4.jpg"/><Relationship Id="rId7" Type="http://schemas.openxmlformats.org/officeDocument/2006/relationships/image" Target="../media/image20.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9.png"/><Relationship Id="rId4" Type="http://schemas.openxmlformats.org/officeDocument/2006/relationships/slide" Target="slide2.xml"/><Relationship Id="rId9" Type="http://schemas.openxmlformats.org/officeDocument/2006/relationships/image" Target="../media/image21.png"/></Relationships>
</file>

<file path=ppt/slides/_rels/slide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5.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0.png"/></Relationships>
</file>

<file path=ppt/slides/_rels/slide11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6.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0.png"/></Relationships>
</file>

<file path=ppt/slides/_rels/slide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slide" Target="slide2.xml"/><Relationship Id="rId21" Type="http://schemas.openxmlformats.org/officeDocument/2006/relationships/slide" Target="slide42.xml"/><Relationship Id="rId7" Type="http://schemas.openxmlformats.org/officeDocument/2006/relationships/image" Target="../media/image40.jpg"/><Relationship Id="rId12" Type="http://schemas.openxmlformats.org/officeDocument/2006/relationships/image" Target="../media/image36.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image" Target="../media/image27.png"/><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22.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15.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12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7.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2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8.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0.png"/></Relationships>
</file>

<file path=ppt/slides/_rels/slide12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9.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50.jpg"/><Relationship Id="rId5" Type="http://schemas.openxmlformats.org/officeDocument/2006/relationships/image" Target="../media/image21.png"/><Relationship Id="rId10" Type="http://schemas.openxmlformats.org/officeDocument/2006/relationships/image" Target="../media/image22.png"/><Relationship Id="rId4" Type="http://schemas.microsoft.com/office/2007/relationships/hdphoto" Target="../media/hdphoto12.wdp"/><Relationship Id="rId9" Type="http://schemas.openxmlformats.org/officeDocument/2006/relationships/image" Target="../media/image20.png"/></Relationships>
</file>

<file path=ppt/slides/_rels/slide12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1.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0.png"/></Relationships>
</file>

<file path=ppt/slides/_rels/slide12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2.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3.jpg"/><Relationship Id="rId7" Type="http://schemas.openxmlformats.org/officeDocument/2006/relationships/slide" Target="slide4.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image" Target="../media/image17.png"/><Relationship Id="rId9" Type="http://schemas.openxmlformats.org/officeDocument/2006/relationships/image" Target="../media/image21.png"/></Relationships>
</file>

<file path=ppt/slides/_rels/slide12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8.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0.png"/></Relationships>
</file>

<file path=ppt/slides/_rels/slide12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9.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54.jpg"/><Relationship Id="rId5" Type="http://schemas.openxmlformats.org/officeDocument/2006/relationships/image" Target="../media/image21.png"/><Relationship Id="rId10" Type="http://schemas.openxmlformats.org/officeDocument/2006/relationships/image" Target="../media/image22.png"/><Relationship Id="rId4" Type="http://schemas.microsoft.com/office/2007/relationships/hdphoto" Target="../media/hdphoto12.wdp"/><Relationship Id="rId9" Type="http://schemas.openxmlformats.org/officeDocument/2006/relationships/image" Target="../media/image20.png"/></Relationships>
</file>

<file path=ppt/slides/_rels/slide12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1.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0.png"/></Relationships>
</file>

<file path=ppt/slides/_rels/slide12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2.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5.png"/><Relationship Id="rId18" Type="http://schemas.openxmlformats.org/officeDocument/2006/relationships/slide" Target="slide38.xml"/><Relationship Id="rId26" Type="http://schemas.openxmlformats.org/officeDocument/2006/relationships/image" Target="../media/image29.png"/><Relationship Id="rId3" Type="http://schemas.openxmlformats.org/officeDocument/2006/relationships/image" Target="../media/image43.jpg"/><Relationship Id="rId21" Type="http://schemas.openxmlformats.org/officeDocument/2006/relationships/image" Target="../media/image26.png"/><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24.png"/><Relationship Id="rId25" Type="http://schemas.openxmlformats.org/officeDocument/2006/relationships/slide" Target="slide59.xml"/><Relationship Id="rId2" Type="http://schemas.openxmlformats.org/officeDocument/2006/relationships/image" Target="../media/image14.jpg"/><Relationship Id="rId16" Type="http://schemas.openxmlformats.org/officeDocument/2006/relationships/slide" Target="slide30.xml"/><Relationship Id="rId20" Type="http://schemas.openxmlformats.org/officeDocument/2006/relationships/slide" Target="slide42.xml"/><Relationship Id="rId29"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24" Type="http://schemas.openxmlformats.org/officeDocument/2006/relationships/image" Target="../media/image28.png"/><Relationship Id="rId5" Type="http://schemas.openxmlformats.org/officeDocument/2006/relationships/image" Target="../media/image19.pn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30.png"/><Relationship Id="rId10" Type="http://schemas.openxmlformats.org/officeDocument/2006/relationships/image" Target="../media/image44.jpg"/><Relationship Id="rId19" Type="http://schemas.openxmlformats.org/officeDocument/2006/relationships/image" Target="../media/image25.png"/><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slide" Target="slide5.xml"/><Relationship Id="rId22" Type="http://schemas.openxmlformats.org/officeDocument/2006/relationships/slide" Target="slide75.xml"/><Relationship Id="rId27" Type="http://schemas.openxmlformats.org/officeDocument/2006/relationships/slide" Target="slide14.xml"/><Relationship Id="rId30" Type="http://schemas.openxmlformats.org/officeDocument/2006/relationships/image" Target="../media/image31.png"/></Relationships>
</file>

<file path=ppt/slides/_rels/slide13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5.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6.jpg"/><Relationship Id="rId7" Type="http://schemas.openxmlformats.org/officeDocument/2006/relationships/slide" Target="slide4.xml"/><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image" Target="../media/image21.png"/></Relationships>
</file>

<file path=ppt/slides/_rels/slide13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7.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46.pn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45.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slide" Target="slide2.xml"/><Relationship Id="rId21" Type="http://schemas.openxmlformats.org/officeDocument/2006/relationships/slide" Target="slide75.xml"/><Relationship Id="rId7" Type="http://schemas.openxmlformats.org/officeDocument/2006/relationships/image" Target="../media/image48.jpg"/><Relationship Id="rId12" Type="http://schemas.openxmlformats.org/officeDocument/2006/relationships/image" Target="../media/image46.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45.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9.png"/><Relationship Id="rId24" Type="http://schemas.openxmlformats.org/officeDocument/2006/relationships/slide" Target="slide59.xml"/><Relationship Id="rId5" Type="http://schemas.openxmlformats.org/officeDocument/2006/relationships/slide" Target="slide4.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7.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 Target="slide2.xml"/><Relationship Id="rId21" Type="http://schemas.openxmlformats.org/officeDocument/2006/relationships/slide" Target="slide38.xml"/><Relationship Id="rId7" Type="http://schemas.openxmlformats.org/officeDocument/2006/relationships/image" Target="../media/image50.jpg"/><Relationship Id="rId12" Type="http://schemas.openxmlformats.org/officeDocument/2006/relationships/image" Target="../media/image52.png"/><Relationship Id="rId17" Type="http://schemas.openxmlformats.org/officeDocument/2006/relationships/slide" Target="slide5.xml"/><Relationship Id="rId25" Type="http://schemas.openxmlformats.org/officeDocument/2006/relationships/slide" Target="slide75.xml"/><Relationship Id="rId33" Type="http://schemas.openxmlformats.org/officeDocument/2006/relationships/image" Target="../media/image31.png"/><Relationship Id="rId2" Type="http://schemas.openxmlformats.org/officeDocument/2006/relationships/image" Target="../media/image45.jpg"/><Relationship Id="rId16" Type="http://schemas.openxmlformats.org/officeDocument/2006/relationships/image" Target="../media/image46.png"/><Relationship Id="rId20" Type="http://schemas.openxmlformats.org/officeDocument/2006/relationships/image" Target="../media/image24.pn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51.png"/><Relationship Id="rId24" Type="http://schemas.openxmlformats.org/officeDocument/2006/relationships/image" Target="../media/image26.png"/><Relationship Id="rId32" Type="http://schemas.openxmlformats.org/officeDocument/2006/relationships/slide" Target="slide21.xml"/><Relationship Id="rId5" Type="http://schemas.openxmlformats.org/officeDocument/2006/relationships/slide" Target="slide4.xml"/><Relationship Id="rId15" Type="http://schemas.openxmlformats.org/officeDocument/2006/relationships/image" Target="../media/image39.png"/><Relationship Id="rId23" Type="http://schemas.openxmlformats.org/officeDocument/2006/relationships/slide" Target="slide42.xml"/><Relationship Id="rId28" Type="http://schemas.openxmlformats.org/officeDocument/2006/relationships/slide" Target="slide59.xml"/><Relationship Id="rId10" Type="http://schemas.openxmlformats.org/officeDocument/2006/relationships/image" Target="../media/image22.png"/><Relationship Id="rId19" Type="http://schemas.openxmlformats.org/officeDocument/2006/relationships/slide" Target="slide30.xml"/><Relationship Id="rId31"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38.png"/><Relationship Id="rId22" Type="http://schemas.openxmlformats.org/officeDocument/2006/relationships/image" Target="../media/image25.png"/><Relationship Id="rId27" Type="http://schemas.openxmlformats.org/officeDocument/2006/relationships/image" Target="../media/image28.png"/><Relationship Id="rId30" Type="http://schemas.openxmlformats.org/officeDocument/2006/relationships/slide" Target="slide14.xml"/></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8.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slide" Target="slide2.xml"/><Relationship Id="rId21" Type="http://schemas.openxmlformats.org/officeDocument/2006/relationships/slide" Target="slide42.xml"/><Relationship Id="rId7" Type="http://schemas.openxmlformats.org/officeDocument/2006/relationships/image" Target="../media/image53.png"/><Relationship Id="rId12" Type="http://schemas.openxmlformats.org/officeDocument/2006/relationships/image" Target="../media/image37.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45.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2.png"/><Relationship Id="rId24" Type="http://schemas.openxmlformats.org/officeDocument/2006/relationships/image" Target="../media/image27.png"/><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21.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54.jpg"/><Relationship Id="rId14" Type="http://schemas.openxmlformats.org/officeDocument/2006/relationships/image" Target="../media/image46.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slide" Target="slide2.xml"/><Relationship Id="rId21" Type="http://schemas.openxmlformats.org/officeDocument/2006/relationships/slide" Target="slide42.xml"/><Relationship Id="rId7" Type="http://schemas.openxmlformats.org/officeDocument/2006/relationships/image" Target="../media/image50.jpg"/><Relationship Id="rId12" Type="http://schemas.openxmlformats.org/officeDocument/2006/relationships/image" Target="../media/image36.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45.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49.png"/><Relationship Id="rId24" Type="http://schemas.openxmlformats.org/officeDocument/2006/relationships/image" Target="../media/image27.png"/><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22.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46.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6.png"/><Relationship Id="rId18" Type="http://schemas.openxmlformats.org/officeDocument/2006/relationships/slide" Target="slide38.xml"/><Relationship Id="rId26" Type="http://schemas.openxmlformats.org/officeDocument/2006/relationships/image" Target="../media/image29.png"/><Relationship Id="rId3" Type="http://schemas.openxmlformats.org/officeDocument/2006/relationships/image" Target="../media/image55.jpg"/><Relationship Id="rId21" Type="http://schemas.openxmlformats.org/officeDocument/2006/relationships/image" Target="../media/image26.png"/><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24.png"/><Relationship Id="rId25" Type="http://schemas.openxmlformats.org/officeDocument/2006/relationships/slide" Target="slide59.xml"/><Relationship Id="rId2" Type="http://schemas.openxmlformats.org/officeDocument/2006/relationships/image" Target="../media/image14.jpg"/><Relationship Id="rId16" Type="http://schemas.openxmlformats.org/officeDocument/2006/relationships/slide" Target="slide30.xml"/><Relationship Id="rId20" Type="http://schemas.openxmlformats.org/officeDocument/2006/relationships/slide" Target="slide42.xml"/><Relationship Id="rId29"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24" Type="http://schemas.openxmlformats.org/officeDocument/2006/relationships/image" Target="../media/image28.png"/><Relationship Id="rId5" Type="http://schemas.openxmlformats.org/officeDocument/2006/relationships/image" Target="../media/image19.pn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30.png"/><Relationship Id="rId10" Type="http://schemas.openxmlformats.org/officeDocument/2006/relationships/image" Target="../media/image44.jpg"/><Relationship Id="rId19" Type="http://schemas.openxmlformats.org/officeDocument/2006/relationships/image" Target="../media/image25.png"/><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slide" Target="slide5.xml"/><Relationship Id="rId22" Type="http://schemas.openxmlformats.org/officeDocument/2006/relationships/slide" Target="slide75.xml"/><Relationship Id="rId27" Type="http://schemas.openxmlformats.org/officeDocument/2006/relationships/slide" Target="slide14.xml"/><Relationship Id="rId30"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slide" Target="slide26.xml"/></Relationships>
</file>

<file path=ppt/slides/_rels/slide22.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57.png"/><Relationship Id="rId21" Type="http://schemas.openxmlformats.org/officeDocument/2006/relationships/slide" Target="slide75.xml"/><Relationship Id="rId7" Type="http://schemas.openxmlformats.org/officeDocument/2006/relationships/image" Target="../media/image20.png"/><Relationship Id="rId12" Type="http://schemas.openxmlformats.org/officeDocument/2006/relationships/image" Target="../media/image18.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45.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2.png"/><Relationship Id="rId24" Type="http://schemas.openxmlformats.org/officeDocument/2006/relationships/slide" Target="slide59.xml"/><Relationship Id="rId5" Type="http://schemas.openxmlformats.org/officeDocument/2006/relationships/image" Target="../media/image19.png"/><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17.png"/><Relationship Id="rId19" Type="http://schemas.openxmlformats.org/officeDocument/2006/relationships/slide" Target="slide42.xml"/><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slide" Target="slide2.xml"/><Relationship Id="rId21" Type="http://schemas.openxmlformats.org/officeDocument/2006/relationships/slide" Target="slide75.xml"/><Relationship Id="rId7" Type="http://schemas.openxmlformats.org/officeDocument/2006/relationships/image" Target="../media/image59.jpg"/><Relationship Id="rId12" Type="http://schemas.openxmlformats.org/officeDocument/2006/relationships/image" Target="../media/image57.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45.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slide" Target="slide4.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6.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slide" Target="slide2.xml"/><Relationship Id="rId21" Type="http://schemas.openxmlformats.org/officeDocument/2006/relationships/slide" Target="slide42.xml"/><Relationship Id="rId7" Type="http://schemas.openxmlformats.org/officeDocument/2006/relationships/image" Target="../media/image60.jpg"/><Relationship Id="rId12" Type="http://schemas.openxmlformats.org/officeDocument/2006/relationships/image" Target="../media/image37.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45.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image" Target="../media/image27.png"/><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22.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57.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7.png"/><Relationship Id="rId18" Type="http://schemas.openxmlformats.org/officeDocument/2006/relationships/slide" Target="slide38.xml"/><Relationship Id="rId26" Type="http://schemas.openxmlformats.org/officeDocument/2006/relationships/image" Target="../media/image29.png"/><Relationship Id="rId3" Type="http://schemas.openxmlformats.org/officeDocument/2006/relationships/image" Target="../media/image61.jpg"/><Relationship Id="rId21" Type="http://schemas.openxmlformats.org/officeDocument/2006/relationships/image" Target="../media/image26.png"/><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24.png"/><Relationship Id="rId25" Type="http://schemas.openxmlformats.org/officeDocument/2006/relationships/slide" Target="slide59.xml"/><Relationship Id="rId2" Type="http://schemas.openxmlformats.org/officeDocument/2006/relationships/image" Target="../media/image45.jpg"/><Relationship Id="rId16" Type="http://schemas.openxmlformats.org/officeDocument/2006/relationships/slide" Target="slide30.xml"/><Relationship Id="rId20" Type="http://schemas.openxmlformats.org/officeDocument/2006/relationships/slide" Target="slide42.xml"/><Relationship Id="rId29"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24" Type="http://schemas.openxmlformats.org/officeDocument/2006/relationships/image" Target="../media/image28.png"/><Relationship Id="rId5" Type="http://schemas.openxmlformats.org/officeDocument/2006/relationships/image" Target="../media/image19.pn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30.png"/><Relationship Id="rId10" Type="http://schemas.openxmlformats.org/officeDocument/2006/relationships/image" Target="../media/image44.jpg"/><Relationship Id="rId19" Type="http://schemas.openxmlformats.org/officeDocument/2006/relationships/image" Target="../media/image25.png"/><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slide" Target="slide5.xml"/><Relationship Id="rId22" Type="http://schemas.openxmlformats.org/officeDocument/2006/relationships/slide" Target="slide75.xml"/><Relationship Id="rId27" Type="http://schemas.openxmlformats.org/officeDocument/2006/relationships/slide" Target="slide14.xml"/><Relationship Id="rId30"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62.jpg"/><Relationship Id="rId21" Type="http://schemas.openxmlformats.org/officeDocument/2006/relationships/slide" Target="slide75.xml"/><Relationship Id="rId7" Type="http://schemas.openxmlformats.org/officeDocument/2006/relationships/image" Target="../media/image20.png"/><Relationship Id="rId12" Type="http://schemas.openxmlformats.org/officeDocument/2006/relationships/image" Target="../media/image57.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45.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image" Target="../media/image19.png"/><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63.jpg"/><Relationship Id="rId21" Type="http://schemas.openxmlformats.org/officeDocument/2006/relationships/slide" Target="slide75.xml"/><Relationship Id="rId7" Type="http://schemas.openxmlformats.org/officeDocument/2006/relationships/image" Target="../media/image20.png"/><Relationship Id="rId12" Type="http://schemas.openxmlformats.org/officeDocument/2006/relationships/image" Target="../media/image57.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45.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image" Target="../media/image19.png"/><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slide" Target="slide2.xml"/><Relationship Id="rId21" Type="http://schemas.openxmlformats.org/officeDocument/2006/relationships/slide" Target="slide75.xml"/><Relationship Id="rId7" Type="http://schemas.openxmlformats.org/officeDocument/2006/relationships/image" Target="../media/image64.jpg"/><Relationship Id="rId12" Type="http://schemas.openxmlformats.org/officeDocument/2006/relationships/image" Target="../media/image57.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45.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slide" Target="slide4.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7.png"/><Relationship Id="rId18" Type="http://schemas.openxmlformats.org/officeDocument/2006/relationships/slide" Target="slide38.xml"/><Relationship Id="rId26" Type="http://schemas.openxmlformats.org/officeDocument/2006/relationships/image" Target="../media/image29.png"/><Relationship Id="rId3" Type="http://schemas.openxmlformats.org/officeDocument/2006/relationships/image" Target="../media/image61.jpg"/><Relationship Id="rId21" Type="http://schemas.openxmlformats.org/officeDocument/2006/relationships/image" Target="../media/image26.png"/><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24.png"/><Relationship Id="rId25" Type="http://schemas.openxmlformats.org/officeDocument/2006/relationships/slide" Target="slide59.xml"/><Relationship Id="rId2" Type="http://schemas.openxmlformats.org/officeDocument/2006/relationships/image" Target="../media/image45.jpg"/><Relationship Id="rId16" Type="http://schemas.openxmlformats.org/officeDocument/2006/relationships/slide" Target="slide30.xml"/><Relationship Id="rId20" Type="http://schemas.openxmlformats.org/officeDocument/2006/relationships/slide" Target="slide42.xml"/><Relationship Id="rId29"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24" Type="http://schemas.openxmlformats.org/officeDocument/2006/relationships/image" Target="../media/image28.png"/><Relationship Id="rId5" Type="http://schemas.openxmlformats.org/officeDocument/2006/relationships/image" Target="../media/image19.png"/><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30.png"/><Relationship Id="rId10" Type="http://schemas.openxmlformats.org/officeDocument/2006/relationships/image" Target="../media/image44.jpg"/><Relationship Id="rId19" Type="http://schemas.openxmlformats.org/officeDocument/2006/relationships/image" Target="../media/image25.png"/><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slide" Target="slide5.xml"/><Relationship Id="rId22" Type="http://schemas.openxmlformats.org/officeDocument/2006/relationships/slide" Target="slide75.xml"/><Relationship Id="rId27" Type="http://schemas.openxmlformats.org/officeDocument/2006/relationships/slide" Target="slide14.xml"/><Relationship Id="rId30"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65.png"/><Relationship Id="rId21" Type="http://schemas.openxmlformats.org/officeDocument/2006/relationships/slide" Target="slide75.xml"/><Relationship Id="rId7" Type="http://schemas.openxmlformats.org/officeDocument/2006/relationships/image" Target="../media/image20.png"/><Relationship Id="rId12" Type="http://schemas.openxmlformats.org/officeDocument/2006/relationships/image" Target="../media/image18.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2.png"/><Relationship Id="rId24" Type="http://schemas.openxmlformats.org/officeDocument/2006/relationships/slide" Target="slide59.xml"/><Relationship Id="rId5" Type="http://schemas.openxmlformats.org/officeDocument/2006/relationships/image" Target="../media/image19.png"/><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17.png"/><Relationship Id="rId19" Type="http://schemas.openxmlformats.org/officeDocument/2006/relationships/slide" Target="slide42.xml"/><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67.jp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slide" Target="slide4.xml"/><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65.png"/><Relationship Id="rId19" Type="http://schemas.openxmlformats.org/officeDocument/2006/relationships/slide" Target="slide75.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68.jp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slide" Target="slide4.xml"/><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65.png"/><Relationship Id="rId19" Type="http://schemas.openxmlformats.org/officeDocument/2006/relationships/slide" Target="slide75.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8.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slide" Target="slide2.xml"/><Relationship Id="rId21" Type="http://schemas.openxmlformats.org/officeDocument/2006/relationships/slide" Target="slide42.xml"/><Relationship Id="rId7" Type="http://schemas.openxmlformats.org/officeDocument/2006/relationships/image" Target="../media/image69.jpg"/><Relationship Id="rId12" Type="http://schemas.openxmlformats.org/officeDocument/2006/relationships/image" Target="../media/image39.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6.png"/><Relationship Id="rId24" Type="http://schemas.openxmlformats.org/officeDocument/2006/relationships/image" Target="../media/image27.png"/><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37.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18.png"/><Relationship Id="rId14" Type="http://schemas.openxmlformats.org/officeDocument/2006/relationships/image" Target="../media/image65.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70.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65.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71.png"/><Relationship Id="rId21" Type="http://schemas.openxmlformats.org/officeDocument/2006/relationships/image" Target="../media/image28.png"/><Relationship Id="rId7" Type="http://schemas.openxmlformats.org/officeDocument/2006/relationships/slide" Target="slide4.xml"/><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slide" Target="slide2.xml"/><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7.png"/><Relationship Id="rId19" Type="http://schemas.openxmlformats.org/officeDocument/2006/relationships/slide" Target="slide75.xml"/><Relationship Id="rId4" Type="http://schemas.openxmlformats.org/officeDocument/2006/relationships/image" Target="../media/image72.jpg"/><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3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8.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image" Target="../media/image73.jpg"/><Relationship Id="rId21" Type="http://schemas.openxmlformats.org/officeDocument/2006/relationships/slide" Target="slide42.xml"/><Relationship Id="rId7" Type="http://schemas.openxmlformats.org/officeDocument/2006/relationships/image" Target="../media/image20.png"/><Relationship Id="rId12" Type="http://schemas.openxmlformats.org/officeDocument/2006/relationships/image" Target="../media/image39.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36.png"/><Relationship Id="rId24" Type="http://schemas.openxmlformats.org/officeDocument/2006/relationships/image" Target="../media/image27.png"/><Relationship Id="rId5" Type="http://schemas.openxmlformats.org/officeDocument/2006/relationships/image" Target="../media/image19.png"/><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37.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slide" Target="slide2.xml"/><Relationship Id="rId9" Type="http://schemas.openxmlformats.org/officeDocument/2006/relationships/image" Target="../media/image18.png"/><Relationship Id="rId14" Type="http://schemas.openxmlformats.org/officeDocument/2006/relationships/image" Target="../media/image71.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74.pn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75.xml"/><Relationship Id="rId3" Type="http://schemas.openxmlformats.org/officeDocument/2006/relationships/image" Target="../media/image10.jpeg"/><Relationship Id="rId7" Type="http://schemas.openxmlformats.org/officeDocument/2006/relationships/slide" Target="slide5.xml"/><Relationship Id="rId12" Type="http://schemas.openxmlformats.org/officeDocument/2006/relationships/slide" Target="slide59.xml"/><Relationship Id="rId2" Type="http://schemas.openxmlformats.org/officeDocument/2006/relationships/notesSlide" Target="../notesSlides/notesSlide1.xml"/><Relationship Id="rId16" Type="http://schemas.openxmlformats.org/officeDocument/2006/relationships/slide" Target="slide119.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slide" Target="slide42.xml"/><Relationship Id="rId5" Type="http://schemas.openxmlformats.org/officeDocument/2006/relationships/image" Target="../media/image12.png"/><Relationship Id="rId15" Type="http://schemas.openxmlformats.org/officeDocument/2006/relationships/slide" Target="slide116.xml"/><Relationship Id="rId10" Type="http://schemas.openxmlformats.org/officeDocument/2006/relationships/slide" Target="slide38.xml"/><Relationship Id="rId4" Type="http://schemas.microsoft.com/office/2007/relationships/hdphoto" Target="../media/hdphoto4.wdp"/><Relationship Id="rId9" Type="http://schemas.openxmlformats.org/officeDocument/2006/relationships/slide" Target="slide30.xml"/><Relationship Id="rId14" Type="http://schemas.openxmlformats.org/officeDocument/2006/relationships/slide" Target="slide95.xml"/></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76.jp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slide" Target="slide4.xml"/><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74.png"/><Relationship Id="rId19" Type="http://schemas.openxmlformats.org/officeDocument/2006/relationships/slide" Target="slide75.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18" Type="http://schemas.openxmlformats.org/officeDocument/2006/relationships/slide" Target="slide42.xml"/><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image" Target="../media/image27.png"/><Relationship Id="rId7" Type="http://schemas.openxmlformats.org/officeDocument/2006/relationships/image" Target="../media/image77.jpg"/><Relationship Id="rId12" Type="http://schemas.openxmlformats.org/officeDocument/2006/relationships/slide" Target="slide5.xml"/><Relationship Id="rId17" Type="http://schemas.openxmlformats.org/officeDocument/2006/relationships/image" Target="../media/image25.png"/><Relationship Id="rId25" Type="http://schemas.openxmlformats.org/officeDocument/2006/relationships/slide" Target="slide14.xml"/><Relationship Id="rId2" Type="http://schemas.openxmlformats.org/officeDocument/2006/relationships/image" Target="../media/image14.jpg"/><Relationship Id="rId16" Type="http://schemas.openxmlformats.org/officeDocument/2006/relationships/slide" Target="slide38.xml"/><Relationship Id="rId20" Type="http://schemas.openxmlformats.org/officeDocument/2006/relationships/slide" Target="slide7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74.png"/><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image" Target="../media/image24.png"/><Relationship Id="rId23" Type="http://schemas.openxmlformats.org/officeDocument/2006/relationships/slide" Target="slide59.xml"/><Relationship Id="rId28" Type="http://schemas.openxmlformats.org/officeDocument/2006/relationships/image" Target="../media/image31.png"/><Relationship Id="rId10" Type="http://schemas.openxmlformats.org/officeDocument/2006/relationships/image" Target="../media/image78.png"/><Relationship Id="rId19"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slide" Target="slide30.xml"/><Relationship Id="rId22" Type="http://schemas.openxmlformats.org/officeDocument/2006/relationships/image" Target="../media/image28.png"/><Relationship Id="rId27" Type="http://schemas.openxmlformats.org/officeDocument/2006/relationships/slide" Target="slide21.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81.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80.png"/><Relationship Id="rId21" Type="http://schemas.openxmlformats.org/officeDocument/2006/relationships/slide" Target="slide75.xml"/><Relationship Id="rId7" Type="http://schemas.openxmlformats.org/officeDocument/2006/relationships/image" Target="../media/image20.png"/><Relationship Id="rId12" Type="http://schemas.openxmlformats.org/officeDocument/2006/relationships/image" Target="../media/image18.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2.png"/><Relationship Id="rId24" Type="http://schemas.openxmlformats.org/officeDocument/2006/relationships/slide" Target="slide59.xml"/><Relationship Id="rId5" Type="http://schemas.openxmlformats.org/officeDocument/2006/relationships/image" Target="../media/image19.png"/><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17.png"/><Relationship Id="rId19" Type="http://schemas.openxmlformats.org/officeDocument/2006/relationships/slide" Target="slide42.xml"/><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4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82.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80.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4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83.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80.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4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slide" Target="slide2.xml"/><Relationship Id="rId21" Type="http://schemas.openxmlformats.org/officeDocument/2006/relationships/slide" Target="slide75.xml"/><Relationship Id="rId7" Type="http://schemas.openxmlformats.org/officeDocument/2006/relationships/image" Target="../media/image84.jpg"/><Relationship Id="rId12" Type="http://schemas.openxmlformats.org/officeDocument/2006/relationships/image" Target="../media/image80.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slide" Target="slide4.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4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85.jp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slide" Target="slide4.xml"/><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80.png"/><Relationship Id="rId19" Type="http://schemas.openxmlformats.org/officeDocument/2006/relationships/slide" Target="slide75.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4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6.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slide" Target="slide2.xml"/><Relationship Id="rId21" Type="http://schemas.openxmlformats.org/officeDocument/2006/relationships/slide" Target="slide42.xml"/><Relationship Id="rId7" Type="http://schemas.openxmlformats.org/officeDocument/2006/relationships/image" Target="../media/image86.jpg"/><Relationship Id="rId12" Type="http://schemas.openxmlformats.org/officeDocument/2006/relationships/image" Target="../media/image37.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79.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image" Target="../media/image27.png"/><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22.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80.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4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87.jp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slide" Target="slide4.xml"/><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80.png"/><Relationship Id="rId19" Type="http://schemas.openxmlformats.org/officeDocument/2006/relationships/slide" Target="slide75.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15.png"/><Relationship Id="rId21" Type="http://schemas.openxmlformats.org/officeDocument/2006/relationships/slide" Target="slide75.xml"/><Relationship Id="rId7" Type="http://schemas.openxmlformats.org/officeDocument/2006/relationships/slide" Target="slide2.xml"/><Relationship Id="rId12" Type="http://schemas.openxmlformats.org/officeDocument/2006/relationships/image" Target="../media/image22.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png"/><Relationship Id="rId24" Type="http://schemas.openxmlformats.org/officeDocument/2006/relationships/slide" Target="slide59.xml"/><Relationship Id="rId5" Type="http://schemas.openxmlformats.org/officeDocument/2006/relationships/image" Target="../media/image17.png"/><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0.png"/><Relationship Id="rId19" Type="http://schemas.openxmlformats.org/officeDocument/2006/relationships/slide" Target="slide42.xml"/><Relationship Id="rId4" Type="http://schemas.openxmlformats.org/officeDocument/2006/relationships/image" Target="../media/image16.jpg"/><Relationship Id="rId9" Type="http://schemas.openxmlformats.org/officeDocument/2006/relationships/slide" Target="slide4.xml"/><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5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6.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slide" Target="slide2.xml"/><Relationship Id="rId21" Type="http://schemas.openxmlformats.org/officeDocument/2006/relationships/slide" Target="slide42.xml"/><Relationship Id="rId7" Type="http://schemas.openxmlformats.org/officeDocument/2006/relationships/image" Target="../media/image88.jpg"/><Relationship Id="rId12" Type="http://schemas.openxmlformats.org/officeDocument/2006/relationships/image" Target="../media/image37.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79.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image" Target="../media/image27.png"/><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22.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80.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5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88.jp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slide" Target="slide4.xml"/><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80.png"/><Relationship Id="rId19" Type="http://schemas.openxmlformats.org/officeDocument/2006/relationships/slide" Target="slide75.xml"/><Relationship Id="rId4" Type="http://schemas.openxmlformats.org/officeDocument/2006/relationships/image" Target="../media/image19.png"/><Relationship Id="rId9" Type="http://schemas.openxmlformats.org/officeDocument/2006/relationships/image" Target="../media/image39.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89.jp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slide" Target="slide4.xml"/><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80.png"/><Relationship Id="rId19" Type="http://schemas.openxmlformats.org/officeDocument/2006/relationships/slide" Target="slide75.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5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slide" Target="slide2.xml"/><Relationship Id="rId21" Type="http://schemas.openxmlformats.org/officeDocument/2006/relationships/slide" Target="slide75.xml"/><Relationship Id="rId7" Type="http://schemas.openxmlformats.org/officeDocument/2006/relationships/image" Target="../media/image90.jpg"/><Relationship Id="rId12" Type="http://schemas.openxmlformats.org/officeDocument/2006/relationships/image" Target="../media/image80.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slide" Target="slide4.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5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18" Type="http://schemas.openxmlformats.org/officeDocument/2006/relationships/slide" Target="slide42.xml"/><Relationship Id="rId26" Type="http://schemas.openxmlformats.org/officeDocument/2006/relationships/image" Target="../media/image30.png"/><Relationship Id="rId3" Type="http://schemas.openxmlformats.org/officeDocument/2006/relationships/slide" Target="slide2.xml"/><Relationship Id="rId21" Type="http://schemas.openxmlformats.org/officeDocument/2006/relationships/image" Target="../media/image27.png"/><Relationship Id="rId7" Type="http://schemas.openxmlformats.org/officeDocument/2006/relationships/image" Target="../media/image90.jpg"/><Relationship Id="rId12" Type="http://schemas.openxmlformats.org/officeDocument/2006/relationships/slide" Target="slide5.xml"/><Relationship Id="rId17" Type="http://schemas.openxmlformats.org/officeDocument/2006/relationships/image" Target="../media/image25.png"/><Relationship Id="rId25" Type="http://schemas.openxmlformats.org/officeDocument/2006/relationships/slide" Target="slide14.xml"/><Relationship Id="rId2" Type="http://schemas.openxmlformats.org/officeDocument/2006/relationships/image" Target="../media/image79.jpg"/><Relationship Id="rId16" Type="http://schemas.openxmlformats.org/officeDocument/2006/relationships/slide" Target="slide38.xml"/><Relationship Id="rId20" Type="http://schemas.openxmlformats.org/officeDocument/2006/relationships/slide" Target="slide7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80.png"/><Relationship Id="rId24" Type="http://schemas.openxmlformats.org/officeDocument/2006/relationships/image" Target="../media/image29.png"/><Relationship Id="rId5" Type="http://schemas.openxmlformats.org/officeDocument/2006/relationships/slide" Target="slide4.xml"/><Relationship Id="rId15" Type="http://schemas.openxmlformats.org/officeDocument/2006/relationships/image" Target="../media/image24.png"/><Relationship Id="rId23" Type="http://schemas.openxmlformats.org/officeDocument/2006/relationships/slide" Target="slide59.xml"/><Relationship Id="rId28" Type="http://schemas.openxmlformats.org/officeDocument/2006/relationships/image" Target="../media/image31.png"/><Relationship Id="rId10" Type="http://schemas.openxmlformats.org/officeDocument/2006/relationships/image" Target="../media/image91.png"/><Relationship Id="rId19"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slide" Target="slide30.xml"/><Relationship Id="rId22" Type="http://schemas.openxmlformats.org/officeDocument/2006/relationships/image" Target="../media/image28.png"/><Relationship Id="rId27" Type="http://schemas.openxmlformats.org/officeDocument/2006/relationships/slide" Target="slide21.xml"/></Relationships>
</file>

<file path=ppt/slides/_rels/slide5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92.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80.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5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93.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80.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5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94.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80.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5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90.jpg"/><Relationship Id="rId21" Type="http://schemas.openxmlformats.org/officeDocument/2006/relationships/slide" Target="slide75.xml"/><Relationship Id="rId7" Type="http://schemas.openxmlformats.org/officeDocument/2006/relationships/image" Target="../media/image20.png"/><Relationship Id="rId12" Type="http://schemas.openxmlformats.org/officeDocument/2006/relationships/image" Target="../media/image80.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image" Target="../media/image19.png"/><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32.jpg"/><Relationship Id="rId21" Type="http://schemas.openxmlformats.org/officeDocument/2006/relationships/slide" Target="slide75.xml"/><Relationship Id="rId7" Type="http://schemas.openxmlformats.org/officeDocument/2006/relationships/image" Target="../media/image22.png"/><Relationship Id="rId12" Type="http://schemas.openxmlformats.org/officeDocument/2006/relationships/image" Target="../media/image15.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0.png"/><Relationship Id="rId24" Type="http://schemas.openxmlformats.org/officeDocument/2006/relationships/slide" Target="slide59.xml"/><Relationship Id="rId5" Type="http://schemas.openxmlformats.org/officeDocument/2006/relationships/image" Target="../media/image17.png"/><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slide" Target="slide4.xml"/><Relationship Id="rId19" Type="http://schemas.openxmlformats.org/officeDocument/2006/relationships/slide" Target="slide42.xml"/><Relationship Id="rId4" Type="http://schemas.openxmlformats.org/officeDocument/2006/relationships/image" Target="../media/image21.png"/><Relationship Id="rId9" Type="http://schemas.openxmlformats.org/officeDocument/2006/relationships/image" Target="../media/image19.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60.xml.rels><?xml version="1.0" encoding="UTF-8" standalone="yes"?>
<Relationships xmlns="http://schemas.openxmlformats.org/package/2006/relationships"><Relationship Id="rId8" Type="http://schemas.openxmlformats.org/officeDocument/2006/relationships/image" Target="../media/image96.jp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95.png"/><Relationship Id="rId21" Type="http://schemas.openxmlformats.org/officeDocument/2006/relationships/slide" Target="slide75.xml"/><Relationship Id="rId7" Type="http://schemas.openxmlformats.org/officeDocument/2006/relationships/image" Target="../media/image20.png"/><Relationship Id="rId12" Type="http://schemas.openxmlformats.org/officeDocument/2006/relationships/image" Target="../media/image18.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2.png"/><Relationship Id="rId24" Type="http://schemas.openxmlformats.org/officeDocument/2006/relationships/slide" Target="slide59.xml"/><Relationship Id="rId5" Type="http://schemas.openxmlformats.org/officeDocument/2006/relationships/image" Target="../media/image19.png"/><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1.png"/><Relationship Id="rId19" Type="http://schemas.openxmlformats.org/officeDocument/2006/relationships/slide" Target="slide42.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6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97.jp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slide" Target="slide4.xml"/><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95.png"/><Relationship Id="rId19" Type="http://schemas.openxmlformats.org/officeDocument/2006/relationships/slide" Target="slide75.xml"/><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6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image" Target="../media/image98.jpg"/><Relationship Id="rId21" Type="http://schemas.openxmlformats.org/officeDocument/2006/relationships/slide" Target="slide42.xml"/><Relationship Id="rId7" Type="http://schemas.openxmlformats.org/officeDocument/2006/relationships/image" Target="../media/image20.png"/><Relationship Id="rId12" Type="http://schemas.openxmlformats.org/officeDocument/2006/relationships/image" Target="../media/image37.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79.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24" Type="http://schemas.openxmlformats.org/officeDocument/2006/relationships/image" Target="../media/image27.png"/><Relationship Id="rId5" Type="http://schemas.openxmlformats.org/officeDocument/2006/relationships/image" Target="../media/image19.png"/><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22.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95.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6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7.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image" Target="../media/image99.png"/><Relationship Id="rId21" Type="http://schemas.openxmlformats.org/officeDocument/2006/relationships/slide" Target="slide42.xml"/><Relationship Id="rId7" Type="http://schemas.openxmlformats.org/officeDocument/2006/relationships/slide" Target="slide4.xml"/><Relationship Id="rId12" Type="http://schemas.openxmlformats.org/officeDocument/2006/relationships/image" Target="../media/image22.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79.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1.png"/><Relationship Id="rId24" Type="http://schemas.openxmlformats.org/officeDocument/2006/relationships/image" Target="../media/image27.png"/><Relationship Id="rId5" Type="http://schemas.openxmlformats.org/officeDocument/2006/relationships/slide" Target="slide2.xml"/><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101.jpg"/><Relationship Id="rId19" Type="http://schemas.openxmlformats.org/officeDocument/2006/relationships/slide" Target="slide38.xml"/><Relationship Id="rId31" Type="http://schemas.openxmlformats.org/officeDocument/2006/relationships/image" Target="../media/image31.png"/><Relationship Id="rId4" Type="http://schemas.microsoft.com/office/2007/relationships/hdphoto" Target="../media/hdphoto7.wdp"/><Relationship Id="rId9" Type="http://schemas.openxmlformats.org/officeDocument/2006/relationships/image" Target="../media/image100.jpg"/><Relationship Id="rId14" Type="http://schemas.openxmlformats.org/officeDocument/2006/relationships/image" Target="../media/image95.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6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slide" Target="slide2.xml"/><Relationship Id="rId21" Type="http://schemas.openxmlformats.org/officeDocument/2006/relationships/slide" Target="slide75.xml"/><Relationship Id="rId7" Type="http://schemas.openxmlformats.org/officeDocument/2006/relationships/image" Target="../media/image102.jpg"/><Relationship Id="rId12" Type="http://schemas.openxmlformats.org/officeDocument/2006/relationships/image" Target="../media/image95.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slide" Target="slide4.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6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slide" Target="slide2.xml"/><Relationship Id="rId21" Type="http://schemas.openxmlformats.org/officeDocument/2006/relationships/slide" Target="slide75.xml"/><Relationship Id="rId7" Type="http://schemas.openxmlformats.org/officeDocument/2006/relationships/image" Target="../media/image103.jpg"/><Relationship Id="rId12" Type="http://schemas.openxmlformats.org/officeDocument/2006/relationships/image" Target="../media/image95.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slide" Target="slide4.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6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104.jp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slide" Target="slide4.xml"/><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95.png"/><Relationship Id="rId19" Type="http://schemas.openxmlformats.org/officeDocument/2006/relationships/slide" Target="slide75.xml"/><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6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slide" Target="slide2.xml"/><Relationship Id="rId21" Type="http://schemas.openxmlformats.org/officeDocument/2006/relationships/slide" Target="slide42.xml"/><Relationship Id="rId7" Type="http://schemas.openxmlformats.org/officeDocument/2006/relationships/image" Target="../media/image105.jpg"/><Relationship Id="rId12" Type="http://schemas.openxmlformats.org/officeDocument/2006/relationships/image" Target="../media/image18.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79.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7.png"/><Relationship Id="rId24" Type="http://schemas.openxmlformats.org/officeDocument/2006/relationships/image" Target="../media/image27.png"/><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22.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95.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6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95.png"/><Relationship Id="rId18" Type="http://schemas.openxmlformats.org/officeDocument/2006/relationships/slide" Target="slide38.xml"/><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image" Target="../media/image26.png"/><Relationship Id="rId7" Type="http://schemas.openxmlformats.org/officeDocument/2006/relationships/image" Target="../media/image105.jpg"/><Relationship Id="rId12" Type="http://schemas.openxmlformats.org/officeDocument/2006/relationships/image" Target="../media/image101.jpg"/><Relationship Id="rId17" Type="http://schemas.openxmlformats.org/officeDocument/2006/relationships/image" Target="../media/image24.png"/><Relationship Id="rId25" Type="http://schemas.openxmlformats.org/officeDocument/2006/relationships/slide" Target="slide59.xml"/><Relationship Id="rId2" Type="http://schemas.openxmlformats.org/officeDocument/2006/relationships/image" Target="../media/image79.jpg"/><Relationship Id="rId16" Type="http://schemas.openxmlformats.org/officeDocument/2006/relationships/slide" Target="slide30.xml"/><Relationship Id="rId20" Type="http://schemas.openxmlformats.org/officeDocument/2006/relationships/slide" Target="slide42.xml"/><Relationship Id="rId29"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00.jp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30.png"/><Relationship Id="rId10" Type="http://schemas.openxmlformats.org/officeDocument/2006/relationships/image" Target="../media/image37.png"/><Relationship Id="rId19"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slide" Target="slide5.xml"/><Relationship Id="rId22" Type="http://schemas.openxmlformats.org/officeDocument/2006/relationships/slide" Target="slide75.xml"/><Relationship Id="rId27" Type="http://schemas.openxmlformats.org/officeDocument/2006/relationships/slide" Target="slide14.xml"/><Relationship Id="rId30" Type="http://schemas.openxmlformats.org/officeDocument/2006/relationships/image" Target="../media/image31.png"/></Relationships>
</file>

<file path=ppt/slides/_rels/slide6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slide" Target="slide2.xml"/><Relationship Id="rId21" Type="http://schemas.openxmlformats.org/officeDocument/2006/relationships/slide" Target="slide75.xml"/><Relationship Id="rId7" Type="http://schemas.openxmlformats.org/officeDocument/2006/relationships/image" Target="../media/image105.jpg"/><Relationship Id="rId12" Type="http://schemas.openxmlformats.org/officeDocument/2006/relationships/image" Target="../media/image95.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slide" Target="slide4.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slide" Target="slide2.xml"/><Relationship Id="rId21" Type="http://schemas.openxmlformats.org/officeDocument/2006/relationships/slide" Target="slide75.xml"/><Relationship Id="rId7" Type="http://schemas.openxmlformats.org/officeDocument/2006/relationships/image" Target="../media/image33.jpg"/><Relationship Id="rId12" Type="http://schemas.openxmlformats.org/officeDocument/2006/relationships/image" Target="../media/image15.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14.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slide" Target="slide4.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7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106.jpg"/><Relationship Id="rId21" Type="http://schemas.openxmlformats.org/officeDocument/2006/relationships/slide" Target="slide75.xml"/><Relationship Id="rId7" Type="http://schemas.openxmlformats.org/officeDocument/2006/relationships/image" Target="../media/image20.png"/><Relationship Id="rId12" Type="http://schemas.openxmlformats.org/officeDocument/2006/relationships/image" Target="../media/image95.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image" Target="../media/image19.png"/><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7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104.jp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slide" Target="slide4.xml"/><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95.png"/><Relationship Id="rId19" Type="http://schemas.openxmlformats.org/officeDocument/2006/relationships/slide" Target="slide75.xml"/><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7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slide" Target="slide2.xml"/><Relationship Id="rId21" Type="http://schemas.openxmlformats.org/officeDocument/2006/relationships/slide" Target="slide42.xml"/><Relationship Id="rId7" Type="http://schemas.openxmlformats.org/officeDocument/2006/relationships/image" Target="../media/image105.jpg"/><Relationship Id="rId12" Type="http://schemas.openxmlformats.org/officeDocument/2006/relationships/image" Target="../media/image18.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79.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7.png"/><Relationship Id="rId24" Type="http://schemas.openxmlformats.org/officeDocument/2006/relationships/image" Target="../media/image27.png"/><Relationship Id="rId5" Type="http://schemas.openxmlformats.org/officeDocument/2006/relationships/slide" Target="slide4.xml"/><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22.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95.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7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95.png"/><Relationship Id="rId18" Type="http://schemas.openxmlformats.org/officeDocument/2006/relationships/slide" Target="slide38.xml"/><Relationship Id="rId26" Type="http://schemas.openxmlformats.org/officeDocument/2006/relationships/image" Target="../media/image29.png"/><Relationship Id="rId3" Type="http://schemas.openxmlformats.org/officeDocument/2006/relationships/slide" Target="slide2.xml"/><Relationship Id="rId21" Type="http://schemas.openxmlformats.org/officeDocument/2006/relationships/image" Target="../media/image26.png"/><Relationship Id="rId7" Type="http://schemas.openxmlformats.org/officeDocument/2006/relationships/image" Target="../media/image105.jpg"/><Relationship Id="rId12" Type="http://schemas.openxmlformats.org/officeDocument/2006/relationships/image" Target="../media/image101.jpg"/><Relationship Id="rId17" Type="http://schemas.openxmlformats.org/officeDocument/2006/relationships/image" Target="../media/image24.png"/><Relationship Id="rId25" Type="http://schemas.openxmlformats.org/officeDocument/2006/relationships/slide" Target="slide59.xml"/><Relationship Id="rId2" Type="http://schemas.openxmlformats.org/officeDocument/2006/relationships/image" Target="../media/image79.jpg"/><Relationship Id="rId16" Type="http://schemas.openxmlformats.org/officeDocument/2006/relationships/slide" Target="slide30.xml"/><Relationship Id="rId20" Type="http://schemas.openxmlformats.org/officeDocument/2006/relationships/slide" Target="slide42.xml"/><Relationship Id="rId29"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00.jpg"/><Relationship Id="rId24" Type="http://schemas.openxmlformats.org/officeDocument/2006/relationships/image" Target="../media/image28.png"/><Relationship Id="rId5" Type="http://schemas.openxmlformats.org/officeDocument/2006/relationships/slide" Target="slide4.xml"/><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image" Target="../media/image30.png"/><Relationship Id="rId10" Type="http://schemas.openxmlformats.org/officeDocument/2006/relationships/image" Target="../media/image37.png"/><Relationship Id="rId19"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2.png"/><Relationship Id="rId14" Type="http://schemas.openxmlformats.org/officeDocument/2006/relationships/slide" Target="slide5.xml"/><Relationship Id="rId22" Type="http://schemas.openxmlformats.org/officeDocument/2006/relationships/slide" Target="slide75.xml"/><Relationship Id="rId27" Type="http://schemas.openxmlformats.org/officeDocument/2006/relationships/slide" Target="slide14.xml"/><Relationship Id="rId30" Type="http://schemas.openxmlformats.org/officeDocument/2006/relationships/image" Target="../media/image31.png"/></Relationships>
</file>

<file path=ppt/slides/_rels/slide7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slide" Target="slide2.xml"/><Relationship Id="rId21" Type="http://schemas.openxmlformats.org/officeDocument/2006/relationships/slide" Target="slide75.xml"/><Relationship Id="rId7" Type="http://schemas.openxmlformats.org/officeDocument/2006/relationships/image" Target="../media/image105.jpg"/><Relationship Id="rId12" Type="http://schemas.openxmlformats.org/officeDocument/2006/relationships/image" Target="../media/image95.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slide" Target="slide4.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75.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slide" Target="slide85.xml"/></Relationships>
</file>

<file path=ppt/slides/_rels/slide7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107.png"/><Relationship Id="rId21" Type="http://schemas.openxmlformats.org/officeDocument/2006/relationships/slide" Target="slide75.xml"/><Relationship Id="rId7" Type="http://schemas.openxmlformats.org/officeDocument/2006/relationships/slide" Target="slide4.xml"/><Relationship Id="rId12" Type="http://schemas.openxmlformats.org/officeDocument/2006/relationships/image" Target="../media/image18.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slide" Target="slide59.xml"/><Relationship Id="rId5" Type="http://schemas.openxmlformats.org/officeDocument/2006/relationships/slide" Target="slide2.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1.png"/><Relationship Id="rId19" Type="http://schemas.openxmlformats.org/officeDocument/2006/relationships/slide" Target="slide42.xml"/><Relationship Id="rId4" Type="http://schemas.openxmlformats.org/officeDocument/2006/relationships/image" Target="../media/image108.jpg"/><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7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109.png"/><Relationship Id="rId21" Type="http://schemas.openxmlformats.org/officeDocument/2006/relationships/slide" Target="slide75.xml"/><Relationship Id="rId7" Type="http://schemas.openxmlformats.org/officeDocument/2006/relationships/slide" Target="slide4.xml"/><Relationship Id="rId12" Type="http://schemas.openxmlformats.org/officeDocument/2006/relationships/image" Target="../media/image107.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slide" Target="slide59.xml"/><Relationship Id="rId5" Type="http://schemas.openxmlformats.org/officeDocument/2006/relationships/slide" Target="slide2.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110.jpg"/><Relationship Id="rId19" Type="http://schemas.openxmlformats.org/officeDocument/2006/relationships/slide" Target="slide42.xml"/><Relationship Id="rId4" Type="http://schemas.microsoft.com/office/2007/relationships/hdphoto" Target="../media/hdphoto8.wdp"/><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7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111.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0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7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112.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0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slide" Target="slide2.xml"/><Relationship Id="rId21" Type="http://schemas.openxmlformats.org/officeDocument/2006/relationships/image" Target="../media/image28.png"/><Relationship Id="rId7" Type="http://schemas.openxmlformats.org/officeDocument/2006/relationships/image" Target="../media/image34.jp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14.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slide" Target="slide4.xml"/><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5.png"/><Relationship Id="rId19" Type="http://schemas.openxmlformats.org/officeDocument/2006/relationships/slide" Target="slide75.xml"/><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8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113.png"/><Relationship Id="rId21" Type="http://schemas.openxmlformats.org/officeDocument/2006/relationships/slide" Target="slide75.xml"/><Relationship Id="rId7" Type="http://schemas.openxmlformats.org/officeDocument/2006/relationships/slide" Target="slide4.xml"/><Relationship Id="rId12" Type="http://schemas.openxmlformats.org/officeDocument/2006/relationships/image" Target="../media/image107.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7.png"/><Relationship Id="rId24" Type="http://schemas.openxmlformats.org/officeDocument/2006/relationships/slide" Target="slide59.xml"/><Relationship Id="rId5" Type="http://schemas.openxmlformats.org/officeDocument/2006/relationships/slide" Target="slide2.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114.jpg"/><Relationship Id="rId19" Type="http://schemas.openxmlformats.org/officeDocument/2006/relationships/slide" Target="slide42.xml"/><Relationship Id="rId4" Type="http://schemas.microsoft.com/office/2007/relationships/hdphoto" Target="../media/hdphoto9.wdp"/><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8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112.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0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8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115.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0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8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116.png"/><Relationship Id="rId21" Type="http://schemas.openxmlformats.org/officeDocument/2006/relationships/slide" Target="slide75.xml"/><Relationship Id="rId7" Type="http://schemas.openxmlformats.org/officeDocument/2006/relationships/slide" Target="slide4.xml"/><Relationship Id="rId12" Type="http://schemas.openxmlformats.org/officeDocument/2006/relationships/image" Target="../media/image107.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17.jpg"/><Relationship Id="rId24" Type="http://schemas.openxmlformats.org/officeDocument/2006/relationships/slide" Target="slide59.xml"/><Relationship Id="rId5" Type="http://schemas.openxmlformats.org/officeDocument/2006/relationships/slide" Target="slide2.xml"/><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17.png"/><Relationship Id="rId19" Type="http://schemas.openxmlformats.org/officeDocument/2006/relationships/slide" Target="slide42.xml"/><Relationship Id="rId4" Type="http://schemas.microsoft.com/office/2007/relationships/hdphoto" Target="../media/hdphoto10.wdp"/><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8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115.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0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8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118.jpg"/><Relationship Id="rId21" Type="http://schemas.openxmlformats.org/officeDocument/2006/relationships/slide" Target="slide75.xml"/><Relationship Id="rId7" Type="http://schemas.openxmlformats.org/officeDocument/2006/relationships/image" Target="../media/image20.png"/><Relationship Id="rId12" Type="http://schemas.openxmlformats.org/officeDocument/2006/relationships/image" Target="../media/image107.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22.png"/><Relationship Id="rId24" Type="http://schemas.openxmlformats.org/officeDocument/2006/relationships/slide" Target="slide59.xml"/><Relationship Id="rId5" Type="http://schemas.openxmlformats.org/officeDocument/2006/relationships/image" Target="../media/image19.png"/><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1.png"/><Relationship Id="rId19" Type="http://schemas.openxmlformats.org/officeDocument/2006/relationships/slide" Target="slide42.xml"/><Relationship Id="rId4" Type="http://schemas.openxmlformats.org/officeDocument/2006/relationships/slide" Target="slide2.xml"/><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8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png"/><Relationship Id="rId18" Type="http://schemas.openxmlformats.org/officeDocument/2006/relationships/image" Target="../media/image24.png"/><Relationship Id="rId26" Type="http://schemas.openxmlformats.org/officeDocument/2006/relationships/slide" Target="slide59.xml"/><Relationship Id="rId3" Type="http://schemas.openxmlformats.org/officeDocument/2006/relationships/image" Target="../media/image119.jpg"/><Relationship Id="rId21" Type="http://schemas.openxmlformats.org/officeDocument/2006/relationships/slide" Target="slide42.xml"/><Relationship Id="rId7" Type="http://schemas.openxmlformats.org/officeDocument/2006/relationships/image" Target="../media/image20.png"/><Relationship Id="rId12" Type="http://schemas.openxmlformats.org/officeDocument/2006/relationships/image" Target="../media/image37.png"/><Relationship Id="rId17" Type="http://schemas.openxmlformats.org/officeDocument/2006/relationships/slide" Target="slide30.xml"/><Relationship Id="rId25" Type="http://schemas.openxmlformats.org/officeDocument/2006/relationships/image" Target="../media/image28.png"/><Relationship Id="rId2" Type="http://schemas.openxmlformats.org/officeDocument/2006/relationships/image" Target="../media/image79.jpg"/><Relationship Id="rId16" Type="http://schemas.openxmlformats.org/officeDocument/2006/relationships/image" Target="../media/image23.png"/><Relationship Id="rId20" Type="http://schemas.openxmlformats.org/officeDocument/2006/relationships/image" Target="../media/image25.png"/><Relationship Id="rId29"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24" Type="http://schemas.openxmlformats.org/officeDocument/2006/relationships/image" Target="../media/image27.png"/><Relationship Id="rId5" Type="http://schemas.openxmlformats.org/officeDocument/2006/relationships/image" Target="../media/image19.png"/><Relationship Id="rId15" Type="http://schemas.openxmlformats.org/officeDocument/2006/relationships/slide" Target="slide5.xml"/><Relationship Id="rId23" Type="http://schemas.openxmlformats.org/officeDocument/2006/relationships/slide" Target="slide75.xml"/><Relationship Id="rId28" Type="http://schemas.openxmlformats.org/officeDocument/2006/relationships/slide" Target="slide14.xml"/><Relationship Id="rId10" Type="http://schemas.openxmlformats.org/officeDocument/2006/relationships/image" Target="../media/image22.png"/><Relationship Id="rId19" Type="http://schemas.openxmlformats.org/officeDocument/2006/relationships/slide" Target="slide38.xml"/><Relationship Id="rId31" Type="http://schemas.openxmlformats.org/officeDocument/2006/relationships/image" Target="../media/image31.png"/><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107.png"/><Relationship Id="rId22" Type="http://schemas.openxmlformats.org/officeDocument/2006/relationships/image" Target="../media/image26.png"/><Relationship Id="rId27" Type="http://schemas.openxmlformats.org/officeDocument/2006/relationships/image" Target="../media/image29.png"/><Relationship Id="rId30" Type="http://schemas.openxmlformats.org/officeDocument/2006/relationships/slide" Target="slide21.xml"/></Relationships>
</file>

<file path=ppt/slides/_rels/slide8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6.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image" Target="../media/image120.jpg"/><Relationship Id="rId21" Type="http://schemas.openxmlformats.org/officeDocument/2006/relationships/slide" Target="slide38.xml"/><Relationship Id="rId7" Type="http://schemas.openxmlformats.org/officeDocument/2006/relationships/image" Target="../media/image20.png"/><Relationship Id="rId12" Type="http://schemas.openxmlformats.org/officeDocument/2006/relationships/image" Target="../media/image37.png"/><Relationship Id="rId17" Type="http://schemas.openxmlformats.org/officeDocument/2006/relationships/slide" Target="slide5.xml"/><Relationship Id="rId25" Type="http://schemas.openxmlformats.org/officeDocument/2006/relationships/slide" Target="slide75.xml"/><Relationship Id="rId33" Type="http://schemas.openxmlformats.org/officeDocument/2006/relationships/image" Target="../media/image31.png"/><Relationship Id="rId2" Type="http://schemas.openxmlformats.org/officeDocument/2006/relationships/image" Target="../media/image79.jpg"/><Relationship Id="rId16" Type="http://schemas.openxmlformats.org/officeDocument/2006/relationships/image" Target="../media/image107.png"/><Relationship Id="rId20" Type="http://schemas.openxmlformats.org/officeDocument/2006/relationships/image" Target="../media/image24.pn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24" Type="http://schemas.openxmlformats.org/officeDocument/2006/relationships/image" Target="../media/image26.png"/><Relationship Id="rId32" Type="http://schemas.openxmlformats.org/officeDocument/2006/relationships/slide" Target="slide21.xml"/><Relationship Id="rId5" Type="http://schemas.openxmlformats.org/officeDocument/2006/relationships/image" Target="../media/image19.png"/><Relationship Id="rId15" Type="http://schemas.openxmlformats.org/officeDocument/2006/relationships/image" Target="../media/image39.png"/><Relationship Id="rId23" Type="http://schemas.openxmlformats.org/officeDocument/2006/relationships/slide" Target="slide42.xml"/><Relationship Id="rId28" Type="http://schemas.openxmlformats.org/officeDocument/2006/relationships/slide" Target="slide59.xml"/><Relationship Id="rId10" Type="http://schemas.openxmlformats.org/officeDocument/2006/relationships/image" Target="../media/image22.png"/><Relationship Id="rId19" Type="http://schemas.openxmlformats.org/officeDocument/2006/relationships/slide" Target="slide30.xml"/><Relationship Id="rId31" Type="http://schemas.openxmlformats.org/officeDocument/2006/relationships/image" Target="../media/image30.png"/><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38.png"/><Relationship Id="rId22" Type="http://schemas.openxmlformats.org/officeDocument/2006/relationships/image" Target="../media/image25.png"/><Relationship Id="rId27" Type="http://schemas.openxmlformats.org/officeDocument/2006/relationships/image" Target="../media/image28.png"/><Relationship Id="rId30" Type="http://schemas.openxmlformats.org/officeDocument/2006/relationships/slide" Target="slide14.xml"/></Relationships>
</file>

<file path=ppt/slides/_rels/slide8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121.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0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8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122.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0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7.png"/><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slide" Target="slide2.xml"/><Relationship Id="rId21" Type="http://schemas.openxmlformats.org/officeDocument/2006/relationships/slide" Target="slide38.xml"/><Relationship Id="rId7" Type="http://schemas.openxmlformats.org/officeDocument/2006/relationships/image" Target="../media/image35.jpg"/><Relationship Id="rId12" Type="http://schemas.openxmlformats.org/officeDocument/2006/relationships/image" Target="../media/image36.png"/><Relationship Id="rId17" Type="http://schemas.openxmlformats.org/officeDocument/2006/relationships/slide" Target="slide5.xml"/><Relationship Id="rId25" Type="http://schemas.openxmlformats.org/officeDocument/2006/relationships/slide" Target="slide75.xml"/><Relationship Id="rId33" Type="http://schemas.openxmlformats.org/officeDocument/2006/relationships/image" Target="../media/image31.png"/><Relationship Id="rId2" Type="http://schemas.openxmlformats.org/officeDocument/2006/relationships/image" Target="../media/image14.jpg"/><Relationship Id="rId16" Type="http://schemas.openxmlformats.org/officeDocument/2006/relationships/image" Target="../media/image15.png"/><Relationship Id="rId20" Type="http://schemas.openxmlformats.org/officeDocument/2006/relationships/image" Target="../media/image24.pn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8.png"/><Relationship Id="rId24" Type="http://schemas.openxmlformats.org/officeDocument/2006/relationships/image" Target="../media/image26.png"/><Relationship Id="rId32" Type="http://schemas.openxmlformats.org/officeDocument/2006/relationships/slide" Target="slide21.xml"/><Relationship Id="rId5" Type="http://schemas.openxmlformats.org/officeDocument/2006/relationships/slide" Target="slide4.xml"/><Relationship Id="rId15" Type="http://schemas.openxmlformats.org/officeDocument/2006/relationships/image" Target="../media/image39.png"/><Relationship Id="rId23" Type="http://schemas.openxmlformats.org/officeDocument/2006/relationships/slide" Target="slide42.xml"/><Relationship Id="rId28" Type="http://schemas.openxmlformats.org/officeDocument/2006/relationships/slide" Target="slide59.xml"/><Relationship Id="rId10" Type="http://schemas.openxmlformats.org/officeDocument/2006/relationships/image" Target="../media/image22.png"/><Relationship Id="rId19" Type="http://schemas.openxmlformats.org/officeDocument/2006/relationships/slide" Target="slide30.xml"/><Relationship Id="rId31"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17.png"/><Relationship Id="rId14" Type="http://schemas.openxmlformats.org/officeDocument/2006/relationships/image" Target="../media/image38.png"/><Relationship Id="rId22" Type="http://schemas.openxmlformats.org/officeDocument/2006/relationships/image" Target="../media/image25.png"/><Relationship Id="rId27" Type="http://schemas.openxmlformats.org/officeDocument/2006/relationships/image" Target="../media/image28.png"/><Relationship Id="rId30" Type="http://schemas.openxmlformats.org/officeDocument/2006/relationships/slide" Target="slide14.xml"/></Relationships>
</file>

<file path=ppt/slides/_rels/slide9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123.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0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9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124.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0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9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18" Type="http://schemas.openxmlformats.org/officeDocument/2006/relationships/image" Target="../media/image25.png"/><Relationship Id="rId26" Type="http://schemas.openxmlformats.org/officeDocument/2006/relationships/slide" Target="slide14.xml"/><Relationship Id="rId3" Type="http://schemas.openxmlformats.org/officeDocument/2006/relationships/image" Target="../media/image125.jpg"/><Relationship Id="rId21" Type="http://schemas.openxmlformats.org/officeDocument/2006/relationships/slide" Target="slide75.xml"/><Relationship Id="rId7" Type="http://schemas.openxmlformats.org/officeDocument/2006/relationships/image" Target="../media/image20.png"/><Relationship Id="rId12" Type="http://schemas.openxmlformats.org/officeDocument/2006/relationships/image" Target="../media/image107.png"/><Relationship Id="rId17" Type="http://schemas.openxmlformats.org/officeDocument/2006/relationships/slide" Target="slide38.xml"/><Relationship Id="rId25" Type="http://schemas.openxmlformats.org/officeDocument/2006/relationships/image" Target="../media/image29.png"/><Relationship Id="rId2" Type="http://schemas.openxmlformats.org/officeDocument/2006/relationships/image" Target="../media/image79.jpg"/><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image" Target="../media/image18.png"/><Relationship Id="rId24" Type="http://schemas.openxmlformats.org/officeDocument/2006/relationships/slide" Target="slide59.xml"/><Relationship Id="rId5" Type="http://schemas.openxmlformats.org/officeDocument/2006/relationships/image" Target="../media/image19.png"/><Relationship Id="rId15" Type="http://schemas.openxmlformats.org/officeDocument/2006/relationships/slide" Target="slide30.xml"/><Relationship Id="rId23" Type="http://schemas.openxmlformats.org/officeDocument/2006/relationships/image" Target="../media/image28.png"/><Relationship Id="rId28" Type="http://schemas.openxmlformats.org/officeDocument/2006/relationships/slide" Target="slide21.xml"/><Relationship Id="rId10" Type="http://schemas.openxmlformats.org/officeDocument/2006/relationships/image" Target="../media/image22.png"/><Relationship Id="rId19" Type="http://schemas.openxmlformats.org/officeDocument/2006/relationships/slide" Target="slide42.xml"/><Relationship Id="rId4" Type="http://schemas.openxmlformats.org/officeDocument/2006/relationships/slide" Target="slide2.xml"/><Relationship Id="rId9" Type="http://schemas.openxmlformats.org/officeDocument/2006/relationships/image" Target="../media/image17.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image" Target="../media/image30.png"/></Relationships>
</file>

<file path=ppt/slides/_rels/slide9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126.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0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9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30.xml"/><Relationship Id="rId18" Type="http://schemas.openxmlformats.org/officeDocument/2006/relationships/image" Target="../media/image26.png"/><Relationship Id="rId26" Type="http://schemas.openxmlformats.org/officeDocument/2006/relationships/slide" Target="slide21.xml"/><Relationship Id="rId3" Type="http://schemas.openxmlformats.org/officeDocument/2006/relationships/image" Target="../media/image127.jpg"/><Relationship Id="rId21" Type="http://schemas.openxmlformats.org/officeDocument/2006/relationships/image" Target="../media/image28.png"/><Relationship Id="rId7" Type="http://schemas.openxmlformats.org/officeDocument/2006/relationships/image" Target="../media/image20.png"/><Relationship Id="rId12" Type="http://schemas.openxmlformats.org/officeDocument/2006/relationships/image" Target="../media/image23.png"/><Relationship Id="rId17" Type="http://schemas.openxmlformats.org/officeDocument/2006/relationships/slide" Target="slide42.xml"/><Relationship Id="rId25" Type="http://schemas.openxmlformats.org/officeDocument/2006/relationships/image" Target="../media/image30.png"/><Relationship Id="rId2" Type="http://schemas.openxmlformats.org/officeDocument/2006/relationships/image" Target="../media/image79.jpg"/><Relationship Id="rId16" Type="http://schemas.openxmlformats.org/officeDocument/2006/relationships/image" Target="../media/image25.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5.xml"/><Relationship Id="rId24" Type="http://schemas.openxmlformats.org/officeDocument/2006/relationships/slide" Target="slide14.xml"/><Relationship Id="rId5" Type="http://schemas.openxmlformats.org/officeDocument/2006/relationships/image" Target="../media/image19.png"/><Relationship Id="rId15" Type="http://schemas.openxmlformats.org/officeDocument/2006/relationships/slide" Target="slide38.xml"/><Relationship Id="rId23" Type="http://schemas.openxmlformats.org/officeDocument/2006/relationships/image" Target="../media/image29.png"/><Relationship Id="rId10" Type="http://schemas.openxmlformats.org/officeDocument/2006/relationships/image" Target="../media/image107.png"/><Relationship Id="rId19" Type="http://schemas.openxmlformats.org/officeDocument/2006/relationships/slide" Target="slide75.xml"/><Relationship Id="rId4" Type="http://schemas.openxmlformats.org/officeDocument/2006/relationships/slide" Target="slide2.xml"/><Relationship Id="rId9" Type="http://schemas.openxmlformats.org/officeDocument/2006/relationships/image" Target="../media/image21.png"/><Relationship Id="rId14" Type="http://schemas.openxmlformats.org/officeDocument/2006/relationships/image" Target="../media/image24.png"/><Relationship Id="rId22" Type="http://schemas.openxmlformats.org/officeDocument/2006/relationships/slide" Target="slide59.xml"/><Relationship Id="rId27" Type="http://schemas.openxmlformats.org/officeDocument/2006/relationships/image" Target="../media/image31.png"/></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28.jp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20.png"/></Relationships>
</file>

<file path=ppt/slides/_rels/slide9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2.xml"/><Relationship Id="rId7" Type="http://schemas.openxmlformats.org/officeDocument/2006/relationships/image" Target="../media/image12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17.png"/></Relationships>
</file>

<file path=ppt/slides/_rels/slide9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2.xml"/><Relationship Id="rId7" Type="http://schemas.openxmlformats.org/officeDocument/2006/relationships/image" Target="../media/image130.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17.png"/></Relationships>
</file>

<file path=ppt/slides/_rels/slide9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 Target="slide2.xml"/><Relationship Id="rId7" Type="http://schemas.openxmlformats.org/officeDocument/2006/relationships/image" Target="../media/image131.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2" descr="C:\Users\ali kamali\Desktop\intro powerpoin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7938"/>
            <a:ext cx="9144000" cy="51514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C:\Users\ali kamali\Desktop\intro powerpoint 1.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35628" y="722798"/>
            <a:ext cx="1554162" cy="37179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1" descr="C:\Users\ali kamali\Desktop\intro powerpoint 2.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98610" y="725618"/>
            <a:ext cx="17494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li kamali\Desktop\29) In the name of GOD  (www_IslamicWallpaper_ir).gif"/>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928404" y="1183620"/>
            <a:ext cx="3392293" cy="25442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21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1000"/>
                                        <p:tgtEl>
                                          <p:spTgt spid="29"/>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1000"/>
                                        <p:tgtEl>
                                          <p:spTgt spid="30"/>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anim calcmode="lin" valueType="num">
                                      <p:cBhvr>
                                        <p:cTn id="15" dur="500" fill="hold"/>
                                        <p:tgtEl>
                                          <p:spTgt spid="1028"/>
                                        </p:tgtEl>
                                        <p:attrNameLst>
                                          <p:attrName>ppt_x</p:attrName>
                                        </p:attrNameLst>
                                      </p:cBhvr>
                                      <p:tavLst>
                                        <p:tav tm="0">
                                          <p:val>
                                            <p:strVal val="#ppt_x"/>
                                          </p:val>
                                        </p:tav>
                                        <p:tav tm="100000">
                                          <p:val>
                                            <p:strVal val="#ppt_x"/>
                                          </p:val>
                                        </p:tav>
                                      </p:tavLst>
                                    </p:anim>
                                    <p:anim calcmode="lin" valueType="num">
                                      <p:cBhvr>
                                        <p:cTn id="16" dur="5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28" name="Rectangle 27"/>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29" name="Picture 2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30" name="Picture 2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rcRect/>
          <a:stretch/>
        </p:blipFill>
        <p:spPr>
          <a:xfrm>
            <a:off x="591321" y="571424"/>
            <a:ext cx="5542738" cy="4334896"/>
          </a:xfrm>
          <a:prstGeom prst="rect">
            <a:avLst/>
          </a:prstGeom>
        </p:spPr>
      </p:pic>
      <p:pic>
        <p:nvPicPr>
          <p:cNvPr id="25"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0296" y="51183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8469" y="202659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711122" y="1922909"/>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مشخصات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ردیف مربوط به کالا، اطلاعات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تعداد/مقدار</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تاریخ نیاز به کالا </a:t>
            </a:r>
            <a:r>
              <a:rPr lang="fa-IR" sz="1100" b="1" dirty="0">
                <a:latin typeface="B Zar" panose="00000400000000000000" pitchFamily="2" charset="-78"/>
                <a:ea typeface="Calibri" panose="020F0502020204030204" pitchFamily="34" charset="0"/>
                <a:cs typeface="B Nazanin" panose="00000400000000000000" pitchFamily="2" charset="-78"/>
              </a:rPr>
              <a:t>را وارد نمایید.</a:t>
            </a:r>
          </a:p>
        </p:txBody>
      </p:sp>
      <p:pic>
        <p:nvPicPr>
          <p:cNvPr id="13" name="point 2" descr="F:\END\Blue\New folder\point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66337" y="14348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un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3477" y="2489455"/>
            <a:ext cx="221769" cy="242281"/>
          </a:xfrm>
          <a:prstGeom prst="rect">
            <a:avLst/>
          </a:prstGeom>
        </p:spPr>
      </p:pic>
      <p:pic>
        <p:nvPicPr>
          <p:cNvPr id="20"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1209" y="292007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719713" y="3728110"/>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a:t>
            </a:r>
            <a:r>
              <a:rPr lang="fa-IR" sz="1100" b="1" dirty="0" smtClean="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جوزهای ارائه خدمت/کالا</a:t>
            </a:r>
            <a:endPar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الزامی بودن ارائه مجوز می توانید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تعیین مجوز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Arrow 4" descr="F:\پاورپوینت ها\ارزیابی کیفی\Arrow 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91246" y="3840912"/>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1" name="Arrow 1" descr="C:\Users\ali kamali\Desktop\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38973" y="81008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2" name="text 1"/>
          <p:cNvSpPr/>
          <p:nvPr/>
        </p:nvSpPr>
        <p:spPr>
          <a:xfrm>
            <a:off x="6658130" y="701638"/>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تاریخ نیاز کلیه کالاها / خدمات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فیلد می توانید تاریخ نیاز کلیه کالاهای انتخاب شده را در یک تاریخ مشخص معین نمایید. در غیر اینصورت می توانید تاریخ نیاز هر کالا را در ردیف مربوط به خود کالا تکمیل نمایید.</a:t>
            </a:r>
          </a:p>
        </p:txBody>
      </p:sp>
      <p:sp>
        <p:nvSpPr>
          <p:cNvPr id="33" name="text 1"/>
          <p:cNvSpPr/>
          <p:nvPr/>
        </p:nvSpPr>
        <p:spPr>
          <a:xfrm>
            <a:off x="6700962" y="2816989"/>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مشخصات خدمت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ردیف مربوط به خدمت، اطلاعات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واحد اندازه گیری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مقدار</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تاریخ نیاز به خدمت</a:t>
            </a:r>
            <a:r>
              <a:rPr lang="fa-IR" sz="1100" b="1" dirty="0">
                <a:latin typeface="B Zar" panose="00000400000000000000" pitchFamily="2" charset="-78"/>
                <a:ea typeface="Calibri" panose="020F0502020204030204" pitchFamily="34" charset="0"/>
                <a:cs typeface="B Nazanin" panose="00000400000000000000" pitchFamily="2" charset="-78"/>
              </a:rPr>
              <a:t> را مشخص نمایید.</a:t>
            </a:r>
          </a:p>
        </p:txBody>
      </p:sp>
      <p:pic>
        <p:nvPicPr>
          <p:cNvPr id="34"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33723" y="3609141"/>
            <a:ext cx="221769" cy="242281"/>
          </a:xfrm>
          <a:prstGeom prst="rect">
            <a:avLst/>
          </a:prstGeom>
        </p:spPr>
      </p:pic>
      <p:pic>
        <p:nvPicPr>
          <p:cNvPr id="44" name="Picture 4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9994" y="110668"/>
            <a:ext cx="6464226" cy="491974"/>
          </a:xfrm>
          <a:prstGeom prst="rect">
            <a:avLst/>
          </a:prstGeom>
        </p:spPr>
      </p:pic>
      <p:pic>
        <p:nvPicPr>
          <p:cNvPr id="45" name="Picture 4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46" name="Picture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47" name="Picture 4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8" name="Picture 4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9" name="Picture 4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50" name="Picture 49">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51" name="Picture 50">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54" name="Picture 53">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55" name="Picture 54">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427756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right)">
                                      <p:cBhvr>
                                        <p:cTn id="17" dur="500"/>
                                        <p:tgtEl>
                                          <p:spTgt spid="3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2000"/>
                            </p:stCondLst>
                            <p:childTnLst>
                              <p:par>
                                <p:cTn id="28" presetID="22" presetClass="entr" presetSubtype="2"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right)">
                                      <p:cBhvr>
                                        <p:cTn id="30" dur="500"/>
                                        <p:tgtEl>
                                          <p:spTgt spid="11"/>
                                        </p:tgtEl>
                                      </p:cBhvr>
                                    </p:animEffect>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up)">
                                      <p:cBhvr>
                                        <p:cTn id="34" dur="500"/>
                                        <p:tgtEl>
                                          <p:spTgt spid="12"/>
                                        </p:tgtEl>
                                      </p:cBhvr>
                                    </p:animEffect>
                                  </p:childTnLst>
                                </p:cTn>
                              </p:par>
                            </p:childTnLst>
                          </p:cTn>
                        </p:par>
                        <p:par>
                          <p:cTn id="35" fill="hold">
                            <p:stCondLst>
                              <p:cond delay="3000"/>
                            </p:stCondLst>
                            <p:childTnLst>
                              <p:par>
                                <p:cTn id="36" presetID="53" presetClass="entr" presetSubtype="16"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right)">
                                      <p:cBhvr>
                                        <p:cTn id="44" dur="500"/>
                                        <p:tgtEl>
                                          <p:spTgt spid="20"/>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up)">
                                      <p:cBhvr>
                                        <p:cTn id="48" dur="500"/>
                                        <p:tgtEl>
                                          <p:spTgt spid="33"/>
                                        </p:tgtEl>
                                      </p:cBhvr>
                                    </p:animEffect>
                                  </p:childTnLst>
                                </p:cTn>
                              </p:par>
                              <p:par>
                                <p:cTn id="49" presetID="53" presetClass="entr" presetSubtype="16"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500" fill="hold"/>
                                        <p:tgtEl>
                                          <p:spTgt spid="34"/>
                                        </p:tgtEl>
                                        <p:attrNameLst>
                                          <p:attrName>ppt_w</p:attrName>
                                        </p:attrNameLst>
                                      </p:cBhvr>
                                      <p:tavLst>
                                        <p:tav tm="0">
                                          <p:val>
                                            <p:fltVal val="0"/>
                                          </p:val>
                                        </p:tav>
                                        <p:tav tm="100000">
                                          <p:val>
                                            <p:strVal val="#ppt_w"/>
                                          </p:val>
                                        </p:tav>
                                      </p:tavLst>
                                    </p:anim>
                                    <p:anim calcmode="lin" valueType="num">
                                      <p:cBhvr>
                                        <p:cTn id="52" dur="500" fill="hold"/>
                                        <p:tgtEl>
                                          <p:spTgt spid="34"/>
                                        </p:tgtEl>
                                        <p:attrNameLst>
                                          <p:attrName>ppt_h</p:attrName>
                                        </p:attrNameLst>
                                      </p:cBhvr>
                                      <p:tavLst>
                                        <p:tav tm="0">
                                          <p:val>
                                            <p:fltVal val="0"/>
                                          </p:val>
                                        </p:tav>
                                        <p:tav tm="100000">
                                          <p:val>
                                            <p:strVal val="#ppt_h"/>
                                          </p:val>
                                        </p:tav>
                                      </p:tavLst>
                                    </p:anim>
                                    <p:animEffect transition="in" filter="fade">
                                      <p:cBhvr>
                                        <p:cTn id="53" dur="500"/>
                                        <p:tgtEl>
                                          <p:spTgt spid="34"/>
                                        </p:tgtEl>
                                      </p:cBhvr>
                                    </p:animEffect>
                                  </p:childTnLst>
                                </p:cTn>
                              </p:par>
                            </p:childTnLst>
                          </p:cTn>
                        </p:par>
                        <p:par>
                          <p:cTn id="54" fill="hold">
                            <p:stCondLst>
                              <p:cond delay="4500"/>
                            </p:stCondLst>
                            <p:childTnLst>
                              <p:par>
                                <p:cTn id="55" presetID="22" presetClass="entr" presetSubtype="2"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right)">
                                      <p:cBhvr>
                                        <p:cTn id="57" dur="500"/>
                                        <p:tgtEl>
                                          <p:spTgt spid="23"/>
                                        </p:tgtEl>
                                      </p:cBhvr>
                                    </p:animEffect>
                                  </p:childTnLst>
                                </p:cTn>
                              </p:par>
                            </p:childTnLst>
                          </p:cTn>
                        </p:par>
                        <p:par>
                          <p:cTn id="58" fill="hold">
                            <p:stCondLst>
                              <p:cond delay="5000"/>
                            </p:stCondLst>
                            <p:childTnLst>
                              <p:par>
                                <p:cTn id="59" presetID="22" presetClass="entr" presetSubtype="1"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up)">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32" grpId="0"/>
      <p:bldP spid="3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170" y="601990"/>
            <a:ext cx="5632393" cy="4375880"/>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556" y="16434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355" y="30227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spTree>
    <p:extLst>
      <p:ext uri="{BB962C8B-B14F-4D97-AF65-F5344CB8AC3E}">
        <p14:creationId xmlns:p14="http://schemas.microsoft.com/office/powerpoint/2010/main" val="183166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47855"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040" y="962221"/>
            <a:ext cx="5100806" cy="2727665"/>
          </a:xfrm>
          <a:prstGeom prst="rect">
            <a:avLst/>
          </a:prstGeom>
        </p:spPr>
      </p:pic>
    </p:spTree>
    <p:extLst>
      <p:ext uri="{BB962C8B-B14F-4D97-AF65-F5344CB8AC3E}">
        <p14:creationId xmlns:p14="http://schemas.microsoft.com/office/powerpoint/2010/main" val="92935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4017"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557" y="1278744"/>
            <a:ext cx="5406733" cy="2616161"/>
          </a:xfrm>
          <a:prstGeom prst="rect">
            <a:avLst/>
          </a:prstGeom>
        </p:spPr>
      </p:pic>
    </p:spTree>
    <p:extLst>
      <p:ext uri="{BB962C8B-B14F-4D97-AF65-F5344CB8AC3E}">
        <p14:creationId xmlns:p14="http://schemas.microsoft.com/office/powerpoint/2010/main" val="151513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26" y="498093"/>
            <a:ext cx="4892465" cy="4435406"/>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9" name="Rectangle 2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4966" y="14222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تایید الحاقیه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مهلت تایید الحاقیه سفارش توسط تامین کننده را مشخص نمایید.</a:t>
            </a:r>
          </a:p>
        </p:txBody>
      </p:sp>
      <p:pic>
        <p:nvPicPr>
          <p:cNvPr id="20"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175129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80672" y="1636609"/>
            <a:ext cx="2086100" cy="167225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الحاقیه </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پس از تکمیل اطلاعات فرم الحاقیه، جهت ارسال فرم به تامین کننده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نوع فرآیند خرید متوسط باشد پس از ثبت و ارسال، فرم مربوطه جهت بررسی به مقام تشخیص ارسال می شود.</a:t>
            </a:r>
          </a:p>
        </p:txBody>
      </p:sp>
      <p:pic>
        <p:nvPicPr>
          <p:cNvPr id="2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16366" y="451790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1"/>
          <p:cNvSpPr/>
          <p:nvPr/>
        </p:nvSpPr>
        <p:spPr>
          <a:xfrm>
            <a:off x="6661595" y="3421130"/>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لغو الحاقیه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عدم تمايل به الحاقیه، مي توانيد بعد از تکمیل قسمت شرح لغو با کليک بر روي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لغو الحاقیه، </a:t>
            </a:r>
            <a:r>
              <a:rPr lang="fa-IR" sz="1100" b="1" dirty="0">
                <a:latin typeface="B Zar" panose="00000400000000000000" pitchFamily="2" charset="-78"/>
                <a:ea typeface="Calibri" panose="020F0502020204030204" pitchFamily="34" charset="0"/>
                <a:cs typeface="B Nazanin" panose="00000400000000000000" pitchFamily="2" charset="-78"/>
              </a:rPr>
              <a:t>الحاقیه مورد نظر را لغو نمایید.</a:t>
            </a:r>
          </a:p>
        </p:txBody>
      </p:sp>
      <p:pic>
        <p:nvPicPr>
          <p:cNvPr id="26"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0316" y="4511390"/>
            <a:ext cx="221769" cy="242281"/>
          </a:xfrm>
          <a:prstGeom prst="rect">
            <a:avLst/>
          </a:prstGeom>
        </p:spPr>
      </p:pic>
      <p:pic>
        <p:nvPicPr>
          <p:cNvPr id="27"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42222" y="3546172"/>
            <a:ext cx="2411664" cy="407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10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53" y="666540"/>
            <a:ext cx="6002293" cy="3088999"/>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845" y="212557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تایید فرم الحاقیه سفارش توسط تامین کننده، در کارتابل الحاقیه های سفارش وضعیت الحاقیه به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در انتظار امضای الحاقیه توسط خریدار</a:t>
            </a:r>
            <a:r>
              <a:rPr lang="fa-IR" sz="1100" b="1" dirty="0">
                <a:latin typeface="B Zar" panose="00000400000000000000" pitchFamily="2" charset="-78"/>
                <a:ea typeface="Calibri" panose="020F0502020204030204" pitchFamily="34" charset="0"/>
                <a:cs typeface="B Nazanin" panose="00000400000000000000" pitchFamily="2" charset="-78"/>
              </a:rPr>
              <a:t>) تغییر می نماید.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و امضای نهایی بر روی آیکون موجود درستون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تکمیل/بررسی الحاقیه</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sp>
        <p:nvSpPr>
          <p:cNvPr id="10" name="Rectangle 9"/>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97110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90" y="629940"/>
            <a:ext cx="5992593" cy="4252070"/>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81316" y="44475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نهایی الحاقیه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با استفاده از گواهی امضای الکترونیکی اقدام به امضا فرم نمایید.</a:t>
            </a:r>
          </a:p>
        </p:txBody>
      </p:sp>
      <p:sp>
        <p:nvSpPr>
          <p:cNvPr id="10" name="Rectangle 9"/>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402451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87" y="619317"/>
            <a:ext cx="5903046" cy="3385239"/>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9" name="Rectangle 28"/>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168" y="211141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کارتابل مقام تشخیص جهت بررسی و ارسال الحاقیه سفارش به تامین کننده، در منوی الحاقیه های سفارش بر روی آیکون مربوطه در ستون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تکمیل/بررسی الحاقیه</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spTree>
    <p:extLst>
      <p:ext uri="{BB962C8B-B14F-4D97-AF65-F5344CB8AC3E}">
        <p14:creationId xmlns:p14="http://schemas.microsoft.com/office/powerpoint/2010/main" val="358014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14" y="618074"/>
            <a:ext cx="5994103" cy="3888483"/>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127874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396" y="766628"/>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ثبت و ارسال الحاقیه توسط کارپرداز، مقام تشخیص اطلاعات الحاقیه سفارش را مشاهده نموده و می تواند شخصا اطلاعات الحاقیه سفارش را ويرايش كند و یا جهت ويرايش به کارپرداز ارسال نماید.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0" name="Rectangle 9"/>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239037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80672" y="2275694"/>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تغییرات سفارش در الحاقیه جاری</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لینک مربوطه امکان مشاهده اصلاحات انجام شده در فرم سفارش وجود دارد.</a:t>
            </a:r>
          </a:p>
        </p:txBody>
      </p:sp>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05828" y="2271104"/>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41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1314" y="618074"/>
            <a:ext cx="5994103" cy="388848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96" y="1123252"/>
            <a:ext cx="5691137" cy="2896995"/>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1549" y="310754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396"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تغییرات الحاقیه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فرم مربوطه امکان مشاهده تغییرات اصلاح شده در فرم سفارش فراهم می گردد.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0" name="Rectangle 9"/>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86998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403" y="626255"/>
            <a:ext cx="5632393" cy="430589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1006" y="766628"/>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جدول فوق امکان تغییر مقدار/تعداد و سایر هزینه ها و مبلغ تخفیف و مالیات بر ارزش افزوده وجود دارد.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اعمال تغییرات در فرم، جهت ثبت اطلاعات بر روی کلید</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ثبت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کلیک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83506" y="301507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1477" y="163942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29988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28" name="Rectangle 27"/>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29" name="Picture 2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30" name="Picture 2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p:blipFill>
        <p:spPr>
          <a:xfrm>
            <a:off x="591321" y="571424"/>
            <a:ext cx="5542738" cy="4334896"/>
          </a:xfrm>
          <a:prstGeom prst="rect">
            <a:avLst/>
          </a:prstGeom>
        </p:spPr>
      </p:pic>
      <p:pic>
        <p:nvPicPr>
          <p:cNvPr id="11"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8469" y="1858427"/>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59993" y="1745128"/>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نام مجوز</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عنوان مجوز مورد نظر خود را از منوی کشویی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نام مجوز</a:t>
            </a:r>
            <a:r>
              <a:rPr lang="fa-IR" sz="1100" b="1" dirty="0">
                <a:latin typeface="B Zar" panose="00000400000000000000" pitchFamily="2" charset="-78"/>
                <a:ea typeface="Calibri" panose="020F0502020204030204" pitchFamily="34" charset="0"/>
                <a:cs typeface="B Nazanin" panose="00000400000000000000" pitchFamily="2" charset="-78"/>
              </a:rPr>
              <a:t>" جستجو </a:t>
            </a:r>
            <a:r>
              <a:rPr lang="fa-IR" sz="1100" b="1" dirty="0" smtClean="0">
                <a:latin typeface="B Zar" panose="00000400000000000000" pitchFamily="2" charset="-78"/>
                <a:ea typeface="Calibri" panose="020F0502020204030204" pitchFamily="34" charset="0"/>
                <a:cs typeface="B Nazanin" panose="00000400000000000000" pitchFamily="2" charset="-78"/>
              </a:rPr>
              <a:t>و </a:t>
            </a:r>
            <a:r>
              <a:rPr lang="fa-IR" sz="1100" b="1" dirty="0">
                <a:latin typeface="B Zar" panose="00000400000000000000" pitchFamily="2" charset="-78"/>
                <a:ea typeface="Calibri" panose="020F0502020204030204" pitchFamily="34" charset="0"/>
                <a:cs typeface="B Nazanin" panose="00000400000000000000" pitchFamily="2" charset="-78"/>
              </a:rPr>
              <a:t>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31" name="Arrow 1" descr="C:\Users\ali kamali\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973" y="81008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2" name="text 1"/>
          <p:cNvSpPr/>
          <p:nvPr/>
        </p:nvSpPr>
        <p:spPr>
          <a:xfrm>
            <a:off x="6658130" y="701638"/>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چک باکس ارائه مجوز</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فرم ابتدا چک باکس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ارائه مجوز توسط تامین کننده الزامی می‌باشد</a:t>
            </a:r>
            <a:r>
              <a:rPr lang="fa-IR" sz="1100" b="1" dirty="0">
                <a:latin typeface="B Zar" panose="00000400000000000000" pitchFamily="2" charset="-78"/>
                <a:ea typeface="Calibri" panose="020F0502020204030204" pitchFamily="34" charset="0"/>
                <a:cs typeface="B Nazanin" panose="00000400000000000000" pitchFamily="2" charset="-78"/>
              </a:rPr>
              <a:t>" را انتخاب نمایید.</a:t>
            </a:r>
          </a:p>
        </p:txBody>
      </p:sp>
      <p:pic>
        <p:nvPicPr>
          <p:cNvPr id="3" name="Picture 2">
            <a:extLst>
              <a:ext uri="{FF2B5EF4-FFF2-40B4-BE49-F238E27FC236}">
                <a16:creationId xmlns:a16="http://schemas.microsoft.com/office/drawing/2014/main" id="{5D58C3DC-4383-4910-9DED-C8369072EB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408" y="1633829"/>
            <a:ext cx="5104564" cy="1742704"/>
          </a:xfrm>
          <a:prstGeom prst="rect">
            <a:avLst/>
          </a:prstGeom>
        </p:spPr>
      </p:pic>
      <p:pic>
        <p:nvPicPr>
          <p:cNvPr id="25" name="point 1" descr="F:\END\Blue\New folder\point 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92087" y="185385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3" name="point 2" descr="F:\END\Blue\New folder\point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11547" y="255013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994" y="110668"/>
            <a:ext cx="6464226" cy="491974"/>
          </a:xfrm>
          <a:prstGeom prst="rect">
            <a:avLst/>
          </a:prstGeom>
        </p:spPr>
      </p:pic>
      <p:pic>
        <p:nvPicPr>
          <p:cNvPr id="33" name="Picture 3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4" name="Picture 3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44" name="Picture 4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5" name="Picture 4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6" name="Picture 4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7" name="Picture 46">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8" name="Picture 47">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51" name="Picture 50">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52" name="Picture 51">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pic>
        <p:nvPicPr>
          <p:cNvPr id="53" name="point 2" descr="F:\END\Blue\New folder\point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75171" y="2997504"/>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2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right)">
                                      <p:cBhvr>
                                        <p:cTn id="17" dur="500"/>
                                        <p:tgtEl>
                                          <p:spTgt spid="31"/>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up)">
                                      <p:cBhvr>
                                        <p:cTn id="21" dur="500"/>
                                        <p:tgtEl>
                                          <p:spTgt spid="32"/>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nodeType="with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p:cTn id="29" dur="500" fill="hold"/>
                                        <p:tgtEl>
                                          <p:spTgt spid="53"/>
                                        </p:tgtEl>
                                        <p:attrNameLst>
                                          <p:attrName>ppt_w</p:attrName>
                                        </p:attrNameLst>
                                      </p:cBhvr>
                                      <p:tavLst>
                                        <p:tav tm="0">
                                          <p:val>
                                            <p:fltVal val="0"/>
                                          </p:val>
                                        </p:tav>
                                        <p:tav tm="100000">
                                          <p:val>
                                            <p:strVal val="#ppt_w"/>
                                          </p:val>
                                        </p:tav>
                                      </p:tavLst>
                                    </p:anim>
                                    <p:anim calcmode="lin" valueType="num">
                                      <p:cBhvr>
                                        <p:cTn id="30" dur="500" fill="hold"/>
                                        <p:tgtEl>
                                          <p:spTgt spid="53"/>
                                        </p:tgtEl>
                                        <p:attrNameLst>
                                          <p:attrName>ppt_h</p:attrName>
                                        </p:attrNameLst>
                                      </p:cBhvr>
                                      <p:tavLst>
                                        <p:tav tm="0">
                                          <p:val>
                                            <p:fltVal val="0"/>
                                          </p:val>
                                        </p:tav>
                                        <p:tav tm="100000">
                                          <p:val>
                                            <p:strVal val="#ppt_h"/>
                                          </p:val>
                                        </p:tav>
                                      </p:tavLst>
                                    </p:anim>
                                    <p:animEffect transition="in" filter="fade">
                                      <p:cBhvr>
                                        <p:cTn id="31" dur="500"/>
                                        <p:tgtEl>
                                          <p:spTgt spid="53"/>
                                        </p:tgtEl>
                                      </p:cBhvr>
                                    </p:animEffect>
                                  </p:childTnLst>
                                </p:cTn>
                              </p:par>
                            </p:childTnLst>
                          </p:cTn>
                        </p:par>
                        <p:par>
                          <p:cTn id="32" fill="hold">
                            <p:stCondLst>
                              <p:cond delay="2000"/>
                            </p:stCondLst>
                            <p:childTnLst>
                              <p:par>
                                <p:cTn id="33" presetID="22" presetClass="entr" presetSubtype="2"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3" name="Picture 1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170" y="601990"/>
            <a:ext cx="5632393" cy="4375880"/>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556" y="16434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1355" y="30227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66628"/>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a:latin typeface="B Zar" panose="00000400000000000000" pitchFamily="2" charset="-78"/>
                <a:ea typeface="Calibri" panose="020F0502020204030204" pitchFamily="34" charset="0"/>
                <a:cs typeface="B Nazanin" panose="00000400000000000000" pitchFamily="2" charset="-78"/>
              </a:rPr>
              <a:t>تغییرات فوق اعمال گردد.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90080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47855"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2040" y="962221"/>
            <a:ext cx="5100806" cy="2727665"/>
          </a:xfrm>
          <a:prstGeom prst="rect">
            <a:avLst/>
          </a:prstGeom>
        </p:spPr>
      </p:pic>
      <p:sp>
        <p:nvSpPr>
          <p:cNvPr id="14" name="Rectangle 13"/>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59400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04017" y="568059"/>
            <a:ext cx="5632393" cy="4375880"/>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766628"/>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تغییر تعداد/مقدار خدمت/کالاها، می بایست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خدمت </a:t>
            </a:r>
            <a:r>
              <a:rPr lang="fa-IR" sz="1100" b="1" dirty="0">
                <a:latin typeface="B Zar" panose="00000400000000000000" pitchFamily="2" charset="-78"/>
                <a:ea typeface="Calibri" panose="020F0502020204030204" pitchFamily="34" charset="0"/>
                <a:cs typeface="B Nazanin" panose="00000400000000000000" pitchFamily="2" charset="-78"/>
              </a:rPr>
              <a:t>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کالا </a:t>
            </a:r>
            <a:r>
              <a:rPr lang="fa-IR" sz="1100" b="1" dirty="0">
                <a:latin typeface="B Zar" panose="00000400000000000000" pitchFamily="2" charset="-78"/>
                <a:ea typeface="Calibri" panose="020F0502020204030204" pitchFamily="34" charset="0"/>
                <a:cs typeface="B Nazanin" panose="00000400000000000000" pitchFamily="2" charset="-78"/>
              </a:rPr>
              <a:t>تغییرات فوق اعمال گردد.</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0557" y="1278744"/>
            <a:ext cx="5406733" cy="2616161"/>
          </a:xfrm>
          <a:prstGeom prst="rect">
            <a:avLst/>
          </a:prstGeom>
        </p:spPr>
      </p:pic>
      <p:sp>
        <p:nvSpPr>
          <p:cNvPr id="14" name="Rectangle 13"/>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77064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48" y="654300"/>
            <a:ext cx="5840044" cy="4206042"/>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5559" y="64582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تایید الحاقیه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مهلت تایید الحاقیه سفارش توسط تامین کننده را مشخص نمایید.</a:t>
            </a:r>
          </a:p>
        </p:txBody>
      </p:sp>
      <p:pic>
        <p:nvPicPr>
          <p:cNvPr id="20"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154482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80672" y="1430136"/>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الحاقیه </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تایید اطلاعات فرم، جهت ارسال به تامین کننده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2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5757" y="440110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1"/>
          <p:cNvSpPr/>
          <p:nvPr/>
        </p:nvSpPr>
        <p:spPr>
          <a:xfrm>
            <a:off x="6681259" y="3840813"/>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لغو الحاقیه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عدم تمايل به الحاقیه، مي توانيد بعد از تکمیل قسمت شرح لغو با کليک بر روي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لغو الحاقیه، </a:t>
            </a:r>
            <a:r>
              <a:rPr lang="fa-IR" sz="1100" b="1" dirty="0">
                <a:latin typeface="B Zar" panose="00000400000000000000" pitchFamily="2" charset="-78"/>
                <a:ea typeface="Calibri" panose="020F0502020204030204" pitchFamily="34" charset="0"/>
                <a:cs typeface="B Nazanin" panose="00000400000000000000" pitchFamily="2" charset="-78"/>
              </a:rPr>
              <a:t>الحاقیه مورد نظر را لغو نمایید.</a:t>
            </a:r>
          </a:p>
        </p:txBody>
      </p:sp>
      <p:pic>
        <p:nvPicPr>
          <p:cNvPr id="26"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4456" y="4400435"/>
            <a:ext cx="221769" cy="242281"/>
          </a:xfrm>
          <a:prstGeom prst="rect">
            <a:avLst/>
          </a:prstGeom>
        </p:spPr>
      </p:pic>
      <p:pic>
        <p:nvPicPr>
          <p:cNvPr id="27"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38973" y="25002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pic>
        <p:nvPicPr>
          <p:cNvPr id="21"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1336" y="3948608"/>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4"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48781" y="4407985"/>
            <a:ext cx="221769" cy="242281"/>
          </a:xfrm>
          <a:prstGeom prst="rect">
            <a:avLst/>
          </a:prstGeom>
        </p:spPr>
      </p:pic>
      <p:sp>
        <p:nvSpPr>
          <p:cNvPr id="30" name="text 1"/>
          <p:cNvSpPr/>
          <p:nvPr/>
        </p:nvSpPr>
        <p:spPr>
          <a:xfrm>
            <a:off x="6650732" y="2389017"/>
            <a:ext cx="2086100" cy="1414168"/>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ارسال جهت ویرایش</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نیاز به ویرایش الحاقیه باشد مقام تشخیص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ارسال جهت ویرایش</a:t>
            </a:r>
            <a:r>
              <a:rPr lang="fa-IR" sz="1100" b="1" dirty="0">
                <a:latin typeface="B Zar" panose="00000400000000000000" pitchFamily="2" charset="-78"/>
                <a:ea typeface="Calibri" panose="020F0502020204030204" pitchFamily="34" charset="0"/>
                <a:cs typeface="B Nazanin" panose="00000400000000000000" pitchFamily="2" charset="-78"/>
              </a:rPr>
              <a:t>، الحاقیه را به کارپرداز ارسال می نماید. لازم به ذکر است مقام تشخیص ، شخصا امکان ویرایش الحاقیه را نیز دارد.</a:t>
            </a:r>
          </a:p>
        </p:txBody>
      </p:sp>
    </p:spTree>
    <p:extLst>
      <p:ext uri="{BB962C8B-B14F-4D97-AF65-F5344CB8AC3E}">
        <p14:creationId xmlns:p14="http://schemas.microsoft.com/office/powerpoint/2010/main" val="234035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53" presetClass="entr" presetSubtype="16"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Effect transition="in" filter="fade">
                                      <p:cBhvr>
                                        <p:cTn id="49" dur="500"/>
                                        <p:tgtEl>
                                          <p:spTgt spid="24"/>
                                        </p:tgtEl>
                                      </p:cBhvr>
                                    </p:animEffect>
                                  </p:childTnLst>
                                </p:cTn>
                              </p:par>
                            </p:childTnLst>
                          </p:cTn>
                        </p:par>
                        <p:par>
                          <p:cTn id="50" fill="hold">
                            <p:stCondLst>
                              <p:cond delay="4000"/>
                            </p:stCondLst>
                            <p:childTnLst>
                              <p:par>
                                <p:cTn id="51" presetID="22" presetClass="entr" presetSubtype="2"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par>
                          <p:cTn id="54" fill="hold">
                            <p:stCondLst>
                              <p:cond delay="4500"/>
                            </p:stCondLst>
                            <p:childTnLst>
                              <p:par>
                                <p:cTn id="55" presetID="22" presetClass="entr" presetSubtype="1"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P spid="3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55" y="645820"/>
            <a:ext cx="6002000" cy="3088848"/>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0845" y="211529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تایید فرم الحاقیه سفارش توسط تامین کننده، در کارتابل الحاقیه های سفارش وضعیت الحاقیه به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در انتظار امضای الحاقیه توسط خریدار</a:t>
            </a:r>
            <a:r>
              <a:rPr lang="fa-IR" sz="1100" b="1" dirty="0">
                <a:latin typeface="B Zar" panose="00000400000000000000" pitchFamily="2" charset="-78"/>
                <a:ea typeface="Calibri" panose="020F0502020204030204" pitchFamily="34" charset="0"/>
                <a:cs typeface="B Nazanin" panose="00000400000000000000" pitchFamily="2" charset="-78"/>
              </a:rPr>
              <a:t>) تغییر می نماید.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و امضای نهایی بر روی آیکون موجود درستون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تکمیل/بررسی الحاقیه</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96536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89" y="633924"/>
            <a:ext cx="5960930" cy="4179592"/>
          </a:xfrm>
          <a:prstGeom prst="rect">
            <a:avLst/>
          </a:prstGeom>
        </p:spPr>
      </p:pic>
      <p:pic>
        <p:nvPicPr>
          <p:cNvPr id="19" name="Picture 18">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334" y="437561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07636"/>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نهایی الحاقیه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با استفاده از گواهی امضای الکترونیکی اقدام به امضا فرم نمایید.</a:t>
            </a:r>
          </a:p>
        </p:txBody>
      </p:sp>
      <p:sp>
        <p:nvSpPr>
          <p:cNvPr id="16" name="Rectangle 15"/>
          <p:cNvSpPr/>
          <p:nvPr/>
        </p:nvSpPr>
        <p:spPr>
          <a:xfrm>
            <a:off x="6532538" y="236483"/>
            <a:ext cx="2242922"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30768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18164"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ارزیـابی تامیـن کننده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33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39" y="622647"/>
            <a:ext cx="5977749" cy="2955964"/>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073" y="178343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8973" y="8127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0564" y="707636"/>
            <a:ext cx="2086100" cy="286648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ارزیابی تامین کننده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اگر سفارش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a:latin typeface="B Zar" panose="00000400000000000000" pitchFamily="2" charset="-78"/>
                <a:ea typeface="Calibri" panose="020F0502020204030204" pitchFamily="34" charset="0"/>
                <a:cs typeface="B Nazanin" panose="00000400000000000000" pitchFamily="2" charset="-78"/>
              </a:rPr>
              <a:t> باشد، کارپرداز مسئول ارزیابی تامین کننده است و فرم ارزیابی را مشاهده می کند و در صورتی که سفارش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مقام تشخیص در کارتابل خود مسئول ارزیابی تامین کننده است و فرم ارزیابی را مشاهده می کند</a:t>
            </a:r>
            <a:r>
              <a:rPr lang="en-US"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 </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(توضیحات این فرم در کارتابل مقام تشخیص و کارپرداز یکسان می باشد.)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کليک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مشاهده</a:t>
            </a:r>
            <a:r>
              <a:rPr lang="fa-IR" sz="1100" b="1" dirty="0">
                <a:latin typeface="B Zar" panose="00000400000000000000" pitchFamily="2" charset="-78"/>
                <a:ea typeface="Calibri" panose="020F0502020204030204" pitchFamily="34" charset="0"/>
                <a:cs typeface="B Nazanin" panose="00000400000000000000" pitchFamily="2" charset="-78"/>
              </a:rPr>
              <a:t> در هر ردیف جدول، مي توانید فرم ( ارزیابی تامین کننده) متناظر با آن سفارش را مشاهده نماييد.</a:t>
            </a:r>
          </a:p>
        </p:txBody>
      </p:sp>
      <p:sp>
        <p:nvSpPr>
          <p:cNvPr id="16" name="Rectangle 15"/>
          <p:cNvSpPr/>
          <p:nvPr/>
        </p:nvSpPr>
        <p:spPr>
          <a:xfrm>
            <a:off x="6601362" y="236483"/>
            <a:ext cx="210987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ارزیابی تامین کننده</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0"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371973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69956" y="3615320"/>
            <a:ext cx="2086100" cy="68961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سفارش</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 </a:t>
            </a:r>
            <a:r>
              <a:rPr lang="fa-IR" sz="1100" b="1" dirty="0">
                <a:latin typeface="B Zar" panose="00000400000000000000" pitchFamily="2" charset="-78"/>
                <a:ea typeface="Calibri" panose="020F0502020204030204" pitchFamily="34" charset="0"/>
                <a:cs typeface="B Nazanin" panose="00000400000000000000" pitchFamily="2" charset="-78"/>
              </a:rPr>
              <a:t>می توانید فرم سفارش را مشاهده نمایید.</a:t>
            </a:r>
          </a:p>
        </p:txBody>
      </p:sp>
      <p:pic>
        <p:nvPicPr>
          <p:cNvPr id="2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14610" y="178343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83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28" y="591979"/>
            <a:ext cx="5959527" cy="4274988"/>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1370" y="336687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ارزیابی تامین کننده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ستون امتیاز مقادیر 1 تا 5  برای ارزیابی تامین کننده وجود دارد. مقدار دهی ستون امتیاز برای ارزیابی تامین کننده اجباری است. در صورت انتخاب مقدار کمتر و مساوی عدد 3 مقدار دهی ستون توضیحات الزامی است.</a:t>
            </a:r>
          </a:p>
        </p:txBody>
      </p:sp>
      <p:sp>
        <p:nvSpPr>
          <p:cNvPr id="16" name="Rectangle 15"/>
          <p:cNvSpPr/>
          <p:nvPr/>
        </p:nvSpPr>
        <p:spPr>
          <a:xfrm>
            <a:off x="6601362" y="236483"/>
            <a:ext cx="210987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ارزیابی تامین کننده</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527932"/>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90504" y="2413247"/>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تایید نهایی</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جهت تایید اطلاعات فرم،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 نهایی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توسط امضای الکترونیکی اقدام به امضای فرم مربوطه نمایید. </a:t>
            </a:r>
          </a:p>
        </p:txBody>
      </p:sp>
      <p:pic>
        <p:nvPicPr>
          <p:cNvPr id="20"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61190" y="41061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5262" y="410613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086" y="3246063"/>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par>
                                <p:cTn id="23" presetID="53"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53" presetClass="entr" presetSubtype="16"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childTnLst>
                          </p:cTn>
                        </p:par>
                        <p:par>
                          <p:cTn id="33" fill="hold">
                            <p:stCondLst>
                              <p:cond delay="1500"/>
                            </p:stCondLst>
                            <p:childTnLst>
                              <p:par>
                                <p:cTn id="34" presetID="22" presetClass="entr" presetSubtype="2"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right)">
                                      <p:cBhvr>
                                        <p:cTn id="36" dur="500"/>
                                        <p:tgtEl>
                                          <p:spTgt spid="13"/>
                                        </p:tgtEl>
                                      </p:cBhvr>
                                    </p:animEffect>
                                  </p:childTnLst>
                                </p:cTn>
                              </p:par>
                            </p:childTnLst>
                          </p:cTn>
                        </p:par>
                        <p:par>
                          <p:cTn id="37" fill="hold">
                            <p:stCondLst>
                              <p:cond delay="2000"/>
                            </p:stCondLst>
                            <p:childTnLst>
                              <p:par>
                                <p:cTn id="38" presetID="22" presetClass="entr" presetSubtype="1"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18164"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گزارش ها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61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20" name="Rectangle 19"/>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22" name="Picture 2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p:blipFill>
        <p:spPr>
          <a:xfrm>
            <a:off x="598191" y="587750"/>
            <a:ext cx="5687076" cy="4447781"/>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8997" y="837922"/>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16375" y="4587280"/>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9839" y="247207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724948" y="708454"/>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فرم، می توانید مدارک مرتبط با خرید، مانند لیست خرید، نامه تاییدیه خرید یا تامین اعتبار را به درخواست خرید پیوست نمایید. بدین ترتیب برای کلیه افرادی که در ادامه فرآیند خرید مشارکت دارند اعم از مقام تشخیص و ذیحساب شفاف سازی خواهید نمود.</a:t>
            </a:r>
          </a:p>
        </p:txBody>
      </p:sp>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72749" y="4574273"/>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27"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31879" y="4584783"/>
            <a:ext cx="243946" cy="266509"/>
          </a:xfrm>
          <a:prstGeom prst="rect">
            <a:avLst/>
          </a:prstGeom>
        </p:spPr>
      </p:pic>
      <p:sp>
        <p:nvSpPr>
          <p:cNvPr id="28" name="text 3"/>
          <p:cNvSpPr/>
          <p:nvPr/>
        </p:nvSpPr>
        <p:spPr>
          <a:xfrm>
            <a:off x="6748584" y="3691580"/>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انتخاب تامین کنندگان</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انتخاب تامین کنندگان و مشاهده قیمت ها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انتخب تامین کنندگان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تا به فرم مربوطه نمایش داده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9"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12930" y="379059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7" name="text 1">
            <a:extLst>
              <a:ext uri="{FF2B5EF4-FFF2-40B4-BE49-F238E27FC236}">
                <a16:creationId xmlns:a16="http://schemas.microsoft.com/office/drawing/2014/main" id="{DCD8A4EE-4514-4C99-B93C-E14546BD89E4}"/>
              </a:ext>
            </a:extLst>
          </p:cNvPr>
          <p:cNvSpPr/>
          <p:nvPr/>
        </p:nvSpPr>
        <p:spPr>
          <a:xfrm>
            <a:off x="6740433" y="2335917"/>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درخواست خرید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تکمیل نمودن فرم مربوطه، جهت ثبت درخواست خرید پس از تایید گزینه رعایت مفاد قانون استفاده از توان تولیدی...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8" name="point 2" descr="F:\END\Blue\New folder\point 2.png">
            <a:extLst>
              <a:ext uri="{FF2B5EF4-FFF2-40B4-BE49-F238E27FC236}">
                <a16:creationId xmlns:a16="http://schemas.microsoft.com/office/drawing/2014/main" id="{5CC1656C-9E90-4230-A1E7-EFC1B70CE0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57320" y="4332013"/>
            <a:ext cx="243781" cy="26577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994" y="110668"/>
            <a:ext cx="6464226" cy="491974"/>
          </a:xfrm>
          <a:prstGeom prst="rect">
            <a:avLst/>
          </a:prstGeom>
        </p:spPr>
      </p:pic>
      <p:pic>
        <p:nvPicPr>
          <p:cNvPr id="39" name="Picture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40" name="Picture 3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41" name="Picture 4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2" name="Picture 4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3" name="Picture 4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4" name="Picture 43">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5" name="Picture 4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8" name="Picture 47">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9" name="Picture 48">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57543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par>
                          <p:cTn id="32" fill="hold">
                            <p:stCondLst>
                              <p:cond delay="2000"/>
                            </p:stCondLst>
                            <p:childTnLst>
                              <p:par>
                                <p:cTn id="33" presetID="22" presetClass="entr" presetSubtype="2"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up)">
                                      <p:cBhvr>
                                        <p:cTn id="39" dur="500"/>
                                        <p:tgtEl>
                                          <p:spTgt spid="37"/>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childTnLst>
                          </p:cTn>
                        </p:par>
                        <p:par>
                          <p:cTn id="46" fill="hold">
                            <p:stCondLst>
                              <p:cond delay="3500"/>
                            </p:stCondLst>
                            <p:childTnLst>
                              <p:par>
                                <p:cTn id="47" presetID="22" presetClass="entr" presetSubtype="2"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right)">
                                      <p:cBhvr>
                                        <p:cTn id="49" dur="500"/>
                                        <p:tgtEl>
                                          <p:spTgt spid="29"/>
                                        </p:tgtEl>
                                      </p:cBhvr>
                                    </p:animEffect>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up)">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3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14" y="601670"/>
            <a:ext cx="6055981" cy="300681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329" y="78308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فهرست گزارش ها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کارتابل گزارش­ها، می توانید فهرست گزارش ها را مشاهده نمایید. می توانید گزارشی قابل چاپ از تامین کنندگان کالا و اطلاعات مرتبط با آن ها یا کالاهای قابل ارائه توسط تامین کنندگان و جزئیات مربوط به این کالاها و وضعیت درخواست خرید های ایجاد شده، تهیه نمائید.</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کارپـرداز–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Tree>
    <p:extLst>
      <p:ext uri="{BB962C8B-B14F-4D97-AF65-F5344CB8AC3E}">
        <p14:creationId xmlns:p14="http://schemas.microsoft.com/office/powerpoint/2010/main" val="296481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103787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نمائی</a:t>
            </a:r>
            <a:r>
              <a:rPr lang="fa-IR" sz="1100" b="1" dirty="0">
                <a:latin typeface="B Zar" panose="00000400000000000000" pitchFamily="2" charset="-78"/>
                <a:ea typeface="Calibri" panose="020F0502020204030204" pitchFamily="34" charset="0"/>
                <a:cs typeface="B Nazanin" panose="00000400000000000000" pitchFamily="2" charset="-78"/>
              </a:rPr>
              <a:t>د.</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کارپـرداز–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کالا و اطلاعات کلیه تامین کنندگانی که کالای انتخابی شما را ثبت نموده اند،  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783" y="206559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نمائی</a:t>
            </a:r>
            <a:r>
              <a:rPr lang="fa-IR" sz="1100" b="1" dirty="0">
                <a:latin typeface="B Zar" panose="00000400000000000000" pitchFamily="2" charset="-78"/>
                <a:ea typeface="Calibri" panose="020F0502020204030204" pitchFamily="34" charset="0"/>
                <a:cs typeface="B Nazanin" panose="00000400000000000000" pitchFamily="2" charset="-78"/>
              </a:rPr>
              <a:t>د.</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کارپـرداز–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کالا و اطلاعات کلیه تامین کنندگانی که کالای انتخابی شما را ثبت نموده اند،  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772" y="1197135"/>
            <a:ext cx="5335742" cy="1901378"/>
          </a:xfrm>
          <a:prstGeom prst="rect">
            <a:avLst/>
          </a:prstGeom>
        </p:spPr>
      </p:pic>
    </p:spTree>
    <p:extLst>
      <p:ext uri="{BB962C8B-B14F-4D97-AF65-F5344CB8AC3E}">
        <p14:creationId xmlns:p14="http://schemas.microsoft.com/office/powerpoint/2010/main" val="400772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27" y="659678"/>
            <a:ext cx="5985458" cy="300819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0381" y="117086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درخواست های خرید</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نمائید</a:t>
            </a:r>
            <a:r>
              <a:rPr lang="fa-IR" sz="1100" b="1" dirty="0">
                <a:latin typeface="B Zar" panose="00000400000000000000" pitchFamily="2" charset="-78"/>
                <a:ea typeface="Calibri" panose="020F0502020204030204" pitchFamily="34" charset="0"/>
                <a:cs typeface="B Nazanin" panose="00000400000000000000" pitchFamily="2" charset="-78"/>
              </a:rPr>
              <a:t>.</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کارپـرداز–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195258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90504" y="184817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پس از کلیک نمودن بر 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نمایش گزارش</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جهت کسب اطلاعات بیشتر از جزئیات درخواست خرید می توانید بر روی لینک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جزئیات درخواست </a:t>
            </a:r>
            <a:r>
              <a:rPr lang="ar-SA" sz="1100" b="1" dirty="0">
                <a:latin typeface="B Zar" panose="00000400000000000000" pitchFamily="2" charset="-78"/>
                <a:ea typeface="Calibri" panose="020F0502020204030204" pitchFamily="34" charset="0"/>
                <a:cs typeface="B Nazanin" panose="00000400000000000000" pitchFamily="2" charset="-78"/>
              </a:rPr>
              <a:t>کلیک نمائید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766" y="233013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4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87" y="609982"/>
            <a:ext cx="5997678" cy="373102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941" y="19224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نوع سفارش در این فرم دارای مقدار عادی یا مستقیم می باشد</a:t>
            </a:r>
            <a:r>
              <a:rPr lang="ar-SA"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که در سفارش عادی</a:t>
            </a:r>
            <a:r>
              <a:rPr lang="ar-SA"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نوع سفارش به صورت عادی و در سفارش مستقیم به صورت مستقیم  به صورت سیستمی فراخوانی می شود.</a:t>
            </a:r>
          </a:p>
        </p:txBody>
      </p:sp>
      <p:sp>
        <p:nvSpPr>
          <p:cNvPr id="16" name="Rectangle 15"/>
          <p:cNvSpPr/>
          <p:nvPr/>
        </p:nvSpPr>
        <p:spPr>
          <a:xfrm>
            <a:off x="6940406" y="236483"/>
            <a:ext cx="1795684"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کارپـرداز–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Tree>
    <p:extLst>
      <p:ext uri="{BB962C8B-B14F-4D97-AF65-F5344CB8AC3E}">
        <p14:creationId xmlns:p14="http://schemas.microsoft.com/office/powerpoint/2010/main" val="144747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61" y="666538"/>
            <a:ext cx="6042210" cy="338629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0484" y="84474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70838" y="779554"/>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فهرست گزارش ها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کارتابل گزارش­ها، می توانید فهرست گزارش ها را مشاهده نمایید. می توانید گزارشی قابل چاپ از تامین کنندگان کالا و اطلاعات مرتبط با آن ها یا کالاهای قابل ارائه توسط تامین کنندگان و جزئیات مربوط به این کالاها و وضعیت درخواست خرید های ایجاد شده، و وضعیت پرداخت ها را مشاهده نمائید.</a:t>
            </a:r>
          </a:p>
        </p:txBody>
      </p:sp>
    </p:spTree>
    <p:extLst>
      <p:ext uri="{BB962C8B-B14F-4D97-AF65-F5344CB8AC3E}">
        <p14:creationId xmlns:p14="http://schemas.microsoft.com/office/powerpoint/2010/main" val="34458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9" y="103787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نمائی</a:t>
            </a:r>
            <a:r>
              <a:rPr lang="fa-IR" sz="1100" b="1" dirty="0">
                <a:latin typeface="B Zar" panose="00000400000000000000" pitchFamily="2" charset="-78"/>
                <a:ea typeface="Calibri" panose="020F0502020204030204" pitchFamily="34" charset="0"/>
                <a:cs typeface="B Nazanin" panose="00000400000000000000" pitchFamily="2" charset="-78"/>
              </a:rPr>
              <a:t>د.</a:t>
            </a: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کالا و اطلاعات کلیه تامین کنندگانی که کالای انتخابی شما را ثبت نموده اند،  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5783" y="206559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96463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500" fill="hold"/>
                                        <p:tgtEl>
                                          <p:spTgt spid="24"/>
                                        </p:tgtEl>
                                        <p:attrNameLst>
                                          <p:attrName>ppt_w</p:attrName>
                                        </p:attrNameLst>
                                      </p:cBhvr>
                                      <p:tavLst>
                                        <p:tav tm="0">
                                          <p:val>
                                            <p:fltVal val="0"/>
                                          </p:val>
                                        </p:tav>
                                        <p:tav tm="100000">
                                          <p:val>
                                            <p:strVal val="#ppt_w"/>
                                          </p:val>
                                        </p:tav>
                                      </p:tavLst>
                                    </p:anim>
                                    <p:anim calcmode="lin" valueType="num">
                                      <p:cBhvr>
                                        <p:cTn id="21" dur="500" fill="hold"/>
                                        <p:tgtEl>
                                          <p:spTgt spid="24"/>
                                        </p:tgtEl>
                                        <p:attrNameLst>
                                          <p:attrName>ppt_h</p:attrName>
                                        </p:attrNameLst>
                                      </p:cBhvr>
                                      <p:tavLst>
                                        <p:tav tm="0">
                                          <p:val>
                                            <p:fltVal val="0"/>
                                          </p:val>
                                        </p:tav>
                                        <p:tav tm="100000">
                                          <p:val>
                                            <p:strVal val="#ppt_h"/>
                                          </p:val>
                                        </p:tav>
                                      </p:tavLst>
                                    </p:anim>
                                    <p:animEffect transition="in" filter="fade">
                                      <p:cBhvr>
                                        <p:cTn id="22" dur="500"/>
                                        <p:tgtEl>
                                          <p:spTgt spid="2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4807" y="550620"/>
            <a:ext cx="5591673" cy="4360346"/>
          </a:xfrm>
          <a:prstGeom prst="rect">
            <a:avLst/>
          </a:prstGeom>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کالاهای ثبت شده تامین کنندگان</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نمائی</a:t>
            </a:r>
            <a:r>
              <a:rPr lang="fa-IR" sz="1100" b="1" dirty="0">
                <a:latin typeface="B Zar" panose="00000400000000000000" pitchFamily="2" charset="-78"/>
                <a:ea typeface="Calibri" panose="020F0502020204030204" pitchFamily="34" charset="0"/>
                <a:cs typeface="B Nazanin" panose="00000400000000000000" pitchFamily="2" charset="-78"/>
              </a:rPr>
              <a:t>د.</a:t>
            </a: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02450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90504" y="192009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کاتالوگ </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فهرست فوق حاوی دو لینک نمایشی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کاتالوگ</a:t>
            </a:r>
            <a:r>
              <a:rPr lang="ar-SA" sz="1100" b="1" dirty="0">
                <a:latin typeface="B Zar" panose="00000400000000000000" pitchFamily="2" charset="-78"/>
                <a:ea typeface="Calibri" panose="020F0502020204030204" pitchFamily="34" charset="0"/>
                <a:cs typeface="B Nazanin" panose="00000400000000000000" pitchFamily="2" charset="-78"/>
              </a:rPr>
              <a:t> و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تامین کنندگان ثبت شده کالا </a:t>
            </a:r>
            <a:r>
              <a:rPr lang="ar-SA" sz="1100" b="1" dirty="0">
                <a:latin typeface="B Zar" panose="00000400000000000000" pitchFamily="2" charset="-78"/>
                <a:ea typeface="Calibri" panose="020F0502020204030204" pitchFamily="34" charset="0"/>
                <a:cs typeface="B Nazanin" panose="00000400000000000000" pitchFamily="2" charset="-78"/>
              </a:rPr>
              <a:t>می باشد که با کلیک </a:t>
            </a:r>
            <a:r>
              <a:rPr lang="fa-IR" sz="1100" b="1" dirty="0">
                <a:latin typeface="B Zar" panose="00000400000000000000" pitchFamily="2" charset="-78"/>
                <a:ea typeface="Calibri" panose="020F0502020204030204" pitchFamily="34" charset="0"/>
                <a:cs typeface="B Nazanin" panose="00000400000000000000" pitchFamily="2" charset="-78"/>
              </a:rPr>
              <a:t>نمودن </a:t>
            </a:r>
            <a:r>
              <a:rPr lang="ar-SA" sz="1100" b="1" dirty="0">
                <a:latin typeface="B Zar" panose="00000400000000000000" pitchFamily="2" charset="-78"/>
                <a:ea typeface="Calibri" panose="020F0502020204030204" pitchFamily="34" charset="0"/>
                <a:cs typeface="B Nazanin" panose="00000400000000000000" pitchFamily="2" charset="-78"/>
              </a:rPr>
              <a:t>بر هر یک از لینک ها، کاتالوگ الکترونیکی کالا و اطلاعات کلیه تامین کنندگانی که کالای انتخابی شما را ثبت نموده اند،  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13" name="Rectangle 12"/>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547" y="1126470"/>
            <a:ext cx="5364398" cy="1796062"/>
          </a:xfrm>
          <a:prstGeom prst="rect">
            <a:avLst/>
          </a:prstGeom>
        </p:spPr>
      </p:pic>
    </p:spTree>
    <p:extLst>
      <p:ext uri="{BB962C8B-B14F-4D97-AF65-F5344CB8AC3E}">
        <p14:creationId xmlns:p14="http://schemas.microsoft.com/office/powerpoint/2010/main" val="9730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027" y="659678"/>
            <a:ext cx="5985458" cy="300819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0381" y="117086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درخواست های خرید</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گزارش می توانید بر اساس پارامترهایی که وجود دارد گزارش خود را تهیه نمائید</a:t>
            </a:r>
            <a:r>
              <a:rPr lang="fa-IR" sz="1100" b="1" dirty="0">
                <a:latin typeface="B Zar" panose="00000400000000000000" pitchFamily="2" charset="-78"/>
                <a:ea typeface="Calibri" panose="020F0502020204030204" pitchFamily="34" charset="0"/>
                <a:cs typeface="B Nazanin" panose="00000400000000000000" pitchFamily="2" charset="-78"/>
              </a:rPr>
              <a:t>.</a:t>
            </a: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195258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 1"/>
          <p:cNvSpPr/>
          <p:nvPr/>
        </p:nvSpPr>
        <p:spPr>
          <a:xfrm>
            <a:off x="6690504" y="184817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پس از کلیک نمودن بر 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نمایش گزارش</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جهت کسب اطلاعات بیشتر از جزئیات درخواست خرید می توانید بر روی لینک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جزئیات درخواست </a:t>
            </a:r>
            <a:r>
              <a:rPr lang="ar-SA" sz="1100" b="1" dirty="0">
                <a:latin typeface="B Zar" panose="00000400000000000000" pitchFamily="2" charset="-78"/>
                <a:ea typeface="Calibri" panose="020F0502020204030204" pitchFamily="34" charset="0"/>
                <a:cs typeface="B Nazanin" panose="00000400000000000000" pitchFamily="2" charset="-78"/>
              </a:rPr>
              <a:t>کلیک نمائید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766" y="233013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14889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687" y="609982"/>
            <a:ext cx="5997678" cy="373102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941" y="19224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جزئیات درخواست خرید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نوع سفارش در این فرم دارای مقدار عادی یا مستقیم می باشد</a:t>
            </a:r>
            <a:r>
              <a:rPr lang="ar-SA"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که در سفارش عادی</a:t>
            </a:r>
            <a:r>
              <a:rPr lang="ar-SA"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نوع سفارش به صورت عادی و در سفارش مستقیم به صورت مستقیم  به صورت سیستمی فراخوانی می شود.</a:t>
            </a: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88192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656188" y="583215"/>
            <a:ext cx="5604874" cy="2773881"/>
          </a:xfrm>
          <a:prstGeom prst="rect">
            <a:avLst/>
          </a:prstGeom>
        </p:spPr>
      </p:pic>
      <p:pic>
        <p:nvPicPr>
          <p:cNvPr id="17" name="Picture 1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2048" y="87299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6" name="text 1"/>
          <p:cNvSpPr/>
          <p:nvPr/>
        </p:nvSpPr>
        <p:spPr>
          <a:xfrm>
            <a:off x="6671045" y="743532"/>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فایل جدید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بارگذاری ، برروی کلید"</a:t>
            </a:r>
            <a:r>
              <a:rPr lang="fa-IR" sz="1100" b="1" dirty="0">
                <a:solidFill>
                  <a:schemeClr val="accent1"/>
                </a:solidFill>
                <a:latin typeface="B Zar" panose="00000400000000000000" pitchFamily="2" charset="-78"/>
                <a:ea typeface="Calibri" panose="020F0502020204030204" pitchFamily="34" charset="0"/>
                <a:cs typeface="B Nazanin" panose="00000400000000000000" pitchFamily="2" charset="-78"/>
              </a:rPr>
              <a:t>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افزودن فایل جدید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30" name="point 1" descr="F:\END\Blue\New folder\point 1.png">
            <a:extLst>
              <a:ext uri="{FF2B5EF4-FFF2-40B4-BE49-F238E27FC236}">
                <a16:creationId xmlns:a16="http://schemas.microsoft.com/office/drawing/2014/main" id="{D6FAF1E4-2578-443C-9767-3A04CA69F7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1070" y="26322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2CDBB9-F16C-4A20-A081-076B63C0E11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064752" y="3415606"/>
            <a:ext cx="3000375" cy="1666875"/>
          </a:xfrm>
          <a:prstGeom prst="rect">
            <a:avLst/>
          </a:prstGeom>
        </p:spPr>
      </p:pic>
      <p:pic>
        <p:nvPicPr>
          <p:cNvPr id="27" name="point 2" descr="F:\END\Blue\New folder\point 2.png">
            <a:extLst>
              <a:ext uri="{FF2B5EF4-FFF2-40B4-BE49-F238E27FC236}">
                <a16:creationId xmlns:a16="http://schemas.microsoft.com/office/drawing/2014/main" id="{7C96AF12-309C-4BE5-A020-635F7253139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06241" y="332849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8" name="Arrow 2" descr="F:\پاورپوینت ها\ارزیابی کیفی\Arrow 2.png">
            <a:extLst>
              <a:ext uri="{FF2B5EF4-FFF2-40B4-BE49-F238E27FC236}">
                <a16:creationId xmlns:a16="http://schemas.microsoft.com/office/drawing/2014/main" id="{399C7A2E-DE49-41A0-80B3-1D4D9082FF3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2558" y="174565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3" name="text 1">
            <a:extLst>
              <a:ext uri="{FF2B5EF4-FFF2-40B4-BE49-F238E27FC236}">
                <a16:creationId xmlns:a16="http://schemas.microsoft.com/office/drawing/2014/main" id="{4CF58509-8A9C-432A-AE48-65D21291DF13}"/>
              </a:ext>
            </a:extLst>
          </p:cNvPr>
          <p:cNvSpPr/>
          <p:nvPr/>
        </p:nvSpPr>
        <p:spPr>
          <a:xfrm>
            <a:off x="6660535" y="1616150"/>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فایل</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انتخاب فایل پیوستی ، بر روی کلید "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بارگذاری فایل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4" name="point 2" descr="F:\END\Blue\New folder\point 2.png">
            <a:extLst>
              <a:ext uri="{FF2B5EF4-FFF2-40B4-BE49-F238E27FC236}">
                <a16:creationId xmlns:a16="http://schemas.microsoft.com/office/drawing/2014/main" id="{202FA4E3-62D6-4605-AAD3-BDB2D66617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63365" y="4300283"/>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39C1F0F0-AE81-4A89-9C73-0838243E79C5}"/>
              </a:ext>
            </a:extLst>
          </p:cNvPr>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36" name="Picture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994" y="110668"/>
            <a:ext cx="6464226" cy="491974"/>
          </a:xfrm>
          <a:prstGeom prst="rect">
            <a:avLst/>
          </a:prstGeom>
        </p:spPr>
      </p:pic>
      <p:pic>
        <p:nvPicPr>
          <p:cNvPr id="37" name="Picture 3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8" name="Picture 3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9" name="Picture 3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0" name="Picture 3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1" name="Picture 40">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2" name="Picture 41">
            <a:hlinkClick r:id="rId16"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3" name="Picture 4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6" name="Picture 4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7" name="Picture 4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62405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par>
                          <p:cTn id="36" fill="hold">
                            <p:stCondLst>
                              <p:cond delay="2500"/>
                            </p:stCondLst>
                            <p:childTnLst>
                              <p:par>
                                <p:cTn id="37" presetID="22" presetClass="entr" presetSubtype="2"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right)">
                                      <p:cBhvr>
                                        <p:cTn id="39" dur="500"/>
                                        <p:tgtEl>
                                          <p:spTgt spid="28"/>
                                        </p:tgtEl>
                                      </p:cBhvr>
                                    </p:animEffect>
                                  </p:childTnLst>
                                </p:cTn>
                              </p:par>
                            </p:childTnLst>
                          </p:cTn>
                        </p:par>
                        <p:par>
                          <p:cTn id="40" fill="hold">
                            <p:stCondLst>
                              <p:cond delay="3000"/>
                            </p:stCondLst>
                            <p:childTnLst>
                              <p:par>
                                <p:cTn id="41" presetID="22" presetClass="entr" presetSubtype="1"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37" y="639130"/>
            <a:ext cx="5957702" cy="3551853"/>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3280" y="253962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81780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پرداخت ها</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لیست پرداخت های الکترونیکی که تراکنش مربوط به آنها موفق بوده است و یا پرداخت هایی که به صورت چک بانکی، اسناد خزانه اسلامی و حواله بانکی انجام شده است، نمایش داده می شود.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پرداخت</a:t>
            </a:r>
            <a:r>
              <a:rPr lang="fa-IR" sz="1100" b="1" dirty="0">
                <a:latin typeface="B Zar" panose="00000400000000000000" pitchFamily="2" charset="-78"/>
                <a:ea typeface="Calibri" panose="020F0502020204030204" pitchFamily="34" charset="0"/>
                <a:cs typeface="B Nazanin" panose="00000400000000000000" pitchFamily="2" charset="-78"/>
              </a:rPr>
              <a:t>، صفحه پرداخت های سفارش نمایش داده می شود.</a:t>
            </a: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200896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14" y="589252"/>
            <a:ext cx="6000363" cy="4183459"/>
          </a:xfrm>
          <a:prstGeom prst="rect">
            <a:avLst/>
          </a:prstGeom>
        </p:spPr>
      </p:pic>
      <p:pic>
        <p:nvPicPr>
          <p:cNvPr id="15" name="Arrow 1" descr="C:\Users\ali kamali\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های سفارش</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فرم پرداخت های سفارش و اطلاعات سفارش و مستندات مرتبط قابل مشاهده است.</a:t>
            </a:r>
          </a:p>
        </p:txBody>
      </p:sp>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322341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45" y="590896"/>
            <a:ext cx="5852633" cy="4241816"/>
          </a:xfrm>
          <a:prstGeom prst="rect">
            <a:avLst/>
          </a:prstGeom>
        </p:spPr>
      </p:pic>
      <p:pic>
        <p:nvPicPr>
          <p:cNvPr id="14" name="point 1" descr="F:\END\Blue\New folder\point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8017" y="443007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247" y="8846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70838" y="77955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گزارش وضعیت پرداخت ها</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با انتخاب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بازگشت</a:t>
            </a:r>
            <a:r>
              <a:rPr lang="ar-SA" sz="1100" b="1" dirty="0">
                <a:latin typeface="B Zar" panose="00000400000000000000" pitchFamily="2" charset="-78"/>
                <a:ea typeface="Calibri" panose="020F0502020204030204" pitchFamily="34" charset="0"/>
                <a:cs typeface="B Nazanin" panose="00000400000000000000" pitchFamily="2" charset="-78"/>
              </a:rPr>
              <a:t>، می‌توانید مجدد به فرم گزارش پرداخت های موفق بازگردید، با کلیک نمودن بر </a:t>
            </a:r>
            <a:r>
              <a:rPr lang="fa-IR" sz="1100" b="1" dirty="0">
                <a:latin typeface="B Zar" panose="00000400000000000000" pitchFamily="2" charset="-78"/>
                <a:ea typeface="Calibri" panose="020F0502020204030204" pitchFamily="34" charset="0"/>
                <a:cs typeface="B Nazanin" panose="00000400000000000000" pitchFamily="2" charset="-78"/>
              </a:rPr>
              <a:t>روی </a:t>
            </a:r>
            <a:r>
              <a:rPr lang="ar-SA" sz="1100" b="1" dirty="0">
                <a:latin typeface="B Zar" panose="00000400000000000000" pitchFamily="2" charset="-78"/>
                <a:ea typeface="Calibri" panose="020F0502020204030204" pitchFamily="34" charset="0"/>
                <a:cs typeface="B Nazanin" panose="00000400000000000000" pitchFamily="2" charset="-78"/>
              </a:rPr>
              <a:t>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خروج</a:t>
            </a:r>
            <a:r>
              <a:rPr lang="ar-SA" sz="1100" b="1" dirty="0">
                <a:latin typeface="B Zar" panose="00000400000000000000" pitchFamily="2" charset="-78"/>
                <a:ea typeface="Calibri" panose="020F0502020204030204" pitchFamily="34" charset="0"/>
                <a:cs typeface="B Nazanin" panose="00000400000000000000" pitchFamily="2" charset="-78"/>
              </a:rPr>
              <a:t> ، به صفحه اصلی کارتابل خود منتقل می‏شوید. </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0" name="Rectangle 9"/>
          <p:cNvSpPr/>
          <p:nvPr/>
        </p:nvSpPr>
        <p:spPr>
          <a:xfrm>
            <a:off x="6642460" y="236483"/>
            <a:ext cx="2085827"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مقـام تشـخیص–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گزارش ها</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415756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997616"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 نیازاعلان عمومی - انتخاب تامین کننده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94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55"/>
            <a:ext cx="9144000" cy="514098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88" y="108346"/>
            <a:ext cx="6478232" cy="498770"/>
          </a:xfrm>
          <a:prstGeom prst="rect">
            <a:avLst/>
          </a:prstGeom>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610187" y="238222"/>
            <a:ext cx="229101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نیاز</a:t>
            </a:r>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rcRect/>
          <a:stretch/>
        </p:blipFill>
        <p:spPr>
          <a:xfrm>
            <a:off x="326459" y="1318102"/>
            <a:ext cx="6122586" cy="1971820"/>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517" y="88247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67834" y="753008"/>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ایجاد نیاز جهت اعلان عمومی</a:t>
            </a:r>
          </a:p>
          <a:p>
            <a:pPr algn="justLow" rtl="1"/>
            <a:r>
              <a:rPr lang="fa-IR" sz="1100" b="1" dirty="0" smtClean="0">
                <a:latin typeface="B Zar" panose="00000400000000000000" pitchFamily="2" charset="-78"/>
                <a:ea typeface="Calibri" panose="020F0502020204030204" pitchFamily="34" charset="0"/>
                <a:cs typeface="B Nazanin" panose="00000400000000000000" pitchFamily="2" charset="-78"/>
              </a:rPr>
              <a:t>جهت ثبت نیاز اعلان عمومی و ارسال آن به صفحه اصلی سامانه، </a:t>
            </a:r>
            <a:r>
              <a:rPr lang="fa-IR" sz="1100" b="1" dirty="0">
                <a:latin typeface="B Zar" panose="00000400000000000000" pitchFamily="2" charset="-78"/>
                <a:ea typeface="Calibri" panose="020F0502020204030204" pitchFamily="34" charset="0"/>
                <a:cs typeface="B Nazanin" panose="00000400000000000000" pitchFamily="2" charset="-78"/>
              </a:rPr>
              <a:t>بر روی دکمه 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ایجاد نیاز جهت اعلان عمومی </a:t>
            </a:r>
            <a:r>
              <a:rPr lang="fa-IR" sz="1100" b="1" dirty="0">
                <a:latin typeface="B Zar" panose="00000400000000000000" pitchFamily="2" charset="-78"/>
                <a:ea typeface="Calibri" panose="020F0502020204030204" pitchFamily="34" charset="0"/>
                <a:cs typeface="B Nazanin" panose="00000400000000000000" pitchFamily="2" charset="-78"/>
              </a:rPr>
              <a:t>کلیک نمائید.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54263" y="277818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9" name="Picture 3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40" name="Picture 3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1" name="Picture 4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2" name="Picture 4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3" name="Picture 42">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4" name="Picture 43">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7" name="Picture 46">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8" name="Picture 47">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64934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up)">
                                      <p:cBhvr>
                                        <p:cTn id="2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55"/>
            <a:ext cx="9144000" cy="5140989"/>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p:blipFill>
        <p:spPr>
          <a:xfrm>
            <a:off x="370587" y="580141"/>
            <a:ext cx="5887040" cy="4292144"/>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517" y="77595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77010" y="657002"/>
            <a:ext cx="2086100" cy="665886"/>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گروه کالا</a:t>
            </a:r>
          </a:p>
          <a:p>
            <a:pPr algn="justLow" rtl="1"/>
            <a:r>
              <a:rPr lang="fa-IR" sz="1100" b="1" dirty="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rPr>
              <a:t>گروه کالای درخواستی خود را از میان موارد تعیین شده، مشخص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74304" y="261533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1521" y="157854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69212" y="1436047"/>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گروه خدمت</a:t>
            </a:r>
          </a:p>
          <a:p>
            <a:pPr algn="justLow" rtl="1"/>
            <a:r>
              <a:rPr lang="fa-IR" sz="1100" b="1" dirty="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rPr>
              <a:t>گروه خدمت درخواستی خود را از میان موارد تعیین شده، مشخص نمایید.</a:t>
            </a:r>
          </a:p>
        </p:txBody>
      </p:sp>
      <p:pic>
        <p:nvPicPr>
          <p:cNvPr id="7" name="Picture 6"/>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4095355" y="3790831"/>
            <a:ext cx="221769" cy="242279"/>
          </a:xfrm>
          <a:prstGeom prst="rect">
            <a:avLst/>
          </a:prstGeom>
        </p:spPr>
      </p:pic>
      <p:sp>
        <p:nvSpPr>
          <p:cNvPr id="39" name="Rectangle 38">
            <a:extLst>
              <a:ext uri="{FF2B5EF4-FFF2-40B4-BE49-F238E27FC236}">
                <a16:creationId xmlns:a16="http://schemas.microsoft.com/office/drawing/2014/main" id="{2E6483D4-FC8F-4244-9CB8-010D59D549C5}"/>
              </a:ext>
            </a:extLst>
          </p:cNvPr>
          <p:cNvSpPr/>
          <p:nvPr/>
        </p:nvSpPr>
        <p:spPr>
          <a:xfrm>
            <a:off x="6610187" y="238222"/>
            <a:ext cx="229101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نیاز</a:t>
            </a:r>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5988" y="108346"/>
            <a:ext cx="6478232" cy="498770"/>
          </a:xfrm>
          <a:prstGeom prst="rect">
            <a:avLst/>
          </a:prstGeom>
        </p:spPr>
      </p:pic>
      <p:pic>
        <p:nvPicPr>
          <p:cNvPr id="34" name="Picture 3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5" name="Picture 34">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6" name="Picture 3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7" name="Picture 3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8" name="Picture 3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0" name="Picture 39">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1" name="Picture 40">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5" name="Picture 4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6" name="Picture 4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47628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up)">
                                      <p:cBhvr>
                                        <p:cTn id="20" dur="500"/>
                                        <p:tgtEl>
                                          <p:spTgt spid="51"/>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000"/>
                            </p:stCondLst>
                            <p:childTnLst>
                              <p:par>
                                <p:cTn id="28" presetID="22" presetClass="entr" presetSubtype="2"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500"/>
                                        <p:tgtEl>
                                          <p:spTgt spid="13"/>
                                        </p:tgtEl>
                                      </p:cBhvr>
                                    </p:animEffect>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55"/>
            <a:ext cx="9144000" cy="5140989"/>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p:blipFill>
        <p:spPr>
          <a:xfrm>
            <a:off x="370586" y="1053758"/>
            <a:ext cx="6099615" cy="3465690"/>
          </a:xfrm>
          <a:prstGeom prst="rect">
            <a:avLst/>
          </a:prstGeom>
        </p:spPr>
      </p:pic>
      <p:sp>
        <p:nvSpPr>
          <p:cNvPr id="39" name="Rectangle 38">
            <a:extLst>
              <a:ext uri="{FF2B5EF4-FFF2-40B4-BE49-F238E27FC236}">
                <a16:creationId xmlns:a16="http://schemas.microsoft.com/office/drawing/2014/main" id="{2E6483D4-FC8F-4244-9CB8-010D59D549C5}"/>
              </a:ext>
            </a:extLst>
          </p:cNvPr>
          <p:cNvSpPr/>
          <p:nvPr/>
        </p:nvSpPr>
        <p:spPr>
          <a:xfrm>
            <a:off x="6610187" y="238222"/>
            <a:ext cx="229101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نیاز</a:t>
            </a:r>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33" name="Arrow 1" descr="C:\Users\ali kamali\Desktop\1.png">
            <a:extLst>
              <a:ext uri="{FF2B5EF4-FFF2-40B4-BE49-F238E27FC236}">
                <a16:creationId xmlns:a16="http://schemas.microsoft.com/office/drawing/2014/main" id="{0552D4D9-2EB7-4874-9B8B-1784A3BCF2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699" y="786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4" name="text 1">
            <a:extLst>
              <a:ext uri="{FF2B5EF4-FFF2-40B4-BE49-F238E27FC236}">
                <a16:creationId xmlns:a16="http://schemas.microsoft.com/office/drawing/2014/main" id="{65171299-AF6E-494E-ABC4-5E54E43E7A17}"/>
              </a:ext>
            </a:extLst>
          </p:cNvPr>
          <p:cNvSpPr/>
          <p:nvPr/>
        </p:nvSpPr>
        <p:spPr>
          <a:xfrm>
            <a:off x="6677010" y="646492"/>
            <a:ext cx="2086100" cy="88132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شرح کلی نیاز</a:t>
            </a:r>
          </a:p>
          <a:p>
            <a:pPr algn="justLow" rtl="1"/>
            <a:r>
              <a:rPr lang="en-US" b="1" dirty="0"/>
              <a:t> </a:t>
            </a:r>
            <a:r>
              <a:rPr lang="fa-IR" sz="1100" b="1" dirty="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rPr>
              <a:t>به منظور درک بهتر تامین کنندگان  می </a:t>
            </a:r>
            <a:r>
              <a:rPr lang="fa-IR" sz="1100" b="1" dirty="0" smtClean="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rPr>
              <a:t>توانید شرح </a:t>
            </a:r>
            <a:r>
              <a:rPr lang="fa-IR" sz="1100" b="1" dirty="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rPr>
              <a:t>نیاز خود </a:t>
            </a:r>
            <a:r>
              <a:rPr lang="fa-IR" sz="1100" b="1" dirty="0" smtClean="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rPr>
              <a:t>را بصورت جزئی </a:t>
            </a:r>
            <a:r>
              <a:rPr lang="fa-IR" sz="1100" b="1" dirty="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rPr>
              <a:t>تر در این فیلد درج نمائید.</a:t>
            </a:r>
          </a:p>
        </p:txBody>
      </p:sp>
      <p:pic>
        <p:nvPicPr>
          <p:cNvPr id="35" name="point 1" descr="F:\END\Blue\New folder\point 1.png">
            <a:extLst>
              <a:ext uri="{FF2B5EF4-FFF2-40B4-BE49-F238E27FC236}">
                <a16:creationId xmlns:a16="http://schemas.microsoft.com/office/drawing/2014/main" id="{6EED10B3-7EF0-4F91-B72F-1196F12EA7C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76739" y="89519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6" name="Arrow 2" descr="F:\پاورپوینت ها\ارزیابی کیفی\Arrow 2.png">
            <a:extLst>
              <a:ext uri="{FF2B5EF4-FFF2-40B4-BE49-F238E27FC236}">
                <a16:creationId xmlns:a16="http://schemas.microsoft.com/office/drawing/2014/main" id="{2BCDC21C-83E6-4F2B-9337-254C5AA55D3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0227" y="170534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7" name="text 1">
            <a:extLst>
              <a:ext uri="{FF2B5EF4-FFF2-40B4-BE49-F238E27FC236}">
                <a16:creationId xmlns:a16="http://schemas.microsoft.com/office/drawing/2014/main" id="{3E51508E-E812-4254-95B7-1FEBA8CF5852}"/>
              </a:ext>
            </a:extLst>
          </p:cNvPr>
          <p:cNvSpPr/>
          <p:nvPr/>
        </p:nvSpPr>
        <p:spPr>
          <a:xfrm>
            <a:off x="6682407" y="1586296"/>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ارسال پاسخ</a:t>
            </a:r>
          </a:p>
          <a:p>
            <a:pPr algn="just" rtl="1">
              <a:lnSpc>
                <a:spcPct val="107000"/>
              </a:lnSpc>
              <a:spcAft>
                <a:spcPts val="600"/>
              </a:spcAft>
            </a:pPr>
            <a:r>
              <a:rPr lang="fa-IR" sz="1100" b="1" dirty="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rPr>
              <a:t>برابر مهلت زمانی است که برای تامین کنندگان جهت ارسال پاسخ نسبت به نیاز جاری تعیین می نمایید </a:t>
            </a:r>
          </a:p>
        </p:txBody>
      </p:sp>
      <p:pic>
        <p:nvPicPr>
          <p:cNvPr id="38" name="Picture 37">
            <a:extLst>
              <a:ext uri="{FF2B5EF4-FFF2-40B4-BE49-F238E27FC236}">
                <a16:creationId xmlns:a16="http://schemas.microsoft.com/office/drawing/2014/main" id="{66C4E8E6-9AFE-40D3-A968-CF56A4BB4C8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98594" y="1564943"/>
            <a:ext cx="221769" cy="242280"/>
          </a:xfrm>
          <a:prstGeom prst="rect">
            <a:avLst/>
          </a:prstGeom>
        </p:spPr>
      </p:pic>
      <p:pic>
        <p:nvPicPr>
          <p:cNvPr id="40" name="pount 3">
            <a:extLst>
              <a:ext uri="{FF2B5EF4-FFF2-40B4-BE49-F238E27FC236}">
                <a16:creationId xmlns:a16="http://schemas.microsoft.com/office/drawing/2014/main" id="{05B6E23F-C27E-4AF4-90D9-C8A363F20F68}"/>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6412664" y="1759411"/>
            <a:ext cx="221769" cy="242279"/>
          </a:xfrm>
          <a:prstGeom prst="rect">
            <a:avLst/>
          </a:prstGeom>
        </p:spPr>
      </p:pic>
      <p:pic>
        <p:nvPicPr>
          <p:cNvPr id="41" name="Arrow 3" descr="F:\پاورپوینت ها\ارزیابی کیفی\Arrow 3.png">
            <a:extLst>
              <a:ext uri="{FF2B5EF4-FFF2-40B4-BE49-F238E27FC236}">
                <a16:creationId xmlns:a16="http://schemas.microsoft.com/office/drawing/2014/main" id="{D69479C9-74F2-47B4-ACDF-236CCF110A8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70833" y="261590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42" name="text 1">
            <a:extLst>
              <a:ext uri="{FF2B5EF4-FFF2-40B4-BE49-F238E27FC236}">
                <a16:creationId xmlns:a16="http://schemas.microsoft.com/office/drawing/2014/main" id="{9164F99B-1D7B-4D53-BB14-7801441CBA92}"/>
              </a:ext>
            </a:extLst>
          </p:cNvPr>
          <p:cNvSpPr/>
          <p:nvPr/>
        </p:nvSpPr>
        <p:spPr>
          <a:xfrm>
            <a:off x="6667320" y="3391458"/>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مجوز</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مشاهده ی مجوز تعیین شده ،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مشاهده مجوز</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3" name="Arrow 4" descr="F:\پاورپوینت ها\ارزیابی کیفی\Arrow 4.png">
            <a:extLst>
              <a:ext uri="{FF2B5EF4-FFF2-40B4-BE49-F238E27FC236}">
                <a16:creationId xmlns:a16="http://schemas.microsoft.com/office/drawing/2014/main" id="{E1481428-45FB-49DD-A5AF-18F38019B2F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54391" y="352426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44" name="text 1">
            <a:extLst>
              <a:ext uri="{FF2B5EF4-FFF2-40B4-BE49-F238E27FC236}">
                <a16:creationId xmlns:a16="http://schemas.microsoft.com/office/drawing/2014/main" id="{038DDBB6-0A10-4A0A-8BE9-81AEB87AE762}"/>
              </a:ext>
            </a:extLst>
          </p:cNvPr>
          <p:cNvSpPr/>
          <p:nvPr/>
        </p:nvSpPr>
        <p:spPr>
          <a:xfrm>
            <a:off x="6682407" y="2494500"/>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حداقل تاریخ اعتبار قیمت</a:t>
            </a:r>
          </a:p>
          <a:p>
            <a:pPr lvl="0" algn="just" rtl="1"/>
            <a:r>
              <a:rPr lang="fa-IR" sz="1100" b="1" dirty="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rPr>
              <a:t>مجموعه ایران کد های پیشنهادی از سوي تامين کنندگان مي بايست حداقل تا این تاریخ تعیین اعتبار شده باشند. </a:t>
            </a:r>
            <a:endParaRPr lang="en-US" sz="1100" b="1" dirty="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endParaRPr>
          </a:p>
        </p:txBody>
      </p:sp>
      <p:pic>
        <p:nvPicPr>
          <p:cNvPr id="45" name="point 4">
            <a:extLst>
              <a:ext uri="{FF2B5EF4-FFF2-40B4-BE49-F238E27FC236}">
                <a16:creationId xmlns:a16="http://schemas.microsoft.com/office/drawing/2014/main" id="{FB61325E-6DBC-4F70-82FC-825625D874E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43858" y="3380948"/>
            <a:ext cx="221769" cy="242281"/>
          </a:xfrm>
          <a:prstGeom prst="rect">
            <a:avLst/>
          </a:prstGeom>
        </p:spPr>
      </p:pic>
      <p:pic>
        <p:nvPicPr>
          <p:cNvPr id="46" name="Picture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5988" y="108346"/>
            <a:ext cx="6478232" cy="498770"/>
          </a:xfrm>
          <a:prstGeom prst="rect">
            <a:avLst/>
          </a:prstGeom>
        </p:spPr>
      </p:pic>
      <p:pic>
        <p:nvPicPr>
          <p:cNvPr id="47" name="Picture 46">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48" name="Picture 4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49" name="Picture 4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50" name="Picture 49">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51" name="Picture 50">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52" name="Picture 51">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53" name="Picture 52">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56" name="Picture 5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57" name="Picture 56">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400355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fltVal val="0"/>
                                          </p:val>
                                        </p:tav>
                                        <p:tav tm="100000">
                                          <p:val>
                                            <p:strVal val="#ppt_w"/>
                                          </p:val>
                                        </p:tav>
                                      </p:tavLst>
                                    </p:anim>
                                    <p:anim calcmode="lin" valueType="num">
                                      <p:cBhvr>
                                        <p:cTn id="11" dur="500" fill="hold"/>
                                        <p:tgtEl>
                                          <p:spTgt spid="35"/>
                                        </p:tgtEl>
                                        <p:attrNameLst>
                                          <p:attrName>ppt_h</p:attrName>
                                        </p:attrNameLst>
                                      </p:cBhvr>
                                      <p:tavLst>
                                        <p:tav tm="0">
                                          <p:val>
                                            <p:fltVal val="0"/>
                                          </p:val>
                                        </p:tav>
                                        <p:tav tm="100000">
                                          <p:val>
                                            <p:strVal val="#ppt_h"/>
                                          </p:val>
                                        </p:tav>
                                      </p:tavLst>
                                    </p:anim>
                                    <p:animEffect transition="in" filter="fade">
                                      <p:cBhvr>
                                        <p:cTn id="12" dur="500"/>
                                        <p:tgtEl>
                                          <p:spTgt spid="35"/>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right)">
                                      <p:cBhvr>
                                        <p:cTn id="16" dur="500"/>
                                        <p:tgtEl>
                                          <p:spTgt spid="33"/>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up)">
                                      <p:cBhvr>
                                        <p:cTn id="20" dur="500"/>
                                        <p:tgtEl>
                                          <p:spTgt spid="34"/>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par>
                          <p:cTn id="27" fill="hold">
                            <p:stCondLst>
                              <p:cond delay="2000"/>
                            </p:stCondLst>
                            <p:childTnLst>
                              <p:par>
                                <p:cTn id="28" presetID="22" presetClass="entr" presetSubtype="2"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right)">
                                      <p:cBhvr>
                                        <p:cTn id="30" dur="500"/>
                                        <p:tgtEl>
                                          <p:spTgt spid="36"/>
                                        </p:tgtEl>
                                      </p:cBhvr>
                                    </p:animEffect>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up)">
                                      <p:cBhvr>
                                        <p:cTn id="34" dur="500"/>
                                        <p:tgtEl>
                                          <p:spTgt spid="37"/>
                                        </p:tgtEl>
                                      </p:cBhvr>
                                    </p:animEffect>
                                  </p:childTnLst>
                                </p:cTn>
                              </p:par>
                            </p:childTnLst>
                          </p:cTn>
                        </p:par>
                        <p:par>
                          <p:cTn id="35" fill="hold">
                            <p:stCondLst>
                              <p:cond delay="3000"/>
                            </p:stCondLst>
                            <p:childTnLst>
                              <p:par>
                                <p:cTn id="36" presetID="53" presetClass="entr" presetSubtype="16"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p:cTn id="38" dur="500" fill="hold"/>
                                        <p:tgtEl>
                                          <p:spTgt spid="40"/>
                                        </p:tgtEl>
                                        <p:attrNameLst>
                                          <p:attrName>ppt_w</p:attrName>
                                        </p:attrNameLst>
                                      </p:cBhvr>
                                      <p:tavLst>
                                        <p:tav tm="0">
                                          <p:val>
                                            <p:fltVal val="0"/>
                                          </p:val>
                                        </p:tav>
                                        <p:tav tm="100000">
                                          <p:val>
                                            <p:strVal val="#ppt_w"/>
                                          </p:val>
                                        </p:tav>
                                      </p:tavLst>
                                    </p:anim>
                                    <p:anim calcmode="lin" valueType="num">
                                      <p:cBhvr>
                                        <p:cTn id="39" dur="500" fill="hold"/>
                                        <p:tgtEl>
                                          <p:spTgt spid="40"/>
                                        </p:tgtEl>
                                        <p:attrNameLst>
                                          <p:attrName>ppt_h</p:attrName>
                                        </p:attrNameLst>
                                      </p:cBhvr>
                                      <p:tavLst>
                                        <p:tav tm="0">
                                          <p:val>
                                            <p:fltVal val="0"/>
                                          </p:val>
                                        </p:tav>
                                        <p:tav tm="100000">
                                          <p:val>
                                            <p:strVal val="#ppt_h"/>
                                          </p:val>
                                        </p:tav>
                                      </p:tavLst>
                                    </p:anim>
                                    <p:animEffect transition="in" filter="fade">
                                      <p:cBhvr>
                                        <p:cTn id="40" dur="500"/>
                                        <p:tgtEl>
                                          <p:spTgt spid="40"/>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right)">
                                      <p:cBhvr>
                                        <p:cTn id="44" dur="500"/>
                                        <p:tgtEl>
                                          <p:spTgt spid="41"/>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up)">
                                      <p:cBhvr>
                                        <p:cTn id="48" dur="500"/>
                                        <p:tgtEl>
                                          <p:spTgt spid="44"/>
                                        </p:tgtEl>
                                      </p:cBhvr>
                                    </p:animEffect>
                                  </p:childTnLst>
                                </p:cTn>
                              </p:par>
                            </p:childTnLst>
                          </p:cTn>
                        </p:par>
                        <p:par>
                          <p:cTn id="49" fill="hold">
                            <p:stCondLst>
                              <p:cond delay="4500"/>
                            </p:stCondLst>
                            <p:childTnLst>
                              <p:par>
                                <p:cTn id="50" presetID="53" presetClass="entr" presetSubtype="16" fill="hold"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Effect transition="in" filter="fade">
                                      <p:cBhvr>
                                        <p:cTn id="54" dur="500"/>
                                        <p:tgtEl>
                                          <p:spTgt spid="45"/>
                                        </p:tgtEl>
                                      </p:cBhvr>
                                    </p:animEffect>
                                  </p:childTnLst>
                                </p:cTn>
                              </p:par>
                            </p:childTnLst>
                          </p:cTn>
                        </p:par>
                        <p:par>
                          <p:cTn id="55" fill="hold">
                            <p:stCondLst>
                              <p:cond delay="5000"/>
                            </p:stCondLst>
                            <p:childTnLst>
                              <p:par>
                                <p:cTn id="56" presetID="22" presetClass="entr" presetSubtype="2" fill="hold"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right)">
                                      <p:cBhvr>
                                        <p:cTn id="58" dur="500"/>
                                        <p:tgtEl>
                                          <p:spTgt spid="43"/>
                                        </p:tgtEl>
                                      </p:cBhvr>
                                    </p:animEffect>
                                  </p:childTnLst>
                                </p:cTn>
                              </p:par>
                            </p:childTnLst>
                          </p:cTn>
                        </p:par>
                        <p:par>
                          <p:cTn id="59" fill="hold">
                            <p:stCondLst>
                              <p:cond delay="5500"/>
                            </p:stCondLst>
                            <p:childTnLst>
                              <p:par>
                                <p:cTn id="60" presetID="22" presetClass="entr" presetSubtype="1" fill="hold" grpId="0" nodeType="after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up)">
                                      <p:cBhvr>
                                        <p:cTn id="6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42"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55"/>
            <a:ext cx="9144000" cy="5140989"/>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370586" y="1053758"/>
            <a:ext cx="6099615" cy="3465690"/>
          </a:xfrm>
          <a:prstGeom prst="rect">
            <a:avLst/>
          </a:prstGeom>
        </p:spPr>
      </p:pic>
      <p:sp>
        <p:nvSpPr>
          <p:cNvPr id="39" name="Rectangle 38">
            <a:extLst>
              <a:ext uri="{FF2B5EF4-FFF2-40B4-BE49-F238E27FC236}">
                <a16:creationId xmlns:a16="http://schemas.microsoft.com/office/drawing/2014/main" id="{2E6483D4-FC8F-4244-9CB8-010D59D549C5}"/>
              </a:ext>
            </a:extLst>
          </p:cNvPr>
          <p:cNvSpPr/>
          <p:nvPr/>
        </p:nvSpPr>
        <p:spPr>
          <a:xfrm>
            <a:off x="6610187" y="238222"/>
            <a:ext cx="229101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نیاز</a:t>
            </a:r>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3" name="Picture 2">
            <a:extLst>
              <a:ext uri="{FF2B5EF4-FFF2-40B4-BE49-F238E27FC236}">
                <a16:creationId xmlns:a16="http://schemas.microsoft.com/office/drawing/2014/main" id="{07FA5EEF-C5B2-441D-A30F-6ABD119F87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1477" y="1739878"/>
            <a:ext cx="5990897" cy="1663742"/>
          </a:xfrm>
          <a:prstGeom prst="rect">
            <a:avLst/>
          </a:prstGeom>
        </p:spPr>
      </p:pic>
      <p:pic>
        <p:nvPicPr>
          <p:cNvPr id="46" name="Arrow 1" descr="C:\Users\ali kamali\Desktop\1.png">
            <a:extLst>
              <a:ext uri="{FF2B5EF4-FFF2-40B4-BE49-F238E27FC236}">
                <a16:creationId xmlns:a16="http://schemas.microsoft.com/office/drawing/2014/main" id="{F735F0F2-463D-49ED-B9DA-BBC341D20A2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699" y="786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47" name="text 1">
            <a:extLst>
              <a:ext uri="{FF2B5EF4-FFF2-40B4-BE49-F238E27FC236}">
                <a16:creationId xmlns:a16="http://schemas.microsoft.com/office/drawing/2014/main" id="{68C60426-0D59-41B5-9B01-DF18FE7C5CCF}"/>
              </a:ext>
            </a:extLst>
          </p:cNvPr>
          <p:cNvSpPr/>
          <p:nvPr/>
        </p:nvSpPr>
        <p:spPr>
          <a:xfrm>
            <a:off x="6677010" y="646492"/>
            <a:ext cx="2086100" cy="88132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شرح کلی نیاز</a:t>
            </a:r>
          </a:p>
          <a:p>
            <a:pPr algn="justLow" rtl="1"/>
            <a:r>
              <a:rPr lang="en-US" b="1" dirty="0"/>
              <a:t> </a:t>
            </a:r>
            <a:r>
              <a:rPr lang="fa-IR" sz="1100" b="1" dirty="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rPr>
              <a:t>به منظور درک بهتر تامین کنندگان  می توانید نیاز خود را در بصورت کامل تر در این فیلد درج نمائید.</a:t>
            </a:r>
          </a:p>
        </p:txBody>
      </p:sp>
      <p:pic>
        <p:nvPicPr>
          <p:cNvPr id="48" name="Arrow 2" descr="F:\پاورپوینت ها\ارزیابی کیفی\Arrow 2.png">
            <a:extLst>
              <a:ext uri="{FF2B5EF4-FFF2-40B4-BE49-F238E27FC236}">
                <a16:creationId xmlns:a16="http://schemas.microsoft.com/office/drawing/2014/main" id="{0B9A49B4-8B56-47E3-97DC-8483B3629BE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0227" y="170534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49" name="text 1">
            <a:extLst>
              <a:ext uri="{FF2B5EF4-FFF2-40B4-BE49-F238E27FC236}">
                <a16:creationId xmlns:a16="http://schemas.microsoft.com/office/drawing/2014/main" id="{59D80127-48A5-4A3B-AB06-FE4DEBD90489}"/>
              </a:ext>
            </a:extLst>
          </p:cNvPr>
          <p:cNvSpPr/>
          <p:nvPr/>
        </p:nvSpPr>
        <p:spPr>
          <a:xfrm>
            <a:off x="6682407" y="1586296"/>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ارسال پاسخ</a:t>
            </a:r>
          </a:p>
          <a:p>
            <a:pPr algn="just" rtl="1">
              <a:lnSpc>
                <a:spcPct val="107000"/>
              </a:lnSpc>
              <a:spcAft>
                <a:spcPts val="600"/>
              </a:spcAft>
            </a:pPr>
            <a:r>
              <a:rPr lang="fa-IR" sz="1100" b="1" dirty="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rPr>
              <a:t>برابر مهلت زمانی است که برای تامین کنندگان جهت ارسال پاسخ نسبت به نیاز جاری تعیین می نمایید </a:t>
            </a:r>
          </a:p>
        </p:txBody>
      </p:sp>
      <p:pic>
        <p:nvPicPr>
          <p:cNvPr id="50" name="Arrow 3" descr="F:\پاورپوینت ها\ارزیابی کیفی\Arrow 3.png">
            <a:extLst>
              <a:ext uri="{FF2B5EF4-FFF2-40B4-BE49-F238E27FC236}">
                <a16:creationId xmlns:a16="http://schemas.microsoft.com/office/drawing/2014/main" id="{FB65990D-55F0-4DB0-9921-EA2E0C6F9E7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0833" y="261590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a:extLst>
              <a:ext uri="{FF2B5EF4-FFF2-40B4-BE49-F238E27FC236}">
                <a16:creationId xmlns:a16="http://schemas.microsoft.com/office/drawing/2014/main" id="{FB8F3714-B994-4DBC-AEA1-3209DA867697}"/>
              </a:ext>
            </a:extLst>
          </p:cNvPr>
          <p:cNvSpPr/>
          <p:nvPr/>
        </p:nvSpPr>
        <p:spPr>
          <a:xfrm>
            <a:off x="6667320" y="3391458"/>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مجوز</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مشاهده ی مجوز تعیین شده ،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مشاهده مجوز</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52" name="Arrow 4" descr="F:\پاورپوینت ها\ارزیابی کیفی\Arrow 4.png">
            <a:extLst>
              <a:ext uri="{FF2B5EF4-FFF2-40B4-BE49-F238E27FC236}">
                <a16:creationId xmlns:a16="http://schemas.microsoft.com/office/drawing/2014/main" id="{B325493F-8EDC-4603-831F-F29FD7DBD13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4391" y="352426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53" name="text 1">
            <a:extLst>
              <a:ext uri="{FF2B5EF4-FFF2-40B4-BE49-F238E27FC236}">
                <a16:creationId xmlns:a16="http://schemas.microsoft.com/office/drawing/2014/main" id="{027A5C0F-0BA0-4BD5-BC94-1ABAF341CE8C}"/>
              </a:ext>
            </a:extLst>
          </p:cNvPr>
          <p:cNvSpPr/>
          <p:nvPr/>
        </p:nvSpPr>
        <p:spPr>
          <a:xfrm>
            <a:off x="6682407" y="2494500"/>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حداقل تاریخ اعتبار قیمت</a:t>
            </a:r>
          </a:p>
          <a:p>
            <a:pPr lvl="0" algn="just" rtl="1"/>
            <a:r>
              <a:rPr lang="fa-IR" sz="1100" b="1" dirty="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rPr>
              <a:t>مجموعه ایران کد های پیشنهادی از سوي تامين کنندگان مي بايست حداقل تا این تاریخ تعیین اعتبار شده باشند. </a:t>
            </a:r>
            <a:endParaRPr lang="en-US" sz="1100" b="1" dirty="0">
              <a:solidFill>
                <a:schemeClr val="tx1">
                  <a:lumMod val="95000"/>
                  <a:lumOff val="5000"/>
                </a:schemeClr>
              </a:solidFill>
              <a:latin typeface="B Zar" panose="00000400000000000000" pitchFamily="2" charset="-78"/>
              <a:ea typeface="Calibri" panose="020F0502020204030204" pitchFamily="34" charset="0"/>
              <a:cs typeface="B Nazanin" panose="00000400000000000000" pitchFamily="2" charset="-78"/>
            </a:endParaRPr>
          </a:p>
        </p:txBody>
      </p:sp>
      <p:pic>
        <p:nvPicPr>
          <p:cNvPr id="33" name="Picture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988" y="108346"/>
            <a:ext cx="6478232" cy="498770"/>
          </a:xfrm>
          <a:prstGeom prst="rect">
            <a:avLst/>
          </a:prstGeom>
        </p:spPr>
      </p:pic>
      <p:pic>
        <p:nvPicPr>
          <p:cNvPr id="34" name="Picture 3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5" name="Picture 3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6" name="Picture 3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7" name="Picture 3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8" name="Picture 3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0" name="Picture 39">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1" name="Picture 40">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4" name="Picture 4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5" name="Picture 44">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11208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55"/>
            <a:ext cx="9144000" cy="5140989"/>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p:blipFill>
        <p:spPr>
          <a:xfrm>
            <a:off x="370586" y="1053758"/>
            <a:ext cx="6099615" cy="3465690"/>
          </a:xfrm>
          <a:prstGeom prst="rect">
            <a:avLst/>
          </a:prstGeom>
        </p:spPr>
      </p:pic>
      <p:sp>
        <p:nvSpPr>
          <p:cNvPr id="39" name="Rectangle 38">
            <a:extLst>
              <a:ext uri="{FF2B5EF4-FFF2-40B4-BE49-F238E27FC236}">
                <a16:creationId xmlns:a16="http://schemas.microsoft.com/office/drawing/2014/main" id="{2E6483D4-FC8F-4244-9CB8-010D59D549C5}"/>
              </a:ext>
            </a:extLst>
          </p:cNvPr>
          <p:cNvSpPr/>
          <p:nvPr/>
        </p:nvSpPr>
        <p:spPr>
          <a:xfrm>
            <a:off x="6610187" y="238222"/>
            <a:ext cx="229101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نیاز</a:t>
            </a:r>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33" name="Arrow 1" descr="C:\Users\ali kamali\Desktop\1.png">
            <a:extLst>
              <a:ext uri="{FF2B5EF4-FFF2-40B4-BE49-F238E27FC236}">
                <a16:creationId xmlns:a16="http://schemas.microsoft.com/office/drawing/2014/main" id="{0552D4D9-2EB7-4874-9B8B-1784A3BCF2F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517" y="775954"/>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35" name="point 1" descr="F:\END\Blue\New folder\point 1.png">
            <a:extLst>
              <a:ext uri="{FF2B5EF4-FFF2-40B4-BE49-F238E27FC236}">
                <a16:creationId xmlns:a16="http://schemas.microsoft.com/office/drawing/2014/main" id="{6EED10B3-7EF0-4F91-B72F-1196F12EA7C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9481" y="389970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6" name="Arrow 2" descr="F:\پاورپوینت ها\ارزیابی کیفی\Arrow 2.png">
            <a:extLst>
              <a:ext uri="{FF2B5EF4-FFF2-40B4-BE49-F238E27FC236}">
                <a16:creationId xmlns:a16="http://schemas.microsoft.com/office/drawing/2014/main" id="{2BCDC21C-83E6-4F2B-9337-254C5AA55D3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5122" y="2506283"/>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66C4E8E6-9AFE-40D3-A968-CF56A4BB4C8C}"/>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5763389" y="3904466"/>
            <a:ext cx="221769" cy="242279"/>
          </a:xfrm>
          <a:prstGeom prst="rect">
            <a:avLst/>
          </a:prstGeom>
        </p:spPr>
      </p:pic>
      <p:pic>
        <p:nvPicPr>
          <p:cNvPr id="40" name="pount 3">
            <a:extLst>
              <a:ext uri="{FF2B5EF4-FFF2-40B4-BE49-F238E27FC236}">
                <a16:creationId xmlns:a16="http://schemas.microsoft.com/office/drawing/2014/main" id="{05B6E23F-C27E-4AF4-90D9-C8A363F20F6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1502" y="3899708"/>
            <a:ext cx="221769" cy="242281"/>
          </a:xfrm>
          <a:prstGeom prst="rect">
            <a:avLst/>
          </a:prstGeom>
        </p:spPr>
      </p:pic>
      <p:pic>
        <p:nvPicPr>
          <p:cNvPr id="41" name="Arrow 3" descr="F:\پاورپوینت ها\ارزیابی کیفی\Arrow 3.png">
            <a:extLst>
              <a:ext uri="{FF2B5EF4-FFF2-40B4-BE49-F238E27FC236}">
                <a16:creationId xmlns:a16="http://schemas.microsoft.com/office/drawing/2014/main" id="{D69479C9-74F2-47B4-ACDF-236CCF110A8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80351" y="341650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42" name="text 1">
            <a:extLst>
              <a:ext uri="{FF2B5EF4-FFF2-40B4-BE49-F238E27FC236}">
                <a16:creationId xmlns:a16="http://schemas.microsoft.com/office/drawing/2014/main" id="{9164F99B-1D7B-4D53-BB14-7801441CBA92}"/>
              </a:ext>
            </a:extLst>
          </p:cNvPr>
          <p:cNvSpPr/>
          <p:nvPr/>
        </p:nvSpPr>
        <p:spPr>
          <a:xfrm>
            <a:off x="6687314" y="3297905"/>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ارسال نیاز به صفحه اصلی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تکمیل نمودن فرم از طریق دکمه ی</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ارسال نیاز به صفحه ی اصلی </a:t>
            </a:r>
            <a:r>
              <a:rPr lang="fa-IR" sz="1100" b="1" dirty="0">
                <a:latin typeface="B Zar" panose="00000400000000000000" pitchFamily="2" charset="-78"/>
                <a:ea typeface="Calibri" panose="020F0502020204030204" pitchFamily="34" charset="0"/>
                <a:cs typeface="B Nazanin" panose="00000400000000000000" pitchFamily="2" charset="-78"/>
              </a:rPr>
              <a:t>و بارگذاری توکن و امضاء </a:t>
            </a:r>
            <a:r>
              <a:rPr lang="fa-IR" sz="1100" b="1" dirty="0" smtClean="0">
                <a:latin typeface="B Zar" panose="00000400000000000000" pitchFamily="2" charset="-78"/>
                <a:ea typeface="Calibri" panose="020F0502020204030204" pitchFamily="34" charset="0"/>
                <a:cs typeface="B Nazanin" panose="00000400000000000000" pitchFamily="2" charset="-78"/>
              </a:rPr>
              <a:t>، نیاز اعلان عمومی انتخاب تامین کننده در صفحه اصلی سامانه نمایش داده خواهد 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sp>
        <p:nvSpPr>
          <p:cNvPr id="44" name="text 1">
            <a:extLst>
              <a:ext uri="{FF2B5EF4-FFF2-40B4-BE49-F238E27FC236}">
                <a16:creationId xmlns:a16="http://schemas.microsoft.com/office/drawing/2014/main" id="{038DDBB6-0A10-4A0A-8BE9-81AEB87AE762}"/>
              </a:ext>
            </a:extLst>
          </p:cNvPr>
          <p:cNvSpPr/>
          <p:nvPr/>
        </p:nvSpPr>
        <p:spPr>
          <a:xfrm>
            <a:off x="6687314" y="2387511"/>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انجام تغییرات ، کلیک بر روی دکمه 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الزامی می باشد.</a:t>
            </a:r>
          </a:p>
        </p:txBody>
      </p:sp>
      <p:sp>
        <p:nvSpPr>
          <p:cNvPr id="46" name="text 1">
            <a:extLst>
              <a:ext uri="{FF2B5EF4-FFF2-40B4-BE49-F238E27FC236}">
                <a16:creationId xmlns:a16="http://schemas.microsoft.com/office/drawing/2014/main" id="{D1FF5D3C-2A0D-4223-A151-7397526326F7}"/>
              </a:ext>
            </a:extLst>
          </p:cNvPr>
          <p:cNvSpPr/>
          <p:nvPr/>
        </p:nvSpPr>
        <p:spPr>
          <a:xfrm>
            <a:off x="6712756" y="671878"/>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فرم، می توانید مدارک مرتبط با خرید، مانند لیست خرید، نامه تاییدیه خرید یا تامین اعتبار را به درخواست خرید پیوست نمایید. بدین ترتیب برای کلیه افرادی که در ادامه فرآیند خرید مشارکت دارند اعم از مقام تشخیص و ذیحساب شفاف سازی خواهید نمود.</a:t>
            </a:r>
          </a:p>
        </p:txBody>
      </p:sp>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988" y="108346"/>
            <a:ext cx="6478232" cy="498770"/>
          </a:xfrm>
          <a:prstGeom prst="rect">
            <a:avLst/>
          </a:prstGeom>
        </p:spPr>
      </p:pic>
      <p:pic>
        <p:nvPicPr>
          <p:cNvPr id="37" name="Picture 3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43" name="Picture 4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45" name="Picture 4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7" name="Picture 4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8" name="Picture 4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9" name="Picture 48">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50" name="Picture 49">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53" name="Picture 52">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54" name="Picture 53">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71478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fltVal val="0"/>
                                          </p:val>
                                        </p:tav>
                                        <p:tav tm="100000">
                                          <p:val>
                                            <p:strVal val="#ppt_w"/>
                                          </p:val>
                                        </p:tav>
                                      </p:tavLst>
                                    </p:anim>
                                    <p:anim calcmode="lin" valueType="num">
                                      <p:cBhvr>
                                        <p:cTn id="11" dur="500" fill="hold"/>
                                        <p:tgtEl>
                                          <p:spTgt spid="35"/>
                                        </p:tgtEl>
                                        <p:attrNameLst>
                                          <p:attrName>ppt_h</p:attrName>
                                        </p:attrNameLst>
                                      </p:cBhvr>
                                      <p:tavLst>
                                        <p:tav tm="0">
                                          <p:val>
                                            <p:fltVal val="0"/>
                                          </p:val>
                                        </p:tav>
                                        <p:tav tm="100000">
                                          <p:val>
                                            <p:strVal val="#ppt_h"/>
                                          </p:val>
                                        </p:tav>
                                      </p:tavLst>
                                    </p:anim>
                                    <p:animEffect transition="in" filter="fade">
                                      <p:cBhvr>
                                        <p:cTn id="12" dur="500"/>
                                        <p:tgtEl>
                                          <p:spTgt spid="35"/>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right)">
                                      <p:cBhvr>
                                        <p:cTn id="16" dur="500"/>
                                        <p:tgtEl>
                                          <p:spTgt spid="33"/>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500"/>
                                        <p:tgtEl>
                                          <p:spTgt spid="46"/>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par>
                          <p:cTn id="27" fill="hold">
                            <p:stCondLst>
                              <p:cond delay="2000"/>
                            </p:stCondLst>
                            <p:childTnLst>
                              <p:par>
                                <p:cTn id="28" presetID="22" presetClass="entr" presetSubtype="2"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right)">
                                      <p:cBhvr>
                                        <p:cTn id="30" dur="500"/>
                                        <p:tgtEl>
                                          <p:spTgt spid="36"/>
                                        </p:tgtEl>
                                      </p:cBhvr>
                                    </p:animEffect>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up)">
                                      <p:cBhvr>
                                        <p:cTn id="34" dur="500"/>
                                        <p:tgtEl>
                                          <p:spTgt spid="44"/>
                                        </p:tgtEl>
                                      </p:cBhvr>
                                    </p:animEffect>
                                  </p:childTnLst>
                                </p:cTn>
                              </p:par>
                            </p:childTnLst>
                          </p:cTn>
                        </p:par>
                        <p:par>
                          <p:cTn id="35" fill="hold">
                            <p:stCondLst>
                              <p:cond delay="3000"/>
                            </p:stCondLst>
                            <p:childTnLst>
                              <p:par>
                                <p:cTn id="36" presetID="53" presetClass="entr" presetSubtype="16"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p:cTn id="38" dur="500" fill="hold"/>
                                        <p:tgtEl>
                                          <p:spTgt spid="40"/>
                                        </p:tgtEl>
                                        <p:attrNameLst>
                                          <p:attrName>ppt_w</p:attrName>
                                        </p:attrNameLst>
                                      </p:cBhvr>
                                      <p:tavLst>
                                        <p:tav tm="0">
                                          <p:val>
                                            <p:fltVal val="0"/>
                                          </p:val>
                                        </p:tav>
                                        <p:tav tm="100000">
                                          <p:val>
                                            <p:strVal val="#ppt_w"/>
                                          </p:val>
                                        </p:tav>
                                      </p:tavLst>
                                    </p:anim>
                                    <p:anim calcmode="lin" valueType="num">
                                      <p:cBhvr>
                                        <p:cTn id="39" dur="500" fill="hold"/>
                                        <p:tgtEl>
                                          <p:spTgt spid="40"/>
                                        </p:tgtEl>
                                        <p:attrNameLst>
                                          <p:attrName>ppt_h</p:attrName>
                                        </p:attrNameLst>
                                      </p:cBhvr>
                                      <p:tavLst>
                                        <p:tav tm="0">
                                          <p:val>
                                            <p:fltVal val="0"/>
                                          </p:val>
                                        </p:tav>
                                        <p:tav tm="100000">
                                          <p:val>
                                            <p:strVal val="#ppt_h"/>
                                          </p:val>
                                        </p:tav>
                                      </p:tavLst>
                                    </p:anim>
                                    <p:animEffect transition="in" filter="fade">
                                      <p:cBhvr>
                                        <p:cTn id="40" dur="500"/>
                                        <p:tgtEl>
                                          <p:spTgt spid="40"/>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right)">
                                      <p:cBhvr>
                                        <p:cTn id="44" dur="500"/>
                                        <p:tgtEl>
                                          <p:spTgt spid="41"/>
                                        </p:tgtEl>
                                      </p:cBhvr>
                                    </p:animEffect>
                                  </p:childTnLst>
                                </p:cTn>
                              </p:par>
                            </p:childTnLst>
                          </p:cTn>
                        </p:par>
                        <p:par>
                          <p:cTn id="45" fill="hold">
                            <p:stCondLst>
                              <p:cond delay="4000"/>
                            </p:stCondLst>
                            <p:childTnLst>
                              <p:par>
                                <p:cTn id="46" presetID="22" presetClass="entr" presetSubtype="1"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up)">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C:\Users\ali kamali\Desktop\intro powerpoint.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7938"/>
            <a:ext cx="9144000" cy="5151438"/>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id="{881B854B-C3EA-463F-A533-48688129E884}"/>
              </a:ext>
            </a:extLst>
          </p:cNvPr>
          <p:cNvSpPr/>
          <p:nvPr/>
        </p:nvSpPr>
        <p:spPr>
          <a:xfrm>
            <a:off x="3853787" y="1055924"/>
            <a:ext cx="1573283" cy="1573283"/>
          </a:xfrm>
          <a:prstGeom prst="ellipse">
            <a:avLst/>
          </a:prstGeom>
          <a:solidFill>
            <a:schemeClr val="tx2">
              <a:lumMod val="60000"/>
              <a:lumOff val="40000"/>
            </a:schemeClr>
          </a:solidFill>
          <a:ln>
            <a:noFill/>
          </a:ln>
          <a:effectLst>
            <a:outerShdw blurRad="50800" dist="381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a:p>
        </p:txBody>
      </p:sp>
      <p:sp>
        <p:nvSpPr>
          <p:cNvPr id="42" name="TextBox 41">
            <a:extLst>
              <a:ext uri="{FF2B5EF4-FFF2-40B4-BE49-F238E27FC236}">
                <a16:creationId xmlns:a16="http://schemas.microsoft.com/office/drawing/2014/main" id="{2DC5BBC0-C849-4957-93DF-220BC900F1F3}"/>
              </a:ext>
            </a:extLst>
          </p:cNvPr>
          <p:cNvSpPr txBox="1"/>
          <p:nvPr/>
        </p:nvSpPr>
        <p:spPr>
          <a:xfrm>
            <a:off x="3409326" y="3689931"/>
            <a:ext cx="2554333" cy="346249"/>
          </a:xfrm>
          <a:custGeom>
            <a:avLst/>
            <a:gdLst>
              <a:gd name="connsiteX0" fmla="*/ 0 w 2554333"/>
              <a:gd name="connsiteY0" fmla="*/ 0 h 377026"/>
              <a:gd name="connsiteX1" fmla="*/ 2554333 w 2554333"/>
              <a:gd name="connsiteY1" fmla="*/ 0 h 377026"/>
              <a:gd name="connsiteX2" fmla="*/ 2554333 w 2554333"/>
              <a:gd name="connsiteY2" fmla="*/ 377026 h 377026"/>
              <a:gd name="connsiteX3" fmla="*/ 0 w 2554333"/>
              <a:gd name="connsiteY3" fmla="*/ 377026 h 377026"/>
              <a:gd name="connsiteX4" fmla="*/ 0 w 2554333"/>
              <a:gd name="connsiteY4" fmla="*/ 0 h 377026"/>
              <a:gd name="connsiteX0" fmla="*/ 0 w 2554333"/>
              <a:gd name="connsiteY0" fmla="*/ 0 h 377026"/>
              <a:gd name="connsiteX1" fmla="*/ 2478133 w 2554333"/>
              <a:gd name="connsiteY1" fmla="*/ 0 h 377026"/>
              <a:gd name="connsiteX2" fmla="*/ 2554333 w 2554333"/>
              <a:gd name="connsiteY2" fmla="*/ 377026 h 377026"/>
              <a:gd name="connsiteX3" fmla="*/ 0 w 2554333"/>
              <a:gd name="connsiteY3" fmla="*/ 377026 h 377026"/>
              <a:gd name="connsiteX4" fmla="*/ 0 w 2554333"/>
              <a:gd name="connsiteY4" fmla="*/ 0 h 377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333" h="377026">
                <a:moveTo>
                  <a:pt x="0" y="0"/>
                </a:moveTo>
                <a:lnTo>
                  <a:pt x="2478133" y="0"/>
                </a:lnTo>
                <a:lnTo>
                  <a:pt x="2554333" y="377026"/>
                </a:lnTo>
                <a:lnTo>
                  <a:pt x="0" y="377026"/>
                </a:lnTo>
                <a:lnTo>
                  <a:pt x="0" y="0"/>
                </a:lnTo>
                <a:close/>
              </a:path>
            </a:pathLst>
          </a:custGeom>
          <a:noFill/>
        </p:spPr>
        <p:txBody>
          <a:bodyPr wrap="square" lIns="68577" tIns="34289" rIns="68577" bIns="34289" rtlCol="0">
            <a:spAutoFit/>
          </a:bodyPr>
          <a:lstStyle/>
          <a:p>
            <a:pPr algn="ctr"/>
            <a:r>
              <a:rPr lang="en-US" sz="1800" b="1" dirty="0">
                <a:solidFill>
                  <a:schemeClr val="tx1">
                    <a:lumMod val="65000"/>
                    <a:lumOff val="35000"/>
                  </a:schemeClr>
                </a:solidFill>
                <a:latin typeface="Sitka Banner" pitchFamily="2" charset="0"/>
              </a:rPr>
              <a:t>www.setadiran.ir</a:t>
            </a:r>
          </a:p>
        </p:txBody>
      </p:sp>
      <p:pic>
        <p:nvPicPr>
          <p:cNvPr id="1044" name="Picture 20" descr="C:\Users\ali kamali\Desktop\intro powerpoint 1.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35628" y="722799"/>
            <a:ext cx="1554162" cy="3717925"/>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ali kamali\Desktop\intro powerpoint 2.jp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698611" y="725618"/>
            <a:ext cx="17494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ali kamali\Desktop\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9852" y="1084495"/>
            <a:ext cx="1555750" cy="1522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li kamali\Desktop\e-namad-120x126.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422" y="243641"/>
            <a:ext cx="946285" cy="78068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li kamali\Desktop\vezarat-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0553" y="221829"/>
            <a:ext cx="1277484" cy="7511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li kamali\Desktop\سامانه ستاد ایران 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3933" y="2744653"/>
            <a:ext cx="3326446" cy="84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7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wipe(right)">
                                      <p:cBhvr>
                                        <p:cTn id="7" dur="1000"/>
                                        <p:tgtEl>
                                          <p:spTgt spid="1044"/>
                                        </p:tgtEl>
                                      </p:cBhvr>
                                    </p:animEffect>
                                  </p:childTnLst>
                                </p:cTn>
                              </p:par>
                              <p:par>
                                <p:cTn id="8" presetID="22" presetClass="entr" presetSubtype="8" fill="hold" nodeType="withEffect">
                                  <p:stCondLst>
                                    <p:cond delay="0"/>
                                  </p:stCondLst>
                                  <p:childTnLst>
                                    <p:set>
                                      <p:cBhvr>
                                        <p:cTn id="9" dur="1" fill="hold">
                                          <p:stCondLst>
                                            <p:cond delay="0"/>
                                          </p:stCondLst>
                                        </p:cTn>
                                        <p:tgtEl>
                                          <p:spTgt spid="1045"/>
                                        </p:tgtEl>
                                        <p:attrNameLst>
                                          <p:attrName>style.visibility</p:attrName>
                                        </p:attrNameLst>
                                      </p:cBhvr>
                                      <p:to>
                                        <p:strVal val="visible"/>
                                      </p:to>
                                    </p:set>
                                    <p:animEffect transition="in" filter="wipe(left)">
                                      <p:cBhvr>
                                        <p:cTn id="10" dur="1000"/>
                                        <p:tgtEl>
                                          <p:spTgt spid="1045"/>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300" fill="hold"/>
                                        <p:tgtEl>
                                          <p:spTgt spid="30"/>
                                        </p:tgtEl>
                                        <p:attrNameLst>
                                          <p:attrName>ppt_w</p:attrName>
                                        </p:attrNameLst>
                                      </p:cBhvr>
                                      <p:tavLst>
                                        <p:tav tm="0">
                                          <p:val>
                                            <p:fltVal val="0"/>
                                          </p:val>
                                        </p:tav>
                                        <p:tav tm="100000">
                                          <p:val>
                                            <p:strVal val="#ppt_w"/>
                                          </p:val>
                                        </p:tav>
                                      </p:tavLst>
                                    </p:anim>
                                    <p:anim calcmode="lin" valueType="num">
                                      <p:cBhvr>
                                        <p:cTn id="15" dur="300" fill="hold"/>
                                        <p:tgtEl>
                                          <p:spTgt spid="30"/>
                                        </p:tgtEl>
                                        <p:attrNameLst>
                                          <p:attrName>ppt_h</p:attrName>
                                        </p:attrNameLst>
                                      </p:cBhvr>
                                      <p:tavLst>
                                        <p:tav tm="0">
                                          <p:val>
                                            <p:fltVal val="0"/>
                                          </p:val>
                                        </p:tav>
                                        <p:tav tm="100000">
                                          <p:val>
                                            <p:strVal val="#ppt_h"/>
                                          </p:val>
                                        </p:tav>
                                      </p:tavLst>
                                    </p:anim>
                                    <p:animEffect transition="in" filter="fade">
                                      <p:cBhvr>
                                        <p:cTn id="16" dur="300"/>
                                        <p:tgtEl>
                                          <p:spTgt spid="30"/>
                                        </p:tgtEl>
                                      </p:cBhvr>
                                    </p:animEffect>
                                  </p:childTnLst>
                                </p:cTn>
                              </p:par>
                            </p:childTnLst>
                          </p:cTn>
                        </p:par>
                        <p:par>
                          <p:cTn id="17" fill="hold">
                            <p:stCondLst>
                              <p:cond delay="1300"/>
                            </p:stCondLst>
                            <p:childTnLst>
                              <p:par>
                                <p:cTn id="18" presetID="53" presetClass="entr" presetSubtype="16" fill="hold" nodeType="afterEffect">
                                  <p:stCondLst>
                                    <p:cond delay="0"/>
                                  </p:stCondLst>
                                  <p:childTnLst>
                                    <p:set>
                                      <p:cBhvr>
                                        <p:cTn id="19" dur="1" fill="hold">
                                          <p:stCondLst>
                                            <p:cond delay="0"/>
                                          </p:stCondLst>
                                        </p:cTn>
                                        <p:tgtEl>
                                          <p:spTgt spid="1047"/>
                                        </p:tgtEl>
                                        <p:attrNameLst>
                                          <p:attrName>style.visibility</p:attrName>
                                        </p:attrNameLst>
                                      </p:cBhvr>
                                      <p:to>
                                        <p:strVal val="visible"/>
                                      </p:to>
                                    </p:set>
                                    <p:anim calcmode="lin" valueType="num">
                                      <p:cBhvr>
                                        <p:cTn id="20" dur="500" fill="hold"/>
                                        <p:tgtEl>
                                          <p:spTgt spid="1047"/>
                                        </p:tgtEl>
                                        <p:attrNameLst>
                                          <p:attrName>ppt_w</p:attrName>
                                        </p:attrNameLst>
                                      </p:cBhvr>
                                      <p:tavLst>
                                        <p:tav tm="0">
                                          <p:val>
                                            <p:fltVal val="0"/>
                                          </p:val>
                                        </p:tav>
                                        <p:tav tm="100000">
                                          <p:val>
                                            <p:strVal val="#ppt_w"/>
                                          </p:val>
                                        </p:tav>
                                      </p:tavLst>
                                    </p:anim>
                                    <p:anim calcmode="lin" valueType="num">
                                      <p:cBhvr>
                                        <p:cTn id="21" dur="500" fill="hold"/>
                                        <p:tgtEl>
                                          <p:spTgt spid="1047"/>
                                        </p:tgtEl>
                                        <p:attrNameLst>
                                          <p:attrName>ppt_h</p:attrName>
                                        </p:attrNameLst>
                                      </p:cBhvr>
                                      <p:tavLst>
                                        <p:tav tm="0">
                                          <p:val>
                                            <p:fltVal val="0"/>
                                          </p:val>
                                        </p:tav>
                                        <p:tav tm="100000">
                                          <p:val>
                                            <p:strVal val="#ppt_h"/>
                                          </p:val>
                                        </p:tav>
                                      </p:tavLst>
                                    </p:anim>
                                    <p:animEffect transition="in" filter="fade">
                                      <p:cBhvr>
                                        <p:cTn id="22" dur="500"/>
                                        <p:tgtEl>
                                          <p:spTgt spid="1047"/>
                                        </p:tgtEl>
                                      </p:cBhvr>
                                    </p:animEffect>
                                  </p:childTnLst>
                                </p:cTn>
                              </p:par>
                            </p:childTnLst>
                          </p:cTn>
                        </p:par>
                        <p:par>
                          <p:cTn id="23" fill="hold">
                            <p:stCondLst>
                              <p:cond delay="1800"/>
                            </p:stCondLst>
                            <p:childTnLst>
                              <p:par>
                                <p:cTn id="24" presetID="22" presetClass="entr" presetSubtype="2" fill="hold" nodeType="afterEffect">
                                  <p:stCondLst>
                                    <p:cond delay="0"/>
                                  </p:stCondLst>
                                  <p:childTnLst>
                                    <p:set>
                                      <p:cBhvr>
                                        <p:cTn id="25" dur="1" fill="hold">
                                          <p:stCondLst>
                                            <p:cond delay="0"/>
                                          </p:stCondLst>
                                        </p:cTn>
                                        <p:tgtEl>
                                          <p:spTgt spid="1027"/>
                                        </p:tgtEl>
                                        <p:attrNameLst>
                                          <p:attrName>style.visibility</p:attrName>
                                        </p:attrNameLst>
                                      </p:cBhvr>
                                      <p:to>
                                        <p:strVal val="visible"/>
                                      </p:to>
                                    </p:set>
                                    <p:animEffect transition="in" filter="wipe(right)">
                                      <p:cBhvr>
                                        <p:cTn id="26" dur="1000"/>
                                        <p:tgtEl>
                                          <p:spTgt spid="1027"/>
                                        </p:tgtEl>
                                      </p:cBhvr>
                                    </p:animEffect>
                                  </p:childTnLst>
                                </p:cTn>
                              </p:par>
                              <p:par>
                                <p:cTn id="27" presetID="41" presetClass="entr" presetSubtype="0" fill="hold" grpId="0" nodeType="with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42"/>
                                        </p:tgtEl>
                                        <p:attrNameLst>
                                          <p:attrName>ppt_y</p:attrName>
                                        </p:attrNameLst>
                                      </p:cBhvr>
                                      <p:tavLst>
                                        <p:tav tm="0">
                                          <p:val>
                                            <p:strVal val="#ppt_y"/>
                                          </p:val>
                                        </p:tav>
                                        <p:tav tm="100000">
                                          <p:val>
                                            <p:strVal val="#ppt_y"/>
                                          </p:val>
                                        </p:tav>
                                      </p:tavLst>
                                    </p:anim>
                                    <p:anim calcmode="lin" valueType="num">
                                      <p:cBhvr>
                                        <p:cTn id="31" dur="500" fill="hold"/>
                                        <p:tgtEl>
                                          <p:spTgt spid="42"/>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4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42"/>
                                        </p:tgtEl>
                                      </p:cBhvr>
                                    </p:animEffect>
                                  </p:childTnLst>
                                </p:cTn>
                              </p:par>
                              <p:par>
                                <p:cTn id="34" presetID="10" presetClass="entr" presetSubtype="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fade">
                                      <p:cBhvr>
                                        <p:cTn id="36" dur="500"/>
                                        <p:tgtEl>
                                          <p:spTgt spid="2053"/>
                                        </p:tgtEl>
                                      </p:cBhvr>
                                    </p:animEffect>
                                  </p:childTnLst>
                                </p:cTn>
                              </p:par>
                              <p:par>
                                <p:cTn id="37" presetID="10" presetClass="entr" presetSubtype="0" fill="hold" nodeType="with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fade">
                                      <p:cBhvr>
                                        <p:cTn id="3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656188" y="617817"/>
            <a:ext cx="5698290" cy="2749756"/>
          </a:xfrm>
          <a:prstGeom prst="rect">
            <a:avLst/>
          </a:prstGeom>
        </p:spPr>
      </p:pic>
      <p:pic>
        <p:nvPicPr>
          <p:cNvPr id="17" name="Picture 1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2048" y="87299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6" name="text 1"/>
          <p:cNvSpPr/>
          <p:nvPr/>
        </p:nvSpPr>
        <p:spPr>
          <a:xfrm>
            <a:off x="6671045" y="743532"/>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فایل جدید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بارگذاری ، برروی کلید"</a:t>
            </a:r>
            <a:r>
              <a:rPr lang="fa-IR" sz="1100" b="1" dirty="0">
                <a:solidFill>
                  <a:schemeClr val="accent1"/>
                </a:solidFill>
                <a:latin typeface="B Zar" panose="00000400000000000000" pitchFamily="2" charset="-78"/>
                <a:ea typeface="Calibri" panose="020F0502020204030204" pitchFamily="34" charset="0"/>
                <a:cs typeface="B Nazanin" panose="00000400000000000000" pitchFamily="2" charset="-78"/>
              </a:rPr>
              <a:t>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افزودن فایل جدید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30" name="point 1" descr="F:\END\Blue\New folder\point 1.png">
            <a:extLst>
              <a:ext uri="{FF2B5EF4-FFF2-40B4-BE49-F238E27FC236}">
                <a16:creationId xmlns:a16="http://schemas.microsoft.com/office/drawing/2014/main" id="{D6FAF1E4-2578-443C-9767-3A04CA69F7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2030" y="270543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2CDBB9-F16C-4A20-A081-076B63C0E11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064752" y="3415606"/>
            <a:ext cx="3000375" cy="1666875"/>
          </a:xfrm>
          <a:prstGeom prst="rect">
            <a:avLst/>
          </a:prstGeom>
        </p:spPr>
      </p:pic>
      <p:pic>
        <p:nvPicPr>
          <p:cNvPr id="27" name="point 2" descr="F:\END\Blue\New folder\point 2.png">
            <a:extLst>
              <a:ext uri="{FF2B5EF4-FFF2-40B4-BE49-F238E27FC236}">
                <a16:creationId xmlns:a16="http://schemas.microsoft.com/office/drawing/2014/main" id="{7C96AF12-309C-4BE5-A020-635F7253139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06241" y="332849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8" name="Arrow 2" descr="F:\پاورپوینت ها\ارزیابی کیفی\Arrow 2.png">
            <a:extLst>
              <a:ext uri="{FF2B5EF4-FFF2-40B4-BE49-F238E27FC236}">
                <a16:creationId xmlns:a16="http://schemas.microsoft.com/office/drawing/2014/main" id="{399C7A2E-DE49-41A0-80B3-1D4D9082FF3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2558" y="174565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3" name="text 1">
            <a:extLst>
              <a:ext uri="{FF2B5EF4-FFF2-40B4-BE49-F238E27FC236}">
                <a16:creationId xmlns:a16="http://schemas.microsoft.com/office/drawing/2014/main" id="{4CF58509-8A9C-432A-AE48-65D21291DF13}"/>
              </a:ext>
            </a:extLst>
          </p:cNvPr>
          <p:cNvSpPr/>
          <p:nvPr/>
        </p:nvSpPr>
        <p:spPr>
          <a:xfrm>
            <a:off x="6660535" y="1616150"/>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فایل</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انتخاب فایل پیوستی ، بر روی کلید "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بارگذاری فایل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4" name="point 2" descr="F:\END\Blue\New folder\point 2.png">
            <a:extLst>
              <a:ext uri="{FF2B5EF4-FFF2-40B4-BE49-F238E27FC236}">
                <a16:creationId xmlns:a16="http://schemas.microsoft.com/office/drawing/2014/main" id="{202FA4E3-62D6-4605-AAD3-BDB2D66617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63365" y="4300283"/>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66DCA034-1C5B-475E-8770-60E3E7D7A95A}"/>
              </a:ext>
            </a:extLst>
          </p:cNvPr>
          <p:cNvSpPr/>
          <p:nvPr/>
        </p:nvSpPr>
        <p:spPr>
          <a:xfrm>
            <a:off x="6610187" y="238222"/>
            <a:ext cx="229101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نیاز</a:t>
            </a:r>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a:t>
            </a:r>
            <a:endParaRPr lang="en-US" sz="1050" dirty="0">
              <a:solidFill>
                <a:srgbClr val="0070C0"/>
              </a:solidFill>
              <a:cs typeface="B Titr" panose="00000700000000000000" pitchFamily="2" charset="-78"/>
            </a:endParaRPr>
          </a:p>
        </p:txBody>
      </p:sp>
      <p:pic>
        <p:nvPicPr>
          <p:cNvPr id="35" name="Pictur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988" y="108346"/>
            <a:ext cx="6478232" cy="498770"/>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8" name="Picture 3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9" name="Picture 3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0" name="Picture 3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1" name="Picture 40">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2" name="Picture 41">
            <a:hlinkClick r:id="rId16"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3" name="Picture 4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6" name="Picture 4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7" name="Picture 4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52478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par>
                          <p:cTn id="36" fill="hold">
                            <p:stCondLst>
                              <p:cond delay="2500"/>
                            </p:stCondLst>
                            <p:childTnLst>
                              <p:par>
                                <p:cTn id="37" presetID="22" presetClass="entr" presetSubtype="2"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right)">
                                      <p:cBhvr>
                                        <p:cTn id="39" dur="500"/>
                                        <p:tgtEl>
                                          <p:spTgt spid="28"/>
                                        </p:tgtEl>
                                      </p:cBhvr>
                                    </p:animEffect>
                                  </p:childTnLst>
                                </p:cTn>
                              </p:par>
                            </p:childTnLst>
                          </p:cTn>
                        </p:par>
                        <p:par>
                          <p:cTn id="40" fill="hold">
                            <p:stCondLst>
                              <p:cond delay="3000"/>
                            </p:stCondLst>
                            <p:childTnLst>
                              <p:par>
                                <p:cTn id="41" presetID="22" presetClass="entr" presetSubtype="1"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17280" y="1002364"/>
            <a:ext cx="7276832" cy="377026"/>
          </a:xfrm>
          <a:prstGeom prst="rect">
            <a:avLst/>
          </a:prstGeom>
          <a:noFill/>
        </p:spPr>
        <p:txBody>
          <a:bodyPr wrap="square" lIns="68580" tIns="34290" rIns="68580" bIns="34290" rtlCol="0">
            <a:spAutoFit/>
          </a:bodyPr>
          <a:lstStyle/>
          <a:p>
            <a:pPr lvl="0" algn="ctr" rtl="1"/>
            <a:r>
              <a:rPr lang="fa-IR" sz="2000" dirty="0">
                <a:solidFill>
                  <a:srgbClr val="002060"/>
                </a:solidFill>
                <a:cs typeface="B Titr" panose="00000700000000000000" pitchFamily="2" charset="-78"/>
              </a:rPr>
              <a:t>مشاهده</a:t>
            </a:r>
            <a:r>
              <a:rPr lang="fa-IR" sz="2000" b="1" dirty="0">
                <a:solidFill>
                  <a:srgbClr val="002060"/>
                </a:solidFill>
                <a:cs typeface="B Titr" panose="00000700000000000000" pitchFamily="2" charset="-78"/>
              </a:rPr>
              <a:t> پاسخ های </a:t>
            </a:r>
            <a:r>
              <a:rPr lang="fa-IR" sz="2000" dirty="0">
                <a:solidFill>
                  <a:srgbClr val="002060"/>
                </a:solidFill>
                <a:cs typeface="B Titr" panose="00000700000000000000" pitchFamily="2" charset="-78"/>
              </a:rPr>
              <a:t>نیاز</a:t>
            </a:r>
            <a:r>
              <a:rPr lang="fa-IR" sz="2000" b="1" dirty="0">
                <a:solidFill>
                  <a:srgbClr val="002060"/>
                </a:solidFill>
                <a:cs typeface="B Titr" panose="00000700000000000000" pitchFamily="2" charset="-78"/>
              </a:rPr>
              <a:t> در کارتابل نیازهای اعلان عمومی</a:t>
            </a:r>
            <a:endParaRPr lang="en-US" sz="2000" dirty="0">
              <a:solidFill>
                <a:srgbClr val="002060"/>
              </a:solidFill>
              <a:cs typeface="B Titr" panose="00000700000000000000" pitchFamily="2" charset="-78"/>
            </a:endParaRPr>
          </a:p>
        </p:txBody>
      </p:sp>
      <p:grpSp>
        <p:nvGrpSpPr>
          <p:cNvPr id="24" name="Group 23"/>
          <p:cNvGrpSpPr/>
          <p:nvPr/>
        </p:nvGrpSpPr>
        <p:grpSpPr>
          <a:xfrm>
            <a:off x="5687450" y="2152155"/>
            <a:ext cx="1482850" cy="1481141"/>
            <a:chOff x="6144504" y="2152155"/>
            <a:chExt cx="1482850" cy="1481141"/>
          </a:xfrm>
        </p:grpSpPr>
        <p:sp>
          <p:nvSpPr>
            <p:cNvPr id="5" name="Oval 4">
              <a:extLst>
                <a:ext uri="{FF2B5EF4-FFF2-40B4-BE49-F238E27FC236}">
                  <a16:creationId xmlns:a16="http://schemas.microsoft.com/office/drawing/2014/main" id="{B37A6BC0-A425-498E-AEA8-2DE9E1D42DAC}"/>
                </a:ext>
              </a:extLst>
            </p:cNvPr>
            <p:cNvSpPr/>
            <p:nvPr/>
          </p:nvSpPr>
          <p:spPr>
            <a:xfrm>
              <a:off x="6144504"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4">
              <a:extLst>
                <a:ext uri="{FF2B5EF4-FFF2-40B4-BE49-F238E27FC236}">
                  <a16:creationId xmlns:a16="http://schemas.microsoft.com/office/drawing/2014/main" id="{CDC074FF-882E-4E53-AAEC-DBDD88AE3424}"/>
                </a:ext>
              </a:extLst>
            </p:cNvPr>
            <p:cNvSpPr/>
            <p:nvPr/>
          </p:nvSpPr>
          <p:spPr>
            <a:xfrm>
              <a:off x="6317419"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a:hlinkClick r:id="rId3" action="ppaction://hlinksldjump"/>
              <a:extLst>
                <a:ext uri="{FF2B5EF4-FFF2-40B4-BE49-F238E27FC236}">
                  <a16:creationId xmlns:a16="http://schemas.microsoft.com/office/drawing/2014/main" id="{12EAB138-AA04-49D1-9C2B-A9872C140B0C}"/>
                </a:ext>
              </a:extLst>
            </p:cNvPr>
            <p:cNvSpPr txBox="1"/>
            <p:nvPr/>
          </p:nvSpPr>
          <p:spPr>
            <a:xfrm>
              <a:off x="6152320" y="2623297"/>
              <a:ext cx="1475034" cy="338554"/>
            </a:xfrm>
            <a:prstGeom prst="rect">
              <a:avLst/>
            </a:prstGeom>
            <a:noFill/>
          </p:spPr>
          <p:txBody>
            <a:bodyPr wrap="square" rtlCol="0">
              <a:spAutoFit/>
            </a:bodyPr>
            <a:lstStyle/>
            <a:p>
              <a:pPr algn="ctr" rtl="1"/>
              <a:r>
                <a:rPr lang="fa-IR"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جزئی)</a:t>
              </a:r>
              <a:endParaRPr lang="en-US"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grpSp>
      <p:sp>
        <p:nvSpPr>
          <p:cNvPr id="4" name="Oval 3">
            <a:hlinkClick r:id="rId4" action="ppaction://hlinksldjump"/>
            <a:extLst>
              <a:ext uri="{FF2B5EF4-FFF2-40B4-BE49-F238E27FC236}">
                <a16:creationId xmlns:a16="http://schemas.microsoft.com/office/drawing/2014/main" id="{561356D4-A49D-4A12-889C-61E4BF8E1522}"/>
              </a:ext>
            </a:extLst>
          </p:cNvPr>
          <p:cNvSpPr/>
          <p:nvPr/>
        </p:nvSpPr>
        <p:spPr>
          <a:xfrm>
            <a:off x="2103889"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32">
            <a:extLst>
              <a:ext uri="{FF2B5EF4-FFF2-40B4-BE49-F238E27FC236}">
                <a16:creationId xmlns:a16="http://schemas.microsoft.com/office/drawing/2014/main" id="{B7FA010E-3357-4EC1-B990-32DE6DAE9900}"/>
              </a:ext>
            </a:extLst>
          </p:cNvPr>
          <p:cNvSpPr/>
          <p:nvPr/>
        </p:nvSpPr>
        <p:spPr>
          <a:xfrm>
            <a:off x="2272042"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TextBox 9">
            <a:hlinkClick r:id="rId4" action="ppaction://hlinksldjump"/>
            <a:extLst>
              <a:ext uri="{FF2B5EF4-FFF2-40B4-BE49-F238E27FC236}">
                <a16:creationId xmlns:a16="http://schemas.microsoft.com/office/drawing/2014/main" id="{12EAB138-AA04-49D1-9C2B-A9872C140B0C}"/>
              </a:ext>
            </a:extLst>
          </p:cNvPr>
          <p:cNvSpPr txBox="1"/>
          <p:nvPr/>
        </p:nvSpPr>
        <p:spPr>
          <a:xfrm>
            <a:off x="2171575" y="2411394"/>
            <a:ext cx="1323971" cy="769441"/>
          </a:xfrm>
          <a:prstGeom prst="rect">
            <a:avLst/>
          </a:prstGeom>
          <a:noFill/>
        </p:spPr>
        <p:txBody>
          <a:bodyPr wrap="square" rtlCol="0">
            <a:spAutoFit/>
          </a:bodyPr>
          <a:lstStyle/>
          <a:p>
            <a:pPr algn="ctr" rtl="1"/>
            <a:endParaRPr lang="fa-IR"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a:p>
            <a:pPr algn="ctr" rtl="1"/>
            <a:r>
              <a:rPr lang="fa-IR" sz="1600"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(خرید متوسط)</a:t>
            </a:r>
          </a:p>
          <a:p>
            <a:pPr algn="ctr" rtl="1"/>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pic>
        <p:nvPicPr>
          <p:cNvPr id="2" name="Picture 1">
            <a:hlinkClick r:id="rId4" action="ppaction://hlinksldjump"/>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693818" y="3215914"/>
            <a:ext cx="279483" cy="279483"/>
          </a:xfrm>
          <a:prstGeom prst="rect">
            <a:avLst/>
          </a:prstGeom>
        </p:spPr>
      </p:pic>
      <p:pic>
        <p:nvPicPr>
          <p:cNvPr id="12" name="Picture 11">
            <a:hlinkClick r:id="rId3" action="ppaction://hlinksldjump"/>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247182" y="3213960"/>
            <a:ext cx="279483" cy="279483"/>
          </a:xfrm>
          <a:prstGeom prst="rect">
            <a:avLst/>
          </a:prstGeom>
        </p:spPr>
      </p:pic>
      <p:cxnSp>
        <p:nvCxnSpPr>
          <p:cNvPr id="13" name="Straight Connector 12">
            <a:extLst>
              <a:ext uri="{FF2B5EF4-FFF2-40B4-BE49-F238E27FC236}">
                <a16:creationId xmlns:a16="http://schemas.microsoft.com/office/drawing/2014/main" id="{B8857015-8C14-4834-ADF5-3ED0356AF43F}"/>
              </a:ext>
            </a:extLst>
          </p:cNvPr>
          <p:cNvCxnSpPr/>
          <p:nvPr/>
        </p:nvCxnSpPr>
        <p:spPr>
          <a:xfrm flipV="1">
            <a:off x="2871033" y="1650331"/>
            <a:ext cx="3526007" cy="6676"/>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8857015-8C14-4834-ADF5-3ED0356AF43F}"/>
              </a:ext>
            </a:extLst>
          </p:cNvPr>
          <p:cNvCxnSpPr/>
          <p:nvPr/>
        </p:nvCxnSpPr>
        <p:spPr>
          <a:xfrm rot="16200000">
            <a:off x="6208991" y="1839652"/>
            <a:ext cx="377185" cy="1086"/>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8857015-8C14-4834-ADF5-3ED0356AF43F}"/>
              </a:ext>
            </a:extLst>
          </p:cNvPr>
          <p:cNvCxnSpPr/>
          <p:nvPr/>
        </p:nvCxnSpPr>
        <p:spPr>
          <a:xfrm rot="16200000">
            <a:off x="2684276" y="1838381"/>
            <a:ext cx="377185" cy="108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5489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55"/>
            <a:ext cx="9144000" cy="514098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53" y="109485"/>
            <a:ext cx="6466520" cy="474398"/>
          </a:xfrm>
          <a:prstGeom prst="rect">
            <a:avLst/>
          </a:prstGeom>
        </p:spPr>
      </p:pic>
      <p:pic>
        <p:nvPicPr>
          <p:cNvPr id="11" name="Picture 1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592509" y="253395"/>
            <a:ext cx="2260555" cy="230832"/>
          </a:xfrm>
          <a:prstGeom prst="rect">
            <a:avLst/>
          </a:prstGeom>
        </p:spPr>
        <p:txBody>
          <a:bodyPr wrap="none">
            <a:spAutoFit/>
          </a:bodyPr>
          <a:lstStyle/>
          <a:p>
            <a:r>
              <a:rPr lang="fa-IR" sz="9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900" dirty="0">
                <a:solidFill>
                  <a:srgbClr val="0070C0"/>
                </a:solidFill>
                <a:latin typeface="B Zar" panose="00000400000000000000" pitchFamily="2" charset="-78"/>
                <a:ea typeface="Calibri" panose="020F0502020204030204" pitchFamily="34" charset="0"/>
                <a:cs typeface="B Titr" panose="00000700000000000000" pitchFamily="2" charset="-78"/>
              </a:rPr>
              <a:t>نیاز</a:t>
            </a:r>
            <a:r>
              <a:rPr lang="fa-IR" sz="9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90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 (جزئی)</a:t>
            </a:r>
            <a:endParaRPr lang="en-US" sz="900" dirty="0">
              <a:solidFill>
                <a:srgbClr val="0070C0"/>
              </a:solidFill>
              <a:cs typeface="B Titr" panose="00000700000000000000" pitchFamily="2" charset="-78"/>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rcRect/>
          <a:stretch/>
        </p:blipFill>
        <p:spPr>
          <a:xfrm>
            <a:off x="431706" y="911301"/>
            <a:ext cx="5980157" cy="3518094"/>
          </a:xfrm>
          <a:prstGeom prst="rect">
            <a:avLst/>
          </a:prstGeom>
        </p:spPr>
      </p:pic>
      <p:pic>
        <p:nvPicPr>
          <p:cNvPr id="19"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867" y="100620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58024" y="876743"/>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نیازهای اعلان عمومی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مشاهده ی پاسخ تامین کنندگان از منوی سمت راست بر روی (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نیازهای اعلان عمومی</a:t>
            </a:r>
            <a:r>
              <a:rPr lang="fa-IR" sz="1100" b="1" dirty="0">
                <a:latin typeface="B Zar" panose="00000400000000000000" pitchFamily="2" charset="-78"/>
                <a:ea typeface="Calibri" panose="020F0502020204030204" pitchFamily="34" charset="0"/>
                <a:cs typeface="B Nazanin" panose="00000400000000000000" pitchFamily="2" charset="-78"/>
              </a:rPr>
              <a:t>) کلیک می نماییم.</a:t>
            </a:r>
          </a:p>
        </p:txBody>
      </p:sp>
      <p:pic>
        <p:nvPicPr>
          <p:cNvPr id="14"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42189" y="185996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2" descr="F:\پاورپوینت ها\ارزیابی کیفی\Arrow 2.png">
            <a:extLst>
              <a:ext uri="{FF2B5EF4-FFF2-40B4-BE49-F238E27FC236}">
                <a16:creationId xmlns:a16="http://schemas.microsoft.com/office/drawing/2014/main" id="{97F38D35-6045-4FBB-922E-75729157028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7959" y="221577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a:extLst>
              <a:ext uri="{FF2B5EF4-FFF2-40B4-BE49-F238E27FC236}">
                <a16:creationId xmlns:a16="http://schemas.microsoft.com/office/drawing/2014/main" id="{2625B6FB-E3A1-4793-B2AD-0483A44A257F}"/>
              </a:ext>
            </a:extLst>
          </p:cNvPr>
          <p:cNvSpPr/>
          <p:nvPr/>
        </p:nvSpPr>
        <p:spPr>
          <a:xfrm>
            <a:off x="6679592" y="2091069"/>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تعداد پاسخ تامین کنندگان</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کليک  نمودن بر روي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لينک</a:t>
            </a:r>
            <a:r>
              <a:rPr lang="fa-IR" sz="1100" b="1" dirty="0">
                <a:latin typeface="B Zar" panose="00000400000000000000" pitchFamily="2" charset="-78"/>
                <a:ea typeface="Calibri" panose="020F0502020204030204" pitchFamily="34" charset="0"/>
                <a:cs typeface="B Nazanin" panose="00000400000000000000" pitchFamily="2" charset="-78"/>
              </a:rPr>
              <a:t> تعداد پاسخ های تاکنون مستقيما وارد فرم فهرست پاسخ به نیازهای اعلام شده در برد می شوید.</a:t>
            </a:r>
          </a:p>
        </p:txBody>
      </p:sp>
      <p:pic>
        <p:nvPicPr>
          <p:cNvPr id="29" name="point 2" descr="F:\END\Blue\New folder\point 2.png">
            <a:extLst>
              <a:ext uri="{FF2B5EF4-FFF2-40B4-BE49-F238E27FC236}">
                <a16:creationId xmlns:a16="http://schemas.microsoft.com/office/drawing/2014/main" id="{338253AB-AEFA-48F4-9973-4503E76CCA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6372" y="362522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2" name="Picture 3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3" name="Picture 3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4" name="Picture 3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5" name="Picture 3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6" name="Picture 35">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37" name="Picture 36">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0" name="Picture 39">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1" name="Picture 40">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14310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up)">
                                      <p:cBhvr>
                                        <p:cTn id="24" dur="500"/>
                                        <p:tgtEl>
                                          <p:spTgt spid="51"/>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right)">
                                      <p:cBhvr>
                                        <p:cTn id="33" dur="500"/>
                                        <p:tgtEl>
                                          <p:spTgt spid="27"/>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1"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19724" y="2510"/>
            <a:ext cx="9144000" cy="5140989"/>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p:blipFill>
        <p:spPr>
          <a:xfrm>
            <a:off x="381993" y="825434"/>
            <a:ext cx="6003726" cy="3492631"/>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867" y="93381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47514" y="804353"/>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وضعیت پاسخ نیاز</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ستون وضعیت پاسخ نیاز ، وضعیت تامین کننده قابل مشاهده  </a:t>
            </a:r>
            <a:r>
              <a:rPr lang="fa-IR" sz="1100" b="1" dirty="0" smtClean="0">
                <a:latin typeface="B Zar" panose="00000400000000000000" pitchFamily="2" charset="-78"/>
                <a:ea typeface="Calibri" panose="020F0502020204030204" pitchFamily="34" charset="0"/>
                <a:cs typeface="B Nazanin" panose="00000400000000000000" pitchFamily="2" charset="-78"/>
              </a:rPr>
              <a:t>میباشد و در صورتی که خرید از نوع جزئی باشد </a:t>
            </a:r>
            <a:r>
              <a:rPr lang="fa-IR" sz="1100" b="1" dirty="0">
                <a:latin typeface="B Zar" panose="00000400000000000000" pitchFamily="2" charset="-78"/>
                <a:ea typeface="Calibri" panose="020F0502020204030204" pitchFamily="34" charset="0"/>
                <a:cs typeface="B Nazanin" panose="00000400000000000000" pitchFamily="2" charset="-78"/>
              </a:rPr>
              <a:t>می بایست توسط کارپرداز تایید </a:t>
            </a:r>
            <a:r>
              <a:rPr lang="fa-IR" sz="1100" b="1" dirty="0" smtClean="0">
                <a:latin typeface="B Zar" panose="00000400000000000000" pitchFamily="2" charset="-78"/>
                <a:ea typeface="Calibri" panose="020F0502020204030204" pitchFamily="34" charset="0"/>
                <a:cs typeface="B Nazanin" panose="00000400000000000000" pitchFamily="2" charset="-78"/>
              </a:rPr>
              <a:t>و یا </a:t>
            </a:r>
            <a:r>
              <a:rPr lang="fa-IR" sz="1100" b="1" dirty="0">
                <a:latin typeface="B Zar" panose="00000400000000000000" pitchFamily="2" charset="-78"/>
                <a:ea typeface="Calibri" panose="020F0502020204030204" pitchFamily="34" charset="0"/>
                <a:cs typeface="B Nazanin" panose="00000400000000000000" pitchFamily="2" charset="-78"/>
              </a:rPr>
              <a:t>عدم تایید گردد.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89720" y="297483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2" descr="F:\پاورپوینت ها\ارزیابی کیفی\Arrow 2.png">
            <a:extLst>
              <a:ext uri="{FF2B5EF4-FFF2-40B4-BE49-F238E27FC236}">
                <a16:creationId xmlns:a16="http://schemas.microsoft.com/office/drawing/2014/main" id="{97F38D35-6045-4FBB-922E-75729157028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7449" y="2190977"/>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a:extLst>
              <a:ext uri="{FF2B5EF4-FFF2-40B4-BE49-F238E27FC236}">
                <a16:creationId xmlns:a16="http://schemas.microsoft.com/office/drawing/2014/main" id="{2625B6FB-E3A1-4793-B2AD-0483A44A257F}"/>
              </a:ext>
            </a:extLst>
          </p:cNvPr>
          <p:cNvSpPr/>
          <p:nvPr/>
        </p:nvSpPr>
        <p:spPr>
          <a:xfrm>
            <a:off x="6648062" y="2087293"/>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جزئیات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مشاهده جزئیات و تایید نمودن تامین کننده مورد نظر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نمایش</a:t>
            </a:r>
            <a:r>
              <a:rPr lang="fa-IR" sz="1100" b="1" dirty="0">
                <a:latin typeface="B Zar" panose="00000400000000000000" pitchFamily="2" charset="-78"/>
                <a:ea typeface="Calibri" panose="020F0502020204030204" pitchFamily="34" charset="0"/>
                <a:cs typeface="B Nazanin" panose="00000400000000000000" pitchFamily="2" charset="-78"/>
              </a:rPr>
              <a:t> کلیک نمائید.</a:t>
            </a:r>
          </a:p>
        </p:txBody>
      </p:sp>
      <p:pic>
        <p:nvPicPr>
          <p:cNvPr id="29" name="point 2" descr="F:\END\Blue\New folder\point 2.png">
            <a:extLst>
              <a:ext uri="{FF2B5EF4-FFF2-40B4-BE49-F238E27FC236}">
                <a16:creationId xmlns:a16="http://schemas.microsoft.com/office/drawing/2014/main" id="{338253AB-AEFA-48F4-9973-4503E76CCA4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22613" y="296432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F46F318B-663E-4493-9C4B-BEA7DBE6283D}"/>
              </a:ext>
            </a:extLst>
          </p:cNvPr>
          <p:cNvSpPr/>
          <p:nvPr/>
        </p:nvSpPr>
        <p:spPr>
          <a:xfrm>
            <a:off x="6639417" y="226941"/>
            <a:ext cx="2204450"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فهرست پاسخ به نیازها</a:t>
            </a:r>
            <a:endParaRPr lang="en-US" sz="1050" dirty="0">
              <a:solidFill>
                <a:srgbClr val="0070C0"/>
              </a:solidFill>
              <a:cs typeface="B Titr" panose="00000700000000000000" pitchFamily="2" charset="-78"/>
            </a:endParaRPr>
          </a:p>
        </p:txBody>
      </p:sp>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653" y="109485"/>
            <a:ext cx="6466520" cy="474398"/>
          </a:xfrm>
          <a:prstGeom prst="rect">
            <a:avLst/>
          </a:prstGeom>
        </p:spPr>
      </p:pic>
      <p:pic>
        <p:nvPicPr>
          <p:cNvPr id="32" name="Picture 3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3" name="Picture 3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4" name="Picture 3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5" name="Picture 3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6" name="Picture 3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7" name="Picture 36">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1" name="Picture 40">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2" name="Picture 41">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64791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par>
                                <p:cTn id="26" presetID="53" presetClass="entr" presetSubtype="16"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fltVal val="0"/>
                                          </p:val>
                                        </p:tav>
                                        <p:tav tm="100000">
                                          <p:val>
                                            <p:strVal val="#ppt_w"/>
                                          </p:val>
                                        </p:tav>
                                      </p:tavLst>
                                    </p:anim>
                                    <p:anim calcmode="lin" valueType="num">
                                      <p:cBhvr>
                                        <p:cTn id="29" dur="500" fill="hold"/>
                                        <p:tgtEl>
                                          <p:spTgt spid="29"/>
                                        </p:tgtEl>
                                        <p:attrNameLst>
                                          <p:attrName>ppt_h</p:attrName>
                                        </p:attrNameLst>
                                      </p:cBhvr>
                                      <p:tavLst>
                                        <p:tav tm="0">
                                          <p:val>
                                            <p:fltVal val="0"/>
                                          </p:val>
                                        </p:tav>
                                        <p:tav tm="100000">
                                          <p:val>
                                            <p:strVal val="#ppt_h"/>
                                          </p:val>
                                        </p:tav>
                                      </p:tavLst>
                                    </p:anim>
                                    <p:animEffect transition="in" filter="fade">
                                      <p:cBhvr>
                                        <p:cTn id="30" dur="500"/>
                                        <p:tgtEl>
                                          <p:spTgt spid="29"/>
                                        </p:tgtEl>
                                      </p:cBhvr>
                                    </p:animEffect>
                                  </p:childTnLst>
                                </p:cTn>
                              </p:par>
                            </p:childTnLst>
                          </p:cTn>
                        </p:par>
                        <p:par>
                          <p:cTn id="31" fill="hold">
                            <p:stCondLst>
                              <p:cond delay="250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up)">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8"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19724" y="2510"/>
            <a:ext cx="9144000" cy="5140989"/>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p:blipFill>
        <p:spPr>
          <a:xfrm>
            <a:off x="1172866" y="589880"/>
            <a:ext cx="4659308" cy="4282405"/>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1082" y="79826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742712" y="3902048"/>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 ابطال فرم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صورتي که پاسخ </a:t>
            </a:r>
            <a:r>
              <a:rPr lang="fa-IR" sz="1100" b="1" dirty="0" smtClean="0">
                <a:latin typeface="B Zar" panose="00000400000000000000" pitchFamily="2" charset="-78"/>
                <a:ea typeface="Calibri" panose="020F0502020204030204" pitchFamily="34" charset="0"/>
                <a:cs typeface="B Nazanin" panose="00000400000000000000" pitchFamily="2" charset="-78"/>
              </a:rPr>
              <a:t>نیاز </a:t>
            </a:r>
            <a:r>
              <a:rPr lang="fa-IR" sz="1100" b="1" dirty="0">
                <a:latin typeface="B Zar" panose="00000400000000000000" pitchFamily="2" charset="-78"/>
                <a:ea typeface="Calibri" panose="020F0502020204030204" pitchFamily="34" charset="0"/>
                <a:cs typeface="B Nazanin" panose="00000400000000000000" pitchFamily="2" charset="-78"/>
              </a:rPr>
              <a:t>مورد تاييد / ابطال مي باشد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a:latin typeface="B Zar" panose="00000400000000000000" pitchFamily="2" charset="-78"/>
                <a:ea typeface="Calibri" panose="020F0502020204030204" pitchFamily="34" charset="0"/>
                <a:cs typeface="B Nazanin" panose="00000400000000000000" pitchFamily="2" charset="-78"/>
              </a:rPr>
              <a:t> و یا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9891" y="450993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2" descr="F:\پاورپوینت ها\ارزیابی کیفی\Arrow 2.png">
            <a:extLst>
              <a:ext uri="{FF2B5EF4-FFF2-40B4-BE49-F238E27FC236}">
                <a16:creationId xmlns:a16="http://schemas.microsoft.com/office/drawing/2014/main" id="{97F38D35-6045-4FBB-922E-75729157028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8456" y="2286812"/>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a:extLst>
              <a:ext uri="{FF2B5EF4-FFF2-40B4-BE49-F238E27FC236}">
                <a16:creationId xmlns:a16="http://schemas.microsoft.com/office/drawing/2014/main" id="{2625B6FB-E3A1-4793-B2AD-0483A44A257F}"/>
              </a:ext>
            </a:extLst>
          </p:cNvPr>
          <p:cNvSpPr/>
          <p:nvPr/>
        </p:nvSpPr>
        <p:spPr>
          <a:xfrm>
            <a:off x="6722976" y="2157725"/>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ارسال به مقام تشخیص</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نوع فرآیند، خريد جزئي باشد، اما پاسخ تامین کنندگان از نظر ارزش ریالی در محدوده خريد هاي متوسط باشد، </a:t>
            </a:r>
            <a:r>
              <a:rPr lang="fa-IR" sz="1100" b="1" dirty="0" smtClean="0">
                <a:latin typeface="B Zar" panose="00000400000000000000" pitchFamily="2" charset="-78"/>
                <a:ea typeface="Calibri" panose="020F0502020204030204" pitchFamily="34" charset="0"/>
                <a:cs typeface="B Nazanin" panose="00000400000000000000" pitchFamily="2" charset="-78"/>
              </a:rPr>
              <a:t>کارپرداز </a:t>
            </a:r>
            <a:r>
              <a:rPr lang="fa-IR" sz="1100" b="1" dirty="0">
                <a:latin typeface="B Zar" panose="00000400000000000000" pitchFamily="2" charset="-78"/>
                <a:ea typeface="Calibri" panose="020F0502020204030204" pitchFamily="34" charset="0"/>
                <a:cs typeface="B Nazanin" panose="00000400000000000000" pitchFamily="2" charset="-78"/>
              </a:rPr>
              <a:t>نمی </a:t>
            </a:r>
            <a:r>
              <a:rPr lang="fa-IR" sz="1100" b="1" dirty="0" smtClean="0">
                <a:latin typeface="B Zar" panose="00000400000000000000" pitchFamily="2" charset="-78"/>
                <a:ea typeface="Calibri" panose="020F0502020204030204" pitchFamily="34" charset="0"/>
                <a:cs typeface="B Nazanin" panose="00000400000000000000" pitchFamily="2" charset="-78"/>
              </a:rPr>
              <a:t>تواند </a:t>
            </a:r>
            <a:r>
              <a:rPr lang="fa-IR" sz="1100" b="1" dirty="0">
                <a:latin typeface="B Zar" panose="00000400000000000000" pitchFamily="2" charset="-78"/>
                <a:ea typeface="Calibri" panose="020F0502020204030204" pitchFamily="34" charset="0"/>
                <a:cs typeface="B Nazanin" panose="00000400000000000000" pitchFamily="2" charset="-78"/>
              </a:rPr>
              <a:t>آن را تائید نمایید و در صورت تمایل به ادامه این مورد، مي توانید پاسخ نیاز مذکور را به منظور تاييد/ابطال به مقام تشخيص ارسال نمايید.</a:t>
            </a:r>
          </a:p>
        </p:txBody>
      </p:sp>
      <p:pic>
        <p:nvPicPr>
          <p:cNvPr id="29" name="point 2" descr="F:\END\Blue\New folder\point 2.png">
            <a:extLst>
              <a:ext uri="{FF2B5EF4-FFF2-40B4-BE49-F238E27FC236}">
                <a16:creationId xmlns:a16="http://schemas.microsoft.com/office/drawing/2014/main" id="{338253AB-AEFA-48F4-9973-4503E76CCA4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14061" y="450993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2" name="Arrow 3" descr="F:\پاورپوینت ها\ارزیابی کیفی\Arrow 3.png">
            <a:extLst>
              <a:ext uri="{FF2B5EF4-FFF2-40B4-BE49-F238E27FC236}">
                <a16:creationId xmlns:a16="http://schemas.microsoft.com/office/drawing/2014/main" id="{75F6BF77-FC65-495D-A435-E9445E989CC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84892" y="403432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3" name="text 1">
            <a:extLst>
              <a:ext uri="{FF2B5EF4-FFF2-40B4-BE49-F238E27FC236}">
                <a16:creationId xmlns:a16="http://schemas.microsoft.com/office/drawing/2014/main" id="{FE5ADA71-5D6E-440E-B91C-D7FB0D2817CE}"/>
              </a:ext>
            </a:extLst>
          </p:cNvPr>
          <p:cNvSpPr/>
          <p:nvPr/>
        </p:nvSpPr>
        <p:spPr>
          <a:xfrm>
            <a:off x="6712756" y="671878"/>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فرم، می توانید مدارک مرتبط با خرید، مانند لیست خرید، نامه تاییدیه خرید یا تامین اعتبار را به درخواست خرید پیوست نمایید. بدین ترتیب برای کلیه افرادی که در ادامه فرآیند خرید مشارکت دارند اعم از مقام تشخیص و ذیحساب شفاف سازی خواهید نمود.</a:t>
            </a:r>
          </a:p>
        </p:txBody>
      </p:sp>
      <p:pic>
        <p:nvPicPr>
          <p:cNvPr id="34" name="pount 3">
            <a:extLst>
              <a:ext uri="{FF2B5EF4-FFF2-40B4-BE49-F238E27FC236}">
                <a16:creationId xmlns:a16="http://schemas.microsoft.com/office/drawing/2014/main" id="{50A3367F-A598-46AC-B83B-63D7E0D7FCD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41886" y="4509268"/>
            <a:ext cx="221769" cy="242281"/>
          </a:xfrm>
          <a:prstGeom prst="rect">
            <a:avLst/>
          </a:prstGeom>
        </p:spPr>
      </p:pic>
      <p:sp>
        <p:nvSpPr>
          <p:cNvPr id="35" name="Rectangle 34">
            <a:extLst>
              <a:ext uri="{FF2B5EF4-FFF2-40B4-BE49-F238E27FC236}">
                <a16:creationId xmlns:a16="http://schemas.microsoft.com/office/drawing/2014/main" id="{1C87D6C5-86A1-4589-AE80-F32170E80EE5}"/>
              </a:ext>
            </a:extLst>
          </p:cNvPr>
          <p:cNvSpPr/>
          <p:nvPr/>
        </p:nvSpPr>
        <p:spPr>
          <a:xfrm>
            <a:off x="6639417" y="226941"/>
            <a:ext cx="2204450"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فهرست پاسخ به نیازها</a:t>
            </a:r>
            <a:endParaRPr lang="en-US" sz="1050" dirty="0">
              <a:solidFill>
                <a:srgbClr val="0070C0"/>
              </a:solidFill>
              <a:cs typeface="B Titr" panose="00000700000000000000" pitchFamily="2" charset="-78"/>
            </a:endParaRPr>
          </a:p>
        </p:txBody>
      </p:sp>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653" y="109485"/>
            <a:ext cx="6466520" cy="474398"/>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6" name="Picture 3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7" name="Picture 3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8" name="Picture 3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9" name="Picture 38">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0" name="Picture 39">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1" name="Picture 40">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4" name="Picture 4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5" name="Picture 44">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381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up)">
                                      <p:cBhvr>
                                        <p:cTn id="20" dur="500"/>
                                        <p:tgtEl>
                                          <p:spTgt spid="33"/>
                                        </p:tgtEl>
                                      </p:cBhvr>
                                    </p:animEffect>
                                  </p:childTnLst>
                                </p:cTn>
                              </p:par>
                              <p:par>
                                <p:cTn id="21" presetID="53" presetClass="entr" presetSubtype="16"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500"/>
                                        <p:tgtEl>
                                          <p:spTgt spid="27"/>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up)">
                                      <p:cBhvr>
                                        <p:cTn id="33" dur="500"/>
                                        <p:tgtEl>
                                          <p:spTgt spid="28"/>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fltVal val="0"/>
                                          </p:val>
                                        </p:tav>
                                        <p:tav tm="100000">
                                          <p:val>
                                            <p:strVal val="#ppt_h"/>
                                          </p:val>
                                        </p:tav>
                                      </p:tavLst>
                                    </p:anim>
                                    <p:animEffect transition="in" filter="fade">
                                      <p:cBhvr>
                                        <p:cTn id="39" dur="500"/>
                                        <p:tgtEl>
                                          <p:spTgt spid="34"/>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right)">
                                      <p:cBhvr>
                                        <p:cTn id="43" dur="500"/>
                                        <p:tgtEl>
                                          <p:spTgt spid="32"/>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up)">
                                      <p:cBhvr>
                                        <p:cTn id="4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8"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p:blipFill>
        <p:spPr>
          <a:xfrm>
            <a:off x="8560" y="0"/>
            <a:ext cx="9144000" cy="51409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791548" y="617817"/>
            <a:ext cx="5427570" cy="2749756"/>
          </a:xfrm>
          <a:prstGeom prst="rect">
            <a:avLst/>
          </a:prstGeom>
        </p:spPr>
      </p:pic>
      <p:pic>
        <p:nvPicPr>
          <p:cNvPr id="17" name="Picture 1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2048" y="87299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6" name="text 1"/>
          <p:cNvSpPr/>
          <p:nvPr/>
        </p:nvSpPr>
        <p:spPr>
          <a:xfrm>
            <a:off x="6671045" y="743532"/>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فایل جدید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بارگذاری ، برروی کلید"</a:t>
            </a:r>
            <a:r>
              <a:rPr lang="fa-IR" sz="1100" b="1" dirty="0">
                <a:solidFill>
                  <a:schemeClr val="accent1"/>
                </a:solidFill>
                <a:latin typeface="B Zar" panose="00000400000000000000" pitchFamily="2" charset="-78"/>
                <a:ea typeface="Calibri" panose="020F0502020204030204" pitchFamily="34" charset="0"/>
                <a:cs typeface="B Nazanin" panose="00000400000000000000" pitchFamily="2" charset="-78"/>
              </a:rPr>
              <a:t>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افزودن فایل جدید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30" name="point 1" descr="F:\END\Blue\New folder\point 1.png">
            <a:extLst>
              <a:ext uri="{FF2B5EF4-FFF2-40B4-BE49-F238E27FC236}">
                <a16:creationId xmlns:a16="http://schemas.microsoft.com/office/drawing/2014/main" id="{D6FAF1E4-2578-443C-9767-3A04CA69F7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1010" y="258982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2CDBB9-F16C-4A20-A081-076B63C0E11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064752" y="3415606"/>
            <a:ext cx="3000375" cy="1666875"/>
          </a:xfrm>
          <a:prstGeom prst="rect">
            <a:avLst/>
          </a:prstGeom>
        </p:spPr>
      </p:pic>
      <p:pic>
        <p:nvPicPr>
          <p:cNvPr id="27" name="point 2" descr="F:\END\Blue\New folder\point 2.png">
            <a:extLst>
              <a:ext uri="{FF2B5EF4-FFF2-40B4-BE49-F238E27FC236}">
                <a16:creationId xmlns:a16="http://schemas.microsoft.com/office/drawing/2014/main" id="{7C96AF12-309C-4BE5-A020-635F7253139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06241" y="332849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8" name="Arrow 2" descr="F:\پاورپوینت ها\ارزیابی کیفی\Arrow 2.png">
            <a:extLst>
              <a:ext uri="{FF2B5EF4-FFF2-40B4-BE49-F238E27FC236}">
                <a16:creationId xmlns:a16="http://schemas.microsoft.com/office/drawing/2014/main" id="{399C7A2E-DE49-41A0-80B3-1D4D9082FF3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2558" y="174565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3" name="text 1">
            <a:extLst>
              <a:ext uri="{FF2B5EF4-FFF2-40B4-BE49-F238E27FC236}">
                <a16:creationId xmlns:a16="http://schemas.microsoft.com/office/drawing/2014/main" id="{4CF58509-8A9C-432A-AE48-65D21291DF13}"/>
              </a:ext>
            </a:extLst>
          </p:cNvPr>
          <p:cNvSpPr/>
          <p:nvPr/>
        </p:nvSpPr>
        <p:spPr>
          <a:xfrm>
            <a:off x="6660535" y="1616150"/>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فایل</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انتخاب فایل پیوستی ، بر روی کلید "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بارگذاری فایل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4" name="point 2" descr="F:\END\Blue\New folder\point 2.png">
            <a:extLst>
              <a:ext uri="{FF2B5EF4-FFF2-40B4-BE49-F238E27FC236}">
                <a16:creationId xmlns:a16="http://schemas.microsoft.com/office/drawing/2014/main" id="{202FA4E3-62D6-4605-AAD3-BDB2D66617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63365" y="4300283"/>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6E7ECBA0-47A4-4AAE-97E9-BE6DC799785A}"/>
              </a:ext>
            </a:extLst>
          </p:cNvPr>
          <p:cNvSpPr/>
          <p:nvPr/>
        </p:nvSpPr>
        <p:spPr>
          <a:xfrm>
            <a:off x="6639417" y="226941"/>
            <a:ext cx="2204450"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فهرست پاسخ به نیازها</a:t>
            </a:r>
            <a:endParaRPr lang="en-US" sz="1050" dirty="0">
              <a:solidFill>
                <a:srgbClr val="0070C0"/>
              </a:solidFill>
              <a:cs typeface="B Titr" panose="00000700000000000000" pitchFamily="2" charset="-78"/>
            </a:endParaRPr>
          </a:p>
        </p:txBody>
      </p:sp>
      <p:pic>
        <p:nvPicPr>
          <p:cNvPr id="35" name="Pictur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5653" y="109485"/>
            <a:ext cx="6466520" cy="474398"/>
          </a:xfrm>
          <a:prstGeom prst="rect">
            <a:avLst/>
          </a:prstGeom>
        </p:spPr>
      </p:pic>
      <p:pic>
        <p:nvPicPr>
          <p:cNvPr id="37" name="Picture 3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8" name="Picture 3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9" name="Picture 3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0" name="Picture 3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1" name="Picture 40">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2" name="Picture 41">
            <a:hlinkClick r:id="rId16"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3" name="Picture 4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6" name="Picture 4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7" name="Picture 4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93944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par>
                          <p:cTn id="36" fill="hold">
                            <p:stCondLst>
                              <p:cond delay="2500"/>
                            </p:stCondLst>
                            <p:childTnLst>
                              <p:par>
                                <p:cTn id="37" presetID="22" presetClass="entr" presetSubtype="2"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right)">
                                      <p:cBhvr>
                                        <p:cTn id="39" dur="500"/>
                                        <p:tgtEl>
                                          <p:spTgt spid="28"/>
                                        </p:tgtEl>
                                      </p:cBhvr>
                                    </p:animEffect>
                                  </p:childTnLst>
                                </p:cTn>
                              </p:par>
                            </p:childTnLst>
                          </p:cTn>
                        </p:par>
                        <p:par>
                          <p:cTn id="40" fill="hold">
                            <p:stCondLst>
                              <p:cond delay="3000"/>
                            </p:stCondLst>
                            <p:childTnLst>
                              <p:par>
                                <p:cTn id="41" presetID="22" presetClass="entr" presetSubtype="1"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55"/>
            <a:ext cx="9144000" cy="514098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310250" y="1041491"/>
            <a:ext cx="6099418" cy="3286669"/>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9567" y="78953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701097" y="2028999"/>
            <a:ext cx="2086100" cy="1173717"/>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تعداد پاسخ های تاکنون</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ستون تعداد پاسخ های تاکنون ، تعداد تامین کنندگان معتبر  که به نیاز  شما پاسخ داده اند مشخص می شود. جهت مشاهده تامین کنندگان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لینک </a:t>
            </a:r>
            <a:r>
              <a:rPr lang="fa-IR" sz="1100" b="1" dirty="0">
                <a:latin typeface="B Zar" panose="00000400000000000000" pitchFamily="2" charset="-78"/>
                <a:ea typeface="Calibri" panose="020F0502020204030204" pitchFamily="34" charset="0"/>
                <a:cs typeface="B Nazanin" panose="00000400000000000000" pitchFamily="2" charset="-78"/>
              </a:rPr>
              <a:t>کلیک مربوطه کلیک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751" y="159030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84650" y="214822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372" y="684430"/>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نیازهای اعلان عمومی</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 rtl="1">
              <a:spcAft>
                <a:spcPts val="600"/>
              </a:spcAft>
            </a:pPr>
            <a:r>
              <a:rPr lang="fa-IR" sz="1100" b="1" dirty="0">
                <a:solidFill>
                  <a:schemeClr val="bg2">
                    <a:lumMod val="10000"/>
                  </a:schemeClr>
                </a:solidFill>
                <a:latin typeface="B Zar" panose="00000400000000000000" pitchFamily="2" charset="-78"/>
                <a:ea typeface="Calibri" panose="020F0502020204030204" pitchFamily="34" charset="0"/>
                <a:cs typeface="B Nazanin" panose="00000400000000000000" pitchFamily="2" charset="-78"/>
              </a:rPr>
              <a:t>در صورتی که نیاز اعلان عمومی از نوع فرآیند خرید متوسط باشد در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کارتابل مقام تشخیص </a:t>
            </a:r>
            <a:r>
              <a:rPr lang="fa-IR" sz="1100" b="1" dirty="0">
                <a:solidFill>
                  <a:schemeClr val="bg2">
                    <a:lumMod val="10000"/>
                  </a:schemeClr>
                </a:solidFill>
                <a:latin typeface="B Zar" panose="00000400000000000000" pitchFamily="2" charset="-78"/>
                <a:ea typeface="Calibri" panose="020F0502020204030204" pitchFamily="34" charset="0"/>
                <a:cs typeface="B Nazanin" panose="00000400000000000000" pitchFamily="2" charset="-78"/>
              </a:rPr>
              <a:t>از منوی سمت راست بر روی منوی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نیاز های اعلان عمومی</a:t>
            </a:r>
            <a:r>
              <a:rPr lang="fa-IR" sz="1100" b="1" dirty="0">
                <a:solidFill>
                  <a:schemeClr val="bg2">
                    <a:lumMod val="10000"/>
                  </a:schemeClr>
                </a:solidFill>
                <a:latin typeface="B Zar" panose="00000400000000000000" pitchFamily="2" charset="-78"/>
                <a:ea typeface="Calibri" panose="020F0502020204030204" pitchFamily="34" charset="0"/>
                <a:cs typeface="B Nazanin" panose="00000400000000000000" pitchFamily="2" charset="-78"/>
              </a:rPr>
              <a:t> کلیک نمائید.</a:t>
            </a:r>
          </a:p>
        </p:txBody>
      </p:sp>
      <p:pic>
        <p:nvPicPr>
          <p:cNvPr id="15"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0379" y="3495143"/>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558186" y="257076"/>
            <a:ext cx="2282997" cy="215444"/>
          </a:xfrm>
          <a:prstGeom prst="rect">
            <a:avLst/>
          </a:prstGeom>
        </p:spPr>
        <p:txBody>
          <a:bodyPr wrap="none">
            <a:spAutoFit/>
          </a:bodyPr>
          <a:lstStyle/>
          <a:p>
            <a:r>
              <a:rPr lang="fa-IR" sz="8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800" dirty="0">
                <a:solidFill>
                  <a:srgbClr val="0070C0"/>
                </a:solidFill>
                <a:latin typeface="B Zar" panose="00000400000000000000" pitchFamily="2" charset="-78"/>
                <a:ea typeface="Calibri" panose="020F0502020204030204" pitchFamily="34" charset="0"/>
                <a:cs typeface="B Titr" panose="00000700000000000000" pitchFamily="2" charset="-78"/>
              </a:rPr>
              <a:t>نیاز</a:t>
            </a:r>
            <a:r>
              <a:rPr lang="fa-IR" sz="8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a:t>
            </a:r>
            <a:r>
              <a:rPr lang="fa-IR" sz="800" dirty="0">
                <a:solidFill>
                  <a:srgbClr val="0070C0"/>
                </a:solidFill>
                <a:latin typeface="B Zar" panose="00000400000000000000" pitchFamily="2" charset="-78"/>
                <a:ea typeface="Calibri" panose="020F0502020204030204" pitchFamily="34" charset="0"/>
                <a:cs typeface="B Titr" panose="00000700000000000000" pitchFamily="2" charset="-78"/>
              </a:rPr>
              <a:t>انتخاب تامین کننده(متوسط)</a:t>
            </a:r>
            <a:endParaRPr lang="en-US" sz="800" dirty="0">
              <a:solidFill>
                <a:srgbClr val="0070C0"/>
              </a:solidFill>
              <a:cs typeface="B Titr" panose="00000700000000000000" pitchFamily="2" charset="-78"/>
            </a:endParaRPr>
          </a:p>
        </p:txBody>
      </p:sp>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653" y="109485"/>
            <a:ext cx="6466520" cy="474398"/>
          </a:xfrm>
          <a:prstGeom prst="rect">
            <a:avLst/>
          </a:prstGeom>
        </p:spPr>
      </p:pic>
      <p:pic>
        <p:nvPicPr>
          <p:cNvPr id="32" name="Picture 3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4" name="Picture 3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5" name="Picture 3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6" name="Picture 3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7" name="Picture 3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8" name="Picture 37">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39" name="Picture 38">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2" name="Picture 41">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3" name="Picture 42">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08227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par>
                          <p:cTn id="31" fill="hold">
                            <p:stCondLst>
                              <p:cond delay="2500"/>
                            </p:stCondLst>
                            <p:childTnLst>
                              <p:par>
                                <p:cTn id="32" presetID="22" presetClass="entr" presetSubtype="2"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right)">
                                      <p:cBhvr>
                                        <p:cTn id="34" dur="500"/>
                                        <p:tgtEl>
                                          <p:spTgt spid="12"/>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up)">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55"/>
            <a:ext cx="9144000" cy="514098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452851" y="917816"/>
            <a:ext cx="6042652" cy="3520072"/>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9567" y="83110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90587" y="1843594"/>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جزئیات</a:t>
            </a:r>
          </a:p>
          <a:p>
            <a:pPr algn="justLow" rtl="1">
              <a:lnSpc>
                <a:spcPct val="107000"/>
              </a:lnSpc>
              <a:spcAft>
                <a:spcPts val="600"/>
              </a:spcAft>
            </a:pPr>
            <a:r>
              <a:rPr lang="fa-IR" sz="1100" b="1" dirty="0">
                <a:solidFill>
                  <a:schemeClr val="bg2">
                    <a:lumMod val="10000"/>
                  </a:schemeClr>
                </a:solidFill>
                <a:latin typeface="B Zar" panose="00000400000000000000" pitchFamily="2" charset="-78"/>
                <a:ea typeface="Calibri" panose="020F0502020204030204" pitchFamily="34" charset="0"/>
                <a:cs typeface="B Nazanin" panose="00000400000000000000" pitchFamily="2" charset="-78"/>
              </a:rPr>
              <a:t>جهت مشاهده جزئیات ، تایید و یا عدم تایید تامین کننده ، بر روی لینک</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نمایش </a:t>
            </a:r>
            <a:r>
              <a:rPr lang="fa-IR" sz="1100" b="1" dirty="0">
                <a:solidFill>
                  <a:schemeClr val="bg2">
                    <a:lumMod val="10000"/>
                  </a:schemeClr>
                </a:solidFill>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6351" y="306765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4140" y="197333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701882" y="694468"/>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عملکرد در سامانه</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a:solidFill>
                  <a:schemeClr val="bg2">
                    <a:lumMod val="10000"/>
                  </a:schemeClr>
                </a:solidFill>
                <a:latin typeface="B Zar" panose="00000400000000000000" pitchFamily="2" charset="-78"/>
                <a:ea typeface="Calibri" panose="020F0502020204030204" pitchFamily="34" charset="0"/>
                <a:cs typeface="B Nazanin" panose="00000400000000000000" pitchFamily="2" charset="-78"/>
              </a:rPr>
              <a:t>جهت مشاهده عملکرد تامین کننده در سامانه ،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مشاهده عملکرد </a:t>
            </a:r>
            <a:r>
              <a:rPr lang="fa-IR" sz="1100" b="1" dirty="0">
                <a:solidFill>
                  <a:schemeClr val="bg2">
                    <a:lumMod val="10000"/>
                  </a:schemeClr>
                </a:solidFill>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15"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33423" y="306689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617353" y="238088"/>
            <a:ext cx="2278188" cy="246221"/>
          </a:xfrm>
          <a:prstGeom prst="rect">
            <a:avLst/>
          </a:prstGeom>
        </p:spPr>
        <p:txBody>
          <a:bodyPr wrap="none">
            <a:spAutoFit/>
          </a:bodyPr>
          <a:lstStyle/>
          <a:p>
            <a:r>
              <a:rPr lang="fa-IR" sz="10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000" dirty="0">
                <a:solidFill>
                  <a:srgbClr val="0070C0"/>
                </a:solidFill>
                <a:latin typeface="B Zar" panose="00000400000000000000" pitchFamily="2" charset="-78"/>
                <a:ea typeface="Calibri" panose="020F0502020204030204" pitchFamily="34" charset="0"/>
                <a:cs typeface="B Titr" panose="00000700000000000000" pitchFamily="2" charset="-78"/>
              </a:rPr>
              <a:t>فهرست پاسخ به نیازها</a:t>
            </a:r>
            <a:endParaRPr lang="en-US" sz="1000" dirty="0">
              <a:solidFill>
                <a:srgbClr val="0070C0"/>
              </a:solidFill>
              <a:cs typeface="B Titr" panose="00000700000000000000" pitchFamily="2" charset="-78"/>
            </a:endParaRPr>
          </a:p>
        </p:txBody>
      </p:sp>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653" y="109485"/>
            <a:ext cx="6466520" cy="474398"/>
          </a:xfrm>
          <a:prstGeom prst="rect">
            <a:avLst/>
          </a:prstGeom>
        </p:spPr>
      </p:pic>
      <p:pic>
        <p:nvPicPr>
          <p:cNvPr id="32" name="Picture 3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4" name="Picture 3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5" name="Picture 3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6" name="Picture 3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7" name="Picture 3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8" name="Picture 37">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39" name="Picture 38">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2" name="Picture 41">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3" name="Picture 42">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1032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right)">
                                      <p:cBhvr>
                                        <p:cTn id="20" dur="500"/>
                                        <p:tgtEl>
                                          <p:spTgt spid="19"/>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up)">
                                      <p:cBhvr>
                                        <p:cTn id="3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19724" y="2510"/>
            <a:ext cx="9144000" cy="5140989"/>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p:blipFill>
        <p:spPr>
          <a:xfrm>
            <a:off x="1172866" y="688602"/>
            <a:ext cx="4813406" cy="4220064"/>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1082" y="79826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84892" y="2266341"/>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 ابطال فرم</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صورتي که پاسخ نیاز از نظر شما مورد تاييد / ابطال مي باشد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a:latin typeface="B Zar" panose="00000400000000000000" pitchFamily="2" charset="-78"/>
                <a:ea typeface="Calibri" panose="020F0502020204030204" pitchFamily="34" charset="0"/>
                <a:cs typeface="B Nazanin" panose="00000400000000000000" pitchFamily="2" charset="-78"/>
              </a:rPr>
              <a:t> و یا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3442" y="445489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2" descr="F:\پاورپوینت ها\ارزیابی کیفی\Arrow 2.png">
            <a:extLst>
              <a:ext uri="{FF2B5EF4-FFF2-40B4-BE49-F238E27FC236}">
                <a16:creationId xmlns:a16="http://schemas.microsoft.com/office/drawing/2014/main" id="{97F38D35-6045-4FBB-922E-75729157028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8456" y="2369004"/>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9" name="point 2" descr="F:\END\Blue\New folder\point 2.png">
            <a:extLst>
              <a:ext uri="{FF2B5EF4-FFF2-40B4-BE49-F238E27FC236}">
                <a16:creationId xmlns:a16="http://schemas.microsoft.com/office/drawing/2014/main" id="{338253AB-AEFA-48F4-9973-4503E76CCA4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12710" y="444786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1">
            <a:extLst>
              <a:ext uri="{FF2B5EF4-FFF2-40B4-BE49-F238E27FC236}">
                <a16:creationId xmlns:a16="http://schemas.microsoft.com/office/drawing/2014/main" id="{FE5ADA71-5D6E-440E-B91C-D7FB0D2817CE}"/>
              </a:ext>
            </a:extLst>
          </p:cNvPr>
          <p:cNvSpPr/>
          <p:nvPr/>
        </p:nvSpPr>
        <p:spPr>
          <a:xfrm>
            <a:off x="6712756" y="671878"/>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فرم، می توانید مدارک مرتبط با خرید، مانند لیست خرید، نامه تاییدیه خرید یا تامین اعتبار را به درخواست خرید پیوست نمایید. بدین ترتیب برای کلیه افرادی که در ادامه فرآیند خرید مشارکت دارند اعم از مقام تشخیص و ذیحساب شفاف سازی خواهید نمود.</a:t>
            </a:r>
          </a:p>
        </p:txBody>
      </p:sp>
      <p:sp>
        <p:nvSpPr>
          <p:cNvPr id="30" name="Rectangle 29">
            <a:extLst>
              <a:ext uri="{FF2B5EF4-FFF2-40B4-BE49-F238E27FC236}">
                <a16:creationId xmlns:a16="http://schemas.microsoft.com/office/drawing/2014/main" id="{071E85FF-C905-4866-873D-6D8CF7D3A995}"/>
              </a:ext>
            </a:extLst>
          </p:cNvPr>
          <p:cNvSpPr/>
          <p:nvPr/>
        </p:nvSpPr>
        <p:spPr>
          <a:xfrm>
            <a:off x="6617353" y="238088"/>
            <a:ext cx="2278188" cy="246221"/>
          </a:xfrm>
          <a:prstGeom prst="rect">
            <a:avLst/>
          </a:prstGeom>
        </p:spPr>
        <p:txBody>
          <a:bodyPr wrap="none">
            <a:spAutoFit/>
          </a:bodyPr>
          <a:lstStyle/>
          <a:p>
            <a:r>
              <a:rPr lang="fa-IR" sz="10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000" dirty="0">
                <a:solidFill>
                  <a:srgbClr val="0070C0"/>
                </a:solidFill>
                <a:latin typeface="B Zar" panose="00000400000000000000" pitchFamily="2" charset="-78"/>
                <a:ea typeface="Calibri" panose="020F0502020204030204" pitchFamily="34" charset="0"/>
                <a:cs typeface="B Titr" panose="00000700000000000000" pitchFamily="2" charset="-78"/>
              </a:rPr>
              <a:t>فهرست پاسخ به نیازها</a:t>
            </a:r>
            <a:endParaRPr lang="en-US" sz="1000" dirty="0">
              <a:solidFill>
                <a:srgbClr val="0070C0"/>
              </a:solidFill>
              <a:cs typeface="B Titr" panose="00000700000000000000" pitchFamily="2" charset="-78"/>
            </a:endParaRPr>
          </a:p>
        </p:txBody>
      </p:sp>
      <p:pic>
        <p:nvPicPr>
          <p:cNvPr id="28" name="Picture 2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5653" y="109485"/>
            <a:ext cx="6466520" cy="474398"/>
          </a:xfrm>
          <a:prstGeom prst="rect">
            <a:avLst/>
          </a:prstGeom>
        </p:spPr>
      </p:pic>
      <p:pic>
        <p:nvPicPr>
          <p:cNvPr id="31" name="Picture 3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2" name="Picture 3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4" name="Picture 3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5" name="Picture 3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6" name="Picture 3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7" name="Picture 36">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1" name="Picture 40">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2" name="Picture 41">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46340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up)">
                                      <p:cBhvr>
                                        <p:cTn id="20" dur="500"/>
                                        <p:tgtEl>
                                          <p:spTgt spid="33"/>
                                        </p:tgtEl>
                                      </p:cBhvr>
                                    </p:animEffect>
                                  </p:childTnLst>
                                </p:cTn>
                              </p:par>
                              <p:par>
                                <p:cTn id="21" presetID="53" presetClass="entr" presetSubtype="16"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p:cTn id="23" dur="500" fill="hold"/>
                                        <p:tgtEl>
                                          <p:spTgt spid="29"/>
                                        </p:tgtEl>
                                        <p:attrNameLst>
                                          <p:attrName>ppt_w</p:attrName>
                                        </p:attrNameLst>
                                      </p:cBhvr>
                                      <p:tavLst>
                                        <p:tav tm="0">
                                          <p:val>
                                            <p:fltVal val="0"/>
                                          </p:val>
                                        </p:tav>
                                        <p:tav tm="100000">
                                          <p:val>
                                            <p:strVal val="#ppt_w"/>
                                          </p:val>
                                        </p:tav>
                                      </p:tavLst>
                                    </p:anim>
                                    <p:anim calcmode="lin" valueType="num">
                                      <p:cBhvr>
                                        <p:cTn id="24" dur="500" fill="hold"/>
                                        <p:tgtEl>
                                          <p:spTgt spid="29"/>
                                        </p:tgtEl>
                                        <p:attrNameLst>
                                          <p:attrName>ppt_h</p:attrName>
                                        </p:attrNameLst>
                                      </p:cBhvr>
                                      <p:tavLst>
                                        <p:tav tm="0">
                                          <p:val>
                                            <p:fltVal val="0"/>
                                          </p:val>
                                        </p:tav>
                                        <p:tav tm="100000">
                                          <p:val>
                                            <p:strVal val="#ppt_h"/>
                                          </p:val>
                                        </p:tav>
                                      </p:tavLst>
                                    </p:anim>
                                    <p:animEffect transition="in" filter="fade">
                                      <p:cBhvr>
                                        <p:cTn id="25" dur="500"/>
                                        <p:tgtEl>
                                          <p:spTgt spid="29"/>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500"/>
                                        <p:tgtEl>
                                          <p:spTgt spid="27"/>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ipe(up)">
                                      <p:cBhvr>
                                        <p:cTn id="3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p:blipFill>
        <p:spPr>
          <a:xfrm>
            <a:off x="8560" y="0"/>
            <a:ext cx="9144000" cy="51409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791548" y="617817"/>
            <a:ext cx="5427570" cy="2749756"/>
          </a:xfrm>
          <a:prstGeom prst="rect">
            <a:avLst/>
          </a:prstGeom>
        </p:spPr>
      </p:pic>
      <p:pic>
        <p:nvPicPr>
          <p:cNvPr id="17" name="Picture 16">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2048" y="87299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6" name="text 1"/>
          <p:cNvSpPr/>
          <p:nvPr/>
        </p:nvSpPr>
        <p:spPr>
          <a:xfrm>
            <a:off x="6671045" y="743532"/>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فایل جدید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بارگذاری ، برروی کلید"</a:t>
            </a:r>
            <a:r>
              <a:rPr lang="fa-IR" sz="1100" b="1" dirty="0">
                <a:solidFill>
                  <a:schemeClr val="accent1"/>
                </a:solidFill>
                <a:latin typeface="B Zar" panose="00000400000000000000" pitchFamily="2" charset="-78"/>
                <a:ea typeface="Calibri" panose="020F0502020204030204" pitchFamily="34" charset="0"/>
                <a:cs typeface="B Nazanin" panose="00000400000000000000" pitchFamily="2" charset="-78"/>
              </a:rPr>
              <a:t>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افزودن فایل جدید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p:txBody>
      </p:sp>
      <p:pic>
        <p:nvPicPr>
          <p:cNvPr id="30" name="point 1" descr="F:\END\Blue\New folder\point 1.png">
            <a:extLst>
              <a:ext uri="{FF2B5EF4-FFF2-40B4-BE49-F238E27FC236}">
                <a16:creationId xmlns:a16="http://schemas.microsoft.com/office/drawing/2014/main" id="{D6FAF1E4-2578-443C-9767-3A04CA69F7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31010" y="258982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A2CDBB9-F16C-4A20-A081-076B63C0E11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064752" y="3415606"/>
            <a:ext cx="3000375" cy="1666875"/>
          </a:xfrm>
          <a:prstGeom prst="rect">
            <a:avLst/>
          </a:prstGeom>
        </p:spPr>
      </p:pic>
      <p:pic>
        <p:nvPicPr>
          <p:cNvPr id="27" name="point 2" descr="F:\END\Blue\New folder\point 2.png">
            <a:extLst>
              <a:ext uri="{FF2B5EF4-FFF2-40B4-BE49-F238E27FC236}">
                <a16:creationId xmlns:a16="http://schemas.microsoft.com/office/drawing/2014/main" id="{7C96AF12-309C-4BE5-A020-635F7253139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06241" y="332849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8" name="Arrow 2" descr="F:\پاورپوینت ها\ارزیابی کیفی\Arrow 2.png">
            <a:extLst>
              <a:ext uri="{FF2B5EF4-FFF2-40B4-BE49-F238E27FC236}">
                <a16:creationId xmlns:a16="http://schemas.microsoft.com/office/drawing/2014/main" id="{399C7A2E-DE49-41A0-80B3-1D4D9082FF3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2558" y="174565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3" name="text 1">
            <a:extLst>
              <a:ext uri="{FF2B5EF4-FFF2-40B4-BE49-F238E27FC236}">
                <a16:creationId xmlns:a16="http://schemas.microsoft.com/office/drawing/2014/main" id="{4CF58509-8A9C-432A-AE48-65D21291DF13}"/>
              </a:ext>
            </a:extLst>
          </p:cNvPr>
          <p:cNvSpPr/>
          <p:nvPr/>
        </p:nvSpPr>
        <p:spPr>
          <a:xfrm>
            <a:off x="6660535" y="1616150"/>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فایل</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انتخاب فایل پیوستی ، بر روی کلید "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بارگذاری فایل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4" name="point 2" descr="F:\END\Blue\New folder\point 2.png">
            <a:extLst>
              <a:ext uri="{FF2B5EF4-FFF2-40B4-BE49-F238E27FC236}">
                <a16:creationId xmlns:a16="http://schemas.microsoft.com/office/drawing/2014/main" id="{202FA4E3-62D6-4605-AAD3-BDB2D66617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63365" y="4300283"/>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BE800DDB-EF87-43B6-A154-B7C41B9A6D49}"/>
              </a:ext>
            </a:extLst>
          </p:cNvPr>
          <p:cNvSpPr/>
          <p:nvPr/>
        </p:nvSpPr>
        <p:spPr>
          <a:xfrm>
            <a:off x="6617353" y="238088"/>
            <a:ext cx="2278188" cy="246221"/>
          </a:xfrm>
          <a:prstGeom prst="rect">
            <a:avLst/>
          </a:prstGeom>
        </p:spPr>
        <p:txBody>
          <a:bodyPr wrap="none">
            <a:spAutoFit/>
          </a:bodyPr>
          <a:lstStyle/>
          <a:p>
            <a:r>
              <a:rPr lang="fa-IR" sz="10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000" dirty="0">
                <a:solidFill>
                  <a:srgbClr val="0070C0"/>
                </a:solidFill>
                <a:latin typeface="B Zar" panose="00000400000000000000" pitchFamily="2" charset="-78"/>
                <a:ea typeface="Calibri" panose="020F0502020204030204" pitchFamily="34" charset="0"/>
                <a:cs typeface="B Titr" panose="00000700000000000000" pitchFamily="2" charset="-78"/>
              </a:rPr>
              <a:t>فهرست پاسخ به نیازها</a:t>
            </a:r>
            <a:endParaRPr lang="en-US" sz="1000" dirty="0">
              <a:solidFill>
                <a:srgbClr val="0070C0"/>
              </a:solidFill>
              <a:cs typeface="B Titr" panose="00000700000000000000" pitchFamily="2" charset="-78"/>
            </a:endParaRPr>
          </a:p>
        </p:txBody>
      </p:sp>
      <p:pic>
        <p:nvPicPr>
          <p:cNvPr id="35" name="Picture 3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5653" y="109485"/>
            <a:ext cx="6466520" cy="474398"/>
          </a:xfrm>
          <a:prstGeom prst="rect">
            <a:avLst/>
          </a:prstGeom>
        </p:spPr>
      </p:pic>
      <p:pic>
        <p:nvPicPr>
          <p:cNvPr id="37" name="Picture 3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8" name="Picture 3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9" name="Picture 3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0" name="Picture 3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1" name="Picture 40">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2" name="Picture 41">
            <a:hlinkClick r:id="rId16"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3" name="Picture 4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6" name="Picture 4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7" name="Picture 4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06565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right)">
                                      <p:cBhvr>
                                        <p:cTn id="17" dur="500"/>
                                        <p:tgtEl>
                                          <p:spTgt spid="25"/>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53"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par>
                          <p:cTn id="36" fill="hold">
                            <p:stCondLst>
                              <p:cond delay="2500"/>
                            </p:stCondLst>
                            <p:childTnLst>
                              <p:par>
                                <p:cTn id="37" presetID="22" presetClass="entr" presetSubtype="2"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right)">
                                      <p:cBhvr>
                                        <p:cTn id="39" dur="500"/>
                                        <p:tgtEl>
                                          <p:spTgt spid="28"/>
                                        </p:tgtEl>
                                      </p:cBhvr>
                                    </p:animEffect>
                                  </p:childTnLst>
                                </p:cTn>
                              </p:par>
                            </p:childTnLst>
                          </p:cTn>
                        </p:par>
                        <p:par>
                          <p:cTn id="40" fill="hold">
                            <p:stCondLst>
                              <p:cond delay="3000"/>
                            </p:stCondLst>
                            <p:childTnLst>
                              <p:par>
                                <p:cTn id="41" presetID="22" presetClass="entr" presetSubtype="1"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up)">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2511"/>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905262" y="2941718"/>
            <a:ext cx="7276832" cy="900247"/>
          </a:xfrm>
          <a:prstGeom prst="rect">
            <a:avLst/>
          </a:prstGeom>
          <a:noFill/>
        </p:spPr>
        <p:txBody>
          <a:bodyPr wrap="square" lIns="68580" tIns="34290" rIns="68580" bIns="34290" rtlCol="0">
            <a:spAutoFit/>
          </a:bodyPr>
          <a:lstStyle/>
          <a:p>
            <a:pPr algn="ctr" rtl="1"/>
            <a:r>
              <a:rPr lang="fa-IR" sz="5400" dirty="0" smtClean="0">
                <a:solidFill>
                  <a:srgbClr val="002060"/>
                </a:solidFill>
                <a:effectLst>
                  <a:outerShdw blurRad="38100" dist="38100" dir="2700000" algn="tl">
                    <a:srgbClr val="000000">
                      <a:alpha val="43137"/>
                    </a:srgbClr>
                  </a:outerShdw>
                </a:effectLst>
                <a:latin typeface="IranNastaliq" pitchFamily="18" charset="0"/>
                <a:cs typeface="IranNastaliq" pitchFamily="18" charset="0"/>
              </a:rPr>
              <a:t>نیاز </a:t>
            </a:r>
            <a:r>
              <a:rPr lang="fa-IR" sz="5400" dirty="0">
                <a:solidFill>
                  <a:srgbClr val="002060"/>
                </a:solidFill>
                <a:effectLst>
                  <a:outerShdw blurRad="38100" dist="38100" dir="2700000" algn="tl">
                    <a:srgbClr val="000000">
                      <a:alpha val="43137"/>
                    </a:srgbClr>
                  </a:outerShdw>
                </a:effectLst>
                <a:latin typeface="IranNastaliq" pitchFamily="18" charset="0"/>
                <a:cs typeface="IranNastaliq" pitchFamily="18" charset="0"/>
              </a:rPr>
              <a:t>اعلان عمومی– انتخاب تامین کننده</a:t>
            </a:r>
            <a:endParaRPr lang="en-US" sz="5400" dirty="0">
              <a:solidFill>
                <a:srgbClr val="002060"/>
              </a:solidFill>
              <a:effectLst>
                <a:outerShdw blurRad="38100" dist="38100" dir="2700000" algn="tl">
                  <a:srgbClr val="000000">
                    <a:alpha val="43137"/>
                  </a:srgbClr>
                </a:outerShdw>
              </a:effectLst>
              <a:latin typeface="IranNastaliq" pitchFamily="18" charset="0"/>
              <a:cs typeface="IranNastaliq" pitchFamily="18" charset="0"/>
            </a:endParaRPr>
          </a:p>
        </p:txBody>
      </p:sp>
      <p:pic>
        <p:nvPicPr>
          <p:cNvPr id="53" name="Picture 9" descr="C:\Users\ali kamali\Desktop\logo 22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2284" y="927439"/>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94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strips(downLeft)">
                                      <p:cBhvr>
                                        <p:cTn id="7" dur="500"/>
                                        <p:tgtEl>
                                          <p:spTgt spid="5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874325"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جدول مقایسه ای و اعلام به برنده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76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23" y="83914"/>
            <a:ext cx="6459478" cy="521936"/>
          </a:xfrm>
          <a:prstGeom prst="rect">
            <a:avLst/>
          </a:prstGeom>
        </p:spPr>
      </p:pic>
      <p:pic>
        <p:nvPicPr>
          <p:cNvPr id="25" name="Picture 2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6" name="Picture 2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7" name="Rectangle 26"/>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559" y="641642"/>
            <a:ext cx="5870771" cy="3411473"/>
          </a:xfrm>
          <a:prstGeom prst="rect">
            <a:avLst/>
          </a:prstGeom>
        </p:spPr>
      </p:pic>
      <p:pic>
        <p:nvPicPr>
          <p:cNvPr id="11"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82036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40922" y="2226570"/>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1006" y="715258"/>
            <a:ext cx="2086100" cy="3035765"/>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جدول مقایسه ای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تعیین و تکلیف پاسخ های استعلام تامین کنندگان، یک ردیف در کارتابل جدول مقایسه ای با وضعیت (در انتظار مقایسه پاسخ ها)  ایجاد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تشکیل جدول مقایسه ای و اعلام به برنده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*نکته : </a:t>
            </a:r>
            <a:r>
              <a:rPr lang="fa-IR" sz="1100" b="1" dirty="0">
                <a:latin typeface="B Zar" panose="00000400000000000000" pitchFamily="2" charset="-78"/>
                <a:ea typeface="Calibri" panose="020F0502020204030204" pitchFamily="34" charset="0"/>
                <a:cs typeface="B Nazanin" panose="00000400000000000000" pitchFamily="2" charset="-78"/>
              </a:rPr>
              <a:t>جدول مقايسه‏اي زماني تشکيل مي شود که يا زمان مقرر براي پاسخ به استعلام‏ها به اتمام رسيده باشد و يا کلیه تامين کنندگاني که از آنها استعلام شده است، به استعلام ها پاسخ داده باشند و پاسخ آنها تعیین و تکلیف شده باشد.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8973" y="361089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690946" y="3496210"/>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پارامترهای جستجو</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همچنین می توانید با استفاده از پارامترهای جستجو، شماره استعلام مرجع خود را بیابید.</a:t>
            </a:r>
          </a:p>
        </p:txBody>
      </p:sp>
      <p:pic>
        <p:nvPicPr>
          <p:cNvPr id="19"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74745" y="110605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4" name="Picture 3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5" name="Picture 3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6" name="Picture 3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7" name="Picture 3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8" name="Picture 37">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39" name="Picture 38">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9" name="Picture 4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50" name="Picture 49">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22226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53"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right)">
                                      <p:cBhvr>
                                        <p:cTn id="33" dur="500"/>
                                        <p:tgtEl>
                                          <p:spTgt spid="17"/>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3"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4" name="Picture 1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217" y="581808"/>
            <a:ext cx="5746921" cy="4363539"/>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92310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71078" y="448581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81554" y="81799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تشکیل جدول مقایسه ای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فرم مربوطه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تشکيل جدول مقايسه اي </a:t>
            </a:r>
            <a:r>
              <a:rPr lang="fa-IR" sz="1100" b="1" dirty="0">
                <a:latin typeface="B Zar" panose="00000400000000000000" pitchFamily="2" charset="-78"/>
                <a:ea typeface="Calibri" panose="020F0502020204030204" pitchFamily="34" charset="0"/>
                <a:cs typeface="B Nazanin" panose="00000400000000000000" pitchFamily="2" charset="-78"/>
              </a:rPr>
              <a:t>در پایین فرم، می توانید اقدام به تشکيل جدول و ايجاد شماره در فرم نماييد.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723" y="83914"/>
            <a:ext cx="6459478" cy="521936"/>
          </a:xfrm>
          <a:prstGeom prst="rect">
            <a:avLst/>
          </a:prstGeom>
        </p:spPr>
      </p:pic>
      <p:pic>
        <p:nvPicPr>
          <p:cNvPr id="29" name="Picture 2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9" name="Picture 3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6698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4" name="Picture 1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299" y="595406"/>
            <a:ext cx="5726372" cy="4309386"/>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0069" y="92310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1601" y="282140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817998"/>
            <a:ext cx="2086100" cy="252793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اولویت انتخاب</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سطر انتهایی جدول میانی فرم "جدول مقايسه اي" سطری را با عنوان اولويت انتخاب، مشاهده می نمایید که قادر به انتخاب و ثبت اولويت هر تامين کننده  مطابق با تصمیم اتخاذ شده، از ليست مربوطه خواهید بود. </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اولویت اول به عنوان برنده می باشد و اولویت دوم و سوم به ترتیب انتخاب می شوند و در صورتی که به دلایلی برنده اول در مهلت زمانی تعیین شده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اعلان آمادگی </a:t>
            </a:r>
            <a:r>
              <a:rPr lang="fa-IR" sz="1100" b="1" dirty="0">
                <a:latin typeface="B Zar" panose="00000400000000000000" pitchFamily="2" charset="-78"/>
                <a:ea typeface="Calibri" panose="020F0502020204030204" pitchFamily="34" charset="0"/>
                <a:cs typeface="B Nazanin" panose="00000400000000000000" pitchFamily="2" charset="-78"/>
              </a:rPr>
              <a:t>ننماید می توانید مجددا تاریخ را تمدید و ارسال نمایید.</a:t>
            </a: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723" y="83914"/>
            <a:ext cx="6459478" cy="521936"/>
          </a:xfrm>
          <a:prstGeom prst="rect">
            <a:avLst/>
          </a:prstGeom>
        </p:spPr>
      </p:pic>
      <p:pic>
        <p:nvPicPr>
          <p:cNvPr id="29" name="Picture 2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9" name="Picture 3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54134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6" name="Picture 2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721617" y="237538"/>
            <a:ext cx="1986441"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اعـلام به برنـده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765" y="614254"/>
            <a:ext cx="5798292" cy="4339510"/>
          </a:xfrm>
          <a:prstGeom prst="rect">
            <a:avLst/>
          </a:prstGeom>
        </p:spPr>
      </p:pic>
      <p:pic>
        <p:nvPicPr>
          <p:cNvPr id="10" name="Arrow 2" descr="F:\پاورپوینت ها\ارزیابی کیفی\Arrow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973" y="826607"/>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670398" y="711922"/>
            <a:ext cx="2086100" cy="1233028"/>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اعلام پذیرش </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این قسمت مي بايست با تعيين (روز يا ساعت) مدت زمان مجاز براي  پاسخ به فرم ( اعلام به برنده) توسط تامين کننده را تعيين نماييد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در انتهای صفحه کلیک نمایید.</a:t>
            </a:r>
          </a:p>
        </p:txBody>
      </p:sp>
      <p:pic>
        <p:nvPicPr>
          <p:cNvPr id="15" name="point 2" descr="F:\END\Blue\New folder\point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89172" y="36914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Arrow 3" descr="F:\پاورپوینت ها\ارزیابی کیفی\Arrow 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1025" y="226506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8" name="poun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06172" y="4511344"/>
            <a:ext cx="221769" cy="242281"/>
          </a:xfrm>
          <a:prstGeom prst="rect">
            <a:avLst/>
          </a:prstGeom>
        </p:spPr>
      </p:pic>
      <p:sp>
        <p:nvSpPr>
          <p:cNvPr id="19" name="text 3"/>
          <p:cNvSpPr/>
          <p:nvPr/>
        </p:nvSpPr>
        <p:spPr>
          <a:xfrm>
            <a:off x="6661299" y="2157678"/>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اعلام به برنده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اعلام به برنده</a:t>
            </a:r>
            <a:r>
              <a:rPr lang="fa-IR" sz="1100" b="1" dirty="0">
                <a:latin typeface="B Zar" panose="00000400000000000000" pitchFamily="2" charset="-78"/>
                <a:ea typeface="Calibri" panose="020F0502020204030204" pitchFamily="34" charset="0"/>
                <a:cs typeface="B Nazanin" panose="00000400000000000000" pitchFamily="2" charset="-78"/>
              </a:rPr>
              <a:t> و با درج امضای الکترونیکی، نتیجه به تامین کننده برنده ارسال می گردد.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53253" y="4499519"/>
            <a:ext cx="221769" cy="242281"/>
          </a:xfrm>
          <a:prstGeom prst="rect">
            <a:avLst/>
          </a:prstGeom>
        </p:spPr>
      </p:pic>
      <p:pic>
        <p:nvPicPr>
          <p:cNvPr id="22" name="Arrow 4" descr="F:\پاورپوینت ها\ارزیابی کیفی\Arrow 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1025" y="339387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35480" y="3260254"/>
            <a:ext cx="2086100" cy="112883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فرآیند خرید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لزوم مي توانید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 فرآيند خريد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کل فرآیند خرید را  ابطال نمايید.</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723" y="83914"/>
            <a:ext cx="6459478" cy="521936"/>
          </a:xfrm>
          <a:prstGeom prst="rect">
            <a:avLst/>
          </a:prstGeom>
        </p:spPr>
      </p:pic>
      <p:pic>
        <p:nvPicPr>
          <p:cNvPr id="38" name="Picture 3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9" name="Picture 3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40" name="Picture 3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1" name="Picture 4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2" name="Picture 4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3" name="Picture 42">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4" name="Picture 4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7" name="Picture 4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8" name="Picture 47">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6552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500"/>
                                        <p:tgtEl>
                                          <p:spTgt spid="22"/>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000" y="599629"/>
            <a:ext cx="5588731" cy="4293000"/>
          </a:xfrm>
          <a:prstGeom prst="rect">
            <a:avLst/>
          </a:prstGeom>
        </p:spPr>
      </p:pic>
      <p:pic>
        <p:nvPicPr>
          <p:cNvPr id="26" name="Picture 2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4987" y="449343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91828"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 به مقام تشخیص</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پس از تشکیل جدول مقایسه ای توسط کارپرداز،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ارسال</a:t>
            </a:r>
            <a:r>
              <a:rPr lang="fa-IR" sz="1100" b="1" dirty="0">
                <a:latin typeface="B Zar" panose="00000400000000000000" pitchFamily="2" charset="-78"/>
                <a:ea typeface="Calibri" panose="020F0502020204030204" pitchFamily="34" charset="0"/>
                <a:cs typeface="B Nazanin" panose="00000400000000000000" pitchFamily="2" charset="-78"/>
              </a:rPr>
              <a:t> ادامه فرآیند جهت اعلام به برنده به کارتابل مقام تشخیص ارسال می گردد.</a:t>
            </a:r>
          </a:p>
        </p:txBody>
      </p:sp>
      <p:sp>
        <p:nvSpPr>
          <p:cNvPr id="22" name="Rectangle 21"/>
          <p:cNvSpPr/>
          <p:nvPr/>
        </p:nvSpPr>
        <p:spPr>
          <a:xfrm>
            <a:off x="6629151" y="237538"/>
            <a:ext cx="2127505"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جـدول مقایسـه ای</a:t>
            </a:r>
            <a:endParaRPr lang="en-US" sz="1050" dirty="0">
              <a:solidFill>
                <a:srgbClr val="0070C0"/>
              </a:solidFill>
              <a:cs typeface="B Titr" panose="00000700000000000000" pitchFamily="2" charset="-78"/>
            </a:endParaRPr>
          </a:p>
        </p:txBody>
      </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723" y="83914"/>
            <a:ext cx="6459478" cy="521936"/>
          </a:xfrm>
          <a:prstGeom prst="rect">
            <a:avLst/>
          </a:prstGeom>
        </p:spPr>
      </p:pic>
      <p:pic>
        <p:nvPicPr>
          <p:cNvPr id="25" name="Picture 24">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29" name="Picture 2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0" name="Picture 2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1" name="Picture 3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2" name="Picture 3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3" name="Picture 32">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34" name="Picture 33">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7" name="Picture 36">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8" name="Picture 37">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5541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right)">
                                      <p:cBhvr>
                                        <p:cTn id="13" dur="500"/>
                                        <p:tgtEl>
                                          <p:spTgt spid="2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59" y="97502"/>
            <a:ext cx="6426632" cy="5153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693" y="669952"/>
            <a:ext cx="6014793" cy="3316232"/>
          </a:xfrm>
          <a:prstGeom prst="rect">
            <a:avLst/>
          </a:prstGeom>
        </p:spPr>
      </p:pic>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629151" y="237538"/>
            <a:ext cx="209704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اعلام به برنـده</a:t>
            </a:r>
            <a:endParaRPr lang="en-US" sz="10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9521" y="892279"/>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50381" y="201096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787176"/>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اعلام به برنده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نتيجه تشكيل جدول مقايسه اي توسط كارپرداز جهت تاييد و اعلام به تامين كننده برنده در كارتابل مقام تشخیص، در منوی اعلام به برنده قابل مشاهده است.</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كليك نمودن بر روي هر رديف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استعلام مرجع </a:t>
            </a:r>
            <a:r>
              <a:rPr lang="fa-IR" sz="1100" b="1" dirty="0">
                <a:latin typeface="B Zar" panose="00000400000000000000" pitchFamily="2" charset="-78"/>
                <a:ea typeface="Calibri" panose="020F0502020204030204" pitchFamily="34" charset="0"/>
                <a:cs typeface="B Nazanin" panose="00000400000000000000" pitchFamily="2" charset="-78"/>
              </a:rPr>
              <a:t>وارد فرم مربوطه خواهيد شد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8" name="Picture 2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9" name="Picture 3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97593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061" y="580832"/>
            <a:ext cx="5072864" cy="4393591"/>
          </a:xfrm>
          <a:prstGeom prst="rect">
            <a:avLst/>
          </a:prstGeom>
        </p:spPr>
      </p:pic>
      <p:pic>
        <p:nvPicPr>
          <p:cNvPr id="26" name="Picture 2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0" name="Arrow 2" descr="F:\پاورپوینت ها\ارزیابی کیفی\Arrow 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973" y="79578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690946" y="670826"/>
            <a:ext cx="2086100" cy="1233028"/>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اعلام پذیرش </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این قسمت مي بايست با تعيين (روز يا ساعت) مدت زمان مجاز براي پاسخ به فرم (اعلام به برنده) توسط تامين کننده را تعيين نماييد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در انتهای صفحه کلیک نمایید.</a:t>
            </a:r>
          </a:p>
        </p:txBody>
      </p:sp>
      <p:pic>
        <p:nvPicPr>
          <p:cNvPr id="15" name="point 2" descr="F:\END\Blue\New folder\point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7723" y="347663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Arrow 3" descr="F:\پاورپوینت ها\ارزیابی کیفی\Arrow 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1025" y="2193151"/>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8" name="poun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39801" y="4568461"/>
            <a:ext cx="221769" cy="242281"/>
          </a:xfrm>
          <a:prstGeom prst="rect">
            <a:avLst/>
          </a:prstGeom>
        </p:spPr>
      </p:pic>
      <p:sp>
        <p:nvSpPr>
          <p:cNvPr id="19" name="text 3"/>
          <p:cNvSpPr/>
          <p:nvPr/>
        </p:nvSpPr>
        <p:spPr>
          <a:xfrm>
            <a:off x="6671573" y="2075486"/>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اعلام به برنده</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انتخاب تیک گزینه قانون استفاده از توان تولیدی و خدماتی... و سپس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اعلام به برنده</a:t>
            </a:r>
            <a:r>
              <a:rPr lang="fa-IR" sz="1100" b="1" dirty="0">
                <a:latin typeface="B Zar" panose="00000400000000000000" pitchFamily="2" charset="-78"/>
                <a:ea typeface="Calibri" panose="020F0502020204030204" pitchFamily="34" charset="0"/>
                <a:cs typeface="B Nazanin" panose="00000400000000000000" pitchFamily="2" charset="-78"/>
              </a:rPr>
              <a:t> و با درج امضای الکترونیکی، نتیجه به تامین کننده برنده ارسال می گردد.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point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07350" y="4568460"/>
            <a:ext cx="221769" cy="242281"/>
          </a:xfrm>
          <a:prstGeom prst="rect">
            <a:avLst/>
          </a:prstGeom>
        </p:spPr>
      </p:pic>
      <p:pic>
        <p:nvPicPr>
          <p:cNvPr id="22" name="Arrow 4" descr="F:\پاورپوینت ها\ارزیابی کیفی\Arrow 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1025" y="360962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45754" y="3465734"/>
            <a:ext cx="2086100" cy="112883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 فرآیند خرید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لزوم مي توانید با فشردن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 فرآيند خريد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کل فرآیند خرید را  ابطال نمايید.</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sp>
        <p:nvSpPr>
          <p:cNvPr id="21" name="Rectangle 20"/>
          <p:cNvSpPr/>
          <p:nvPr/>
        </p:nvSpPr>
        <p:spPr>
          <a:xfrm>
            <a:off x="6629151" y="237538"/>
            <a:ext cx="2097049"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مقـام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اعلام به برنـده</a:t>
            </a:r>
            <a:endParaRPr lang="en-US" sz="1050" dirty="0">
              <a:solidFill>
                <a:srgbClr val="0070C0"/>
              </a:solidFill>
              <a:cs typeface="B Titr" panose="00000700000000000000" pitchFamily="2" charset="-78"/>
            </a:endParaRPr>
          </a:p>
        </p:txBody>
      </p:sp>
      <p:pic>
        <p:nvPicPr>
          <p:cNvPr id="24" name="pount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49155" y="4050698"/>
            <a:ext cx="221769" cy="242281"/>
          </a:xfrm>
          <a:prstGeom prst="rect">
            <a:avLst/>
          </a:prstGeom>
        </p:spPr>
      </p:pic>
      <p:pic>
        <p:nvPicPr>
          <p:cNvPr id="38" name="Picture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359" y="97502"/>
            <a:ext cx="6426632" cy="515384"/>
          </a:xfrm>
          <a:prstGeom prst="rect">
            <a:avLst/>
          </a:prstGeom>
        </p:spPr>
      </p:pic>
      <p:pic>
        <p:nvPicPr>
          <p:cNvPr id="39" name="Picture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40" name="Picture 3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42" name="Picture 4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3" name="Picture 4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4" name="Picture 4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5" name="Picture 44">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6" name="Picture 45">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9" name="Picture 4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50" name="Picture 49">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414380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53"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53"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childTnLst>
                          </p:cTn>
                        </p:par>
                        <p:par>
                          <p:cTn id="42" fill="hold">
                            <p:stCondLst>
                              <p:cond delay="3000"/>
                            </p:stCondLst>
                            <p:childTnLst>
                              <p:par>
                                <p:cTn id="43" presetID="22" presetClass="entr" presetSubtype="2"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right)">
                                      <p:cBhvr>
                                        <p:cTn id="45" dur="500"/>
                                        <p:tgtEl>
                                          <p:spTgt spid="22"/>
                                        </p:tgtEl>
                                      </p:cBhvr>
                                    </p:animEffect>
                                  </p:childTnLst>
                                </p:cTn>
                              </p:par>
                            </p:childTnLst>
                          </p:cTn>
                        </p:par>
                        <p:par>
                          <p:cTn id="46" fill="hold">
                            <p:stCondLst>
                              <p:cond delay="3500"/>
                            </p:stCondLst>
                            <p:childTnLst>
                              <p:par>
                                <p:cTn id="47" presetID="22" presetClass="entr" presetSubtype="1"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up)">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07890"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پاسخ تامین کننده برنده</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50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59" y="120484"/>
            <a:ext cx="6412799" cy="471805"/>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80620" y="242754"/>
            <a:ext cx="225895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پاسخ تامین کننده برنده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204" y="618994"/>
            <a:ext cx="6035430" cy="3315575"/>
          </a:xfrm>
          <a:prstGeom prst="rect">
            <a:avLst/>
          </a:prstGeom>
        </p:spPr>
      </p:pic>
      <p:pic>
        <p:nvPicPr>
          <p:cNvPr id="2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81008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53937" y="242406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81554" y="70498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اعلام آمادگی تامین کننده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تامین کننده برنده اعلام امادگی نماید، در کارتابل (پاسخ تامین کننده برنده) یک ردیف ایجاد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a:t>
            </a:r>
            <a:r>
              <a:rPr lang="fa-IR" sz="1100" b="1" dirty="0">
                <a:latin typeface="B Zar" panose="00000400000000000000" pitchFamily="2" charset="-78"/>
                <a:ea typeface="Calibri" panose="020F0502020204030204" pitchFamily="34" charset="0"/>
                <a:cs typeface="B Nazanin" panose="00000400000000000000" pitchFamily="2" charset="-78"/>
              </a:rPr>
              <a:t>، می توانید اقدام به ثبت فرم سفارش نمایید.</a:t>
            </a:r>
          </a:p>
        </p:txBody>
      </p:sp>
      <p:pic>
        <p:nvPicPr>
          <p:cNvPr id="31"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7817" y="243433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2" name="Picture 3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3" name="Picture 3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4" name="Picture 3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5" name="Picture 3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6" name="Picture 35">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37" name="Picture 3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80874" y="265770"/>
            <a:ext cx="674423" cy="121397"/>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9" name="Picture 3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43297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par>
                                <p:cTn id="17" presetID="53" presetClass="entr" presetSubtype="16"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par>
                          <p:cTn id="22" fill="hold">
                            <p:stCondLst>
                              <p:cond delay="1000"/>
                            </p:stCondLst>
                            <p:childTnLst>
                              <p:par>
                                <p:cTn id="23" presetID="22" presetClass="entr" presetSubtype="2"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childTnLst>
                          </p:cTn>
                        </p:par>
                        <p:par>
                          <p:cTn id="26" fill="hold">
                            <p:stCondLst>
                              <p:cond delay="1500"/>
                            </p:stCondLst>
                            <p:childTnLst>
                              <p:par>
                                <p:cTn id="27" presetID="22" presetClass="entr" presetSubtype="1"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up)">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icture 17" descr="C:\Users\ali kamali\Desktop\back.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1137"/>
            <a:ext cx="9144000" cy="5140989"/>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61" y="-43326"/>
            <a:ext cx="9144000" cy="514099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6504" y="638905"/>
            <a:ext cx="2600242" cy="373963"/>
          </a:xfrm>
          <a:prstGeom prst="rect">
            <a:avLst/>
          </a:prstGeom>
        </p:spPr>
      </p:pic>
      <p:sp>
        <p:nvSpPr>
          <p:cNvPr id="14" name="TextBox 13">
            <a:extLst>
              <a:ext uri="{FF2B5EF4-FFF2-40B4-BE49-F238E27FC236}">
                <a16:creationId xmlns:a16="http://schemas.microsoft.com/office/drawing/2014/main" id="{B173E096-BB55-472B-BC17-90588069DAE9}"/>
              </a:ext>
            </a:extLst>
          </p:cNvPr>
          <p:cNvSpPr txBox="1"/>
          <p:nvPr/>
        </p:nvSpPr>
        <p:spPr>
          <a:xfrm>
            <a:off x="5779365" y="713546"/>
            <a:ext cx="3189794" cy="238525"/>
          </a:xfrm>
          <a:prstGeom prst="rect">
            <a:avLst/>
          </a:prstGeom>
          <a:noFill/>
        </p:spPr>
        <p:txBody>
          <a:bodyPr wrap="square" lIns="68579" tIns="34289" rIns="68579" bIns="34289" rtlCol="0">
            <a:spAutoFit/>
          </a:bodyPr>
          <a:lstStyle/>
          <a:p>
            <a:pPr algn="ctr" rtl="1"/>
            <a:r>
              <a:rPr lang="fa-IR" sz="1100" b="1" dirty="0">
                <a:solidFill>
                  <a:schemeClr val="bg1"/>
                </a:solidFill>
                <a:cs typeface="B Titr" panose="00000700000000000000" pitchFamily="2" charset="-78"/>
              </a:rPr>
              <a:t>فرآیند نیاز اعلان عمومی– انتخاب تامین کننده</a:t>
            </a:r>
            <a:endParaRPr lang="en-US" sz="1100" b="1" dirty="0">
              <a:solidFill>
                <a:schemeClr val="bg1"/>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grpSp>
        <p:nvGrpSpPr>
          <p:cNvPr id="15" name="Group 14">
            <a:extLst>
              <a:ext uri="{FF2B5EF4-FFF2-40B4-BE49-F238E27FC236}">
                <a16:creationId xmlns:a16="http://schemas.microsoft.com/office/drawing/2014/main" id="{4D9DF94B-8AE8-473C-A27F-4E3521F5F1EE}"/>
              </a:ext>
            </a:extLst>
          </p:cNvPr>
          <p:cNvGrpSpPr/>
          <p:nvPr/>
        </p:nvGrpSpPr>
        <p:grpSpPr>
          <a:xfrm>
            <a:off x="8461335" y="1199281"/>
            <a:ext cx="119157" cy="119157"/>
            <a:chOff x="3855819" y="4248152"/>
            <a:chExt cx="211094" cy="211094"/>
          </a:xfrm>
        </p:grpSpPr>
        <p:sp>
          <p:nvSpPr>
            <p:cNvPr id="16" name="Oval 15">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hlinkClick r:id="rId7" action="ppaction://hlinksldjump"/>
            <a:extLst>
              <a:ext uri="{FF2B5EF4-FFF2-40B4-BE49-F238E27FC236}">
                <a16:creationId xmlns:a16="http://schemas.microsoft.com/office/drawing/2014/main" id="{B173E096-BB55-472B-BC17-90588069DAE9}"/>
              </a:ext>
            </a:extLst>
          </p:cNvPr>
          <p:cNvSpPr txBox="1"/>
          <p:nvPr/>
        </p:nvSpPr>
        <p:spPr>
          <a:xfrm>
            <a:off x="7187381" y="1139212"/>
            <a:ext cx="1243783" cy="238525"/>
          </a:xfrm>
          <a:prstGeom prst="rect">
            <a:avLst/>
          </a:prstGeom>
          <a:noFill/>
        </p:spPr>
        <p:txBody>
          <a:bodyPr wrap="square" lIns="68579" tIns="34289" rIns="68579" bIns="34289" rtlCol="0">
            <a:spAutoFit/>
          </a:bodyPr>
          <a:lstStyle/>
          <a:p>
            <a:pPr algn="justLow" rtl="1"/>
            <a:r>
              <a:rPr lang="fa-IR" sz="1100" b="1" dirty="0">
                <a:solidFill>
                  <a:srgbClr val="7030A0"/>
                </a:solidFill>
                <a:cs typeface="B Nazanin" panose="00000400000000000000" pitchFamily="2" charset="-78"/>
              </a:rPr>
              <a:t>ثبت درخواست خرید</a:t>
            </a:r>
            <a:endParaRPr lang="en-US" sz="1100" b="1" dirty="0">
              <a:solidFill>
                <a:srgbClr val="7030A0"/>
              </a:solidFill>
              <a:cs typeface="B Nazanin" panose="00000400000000000000" pitchFamily="2" charset="-78"/>
            </a:endParaRPr>
          </a:p>
        </p:txBody>
      </p:sp>
      <p:sp>
        <p:nvSpPr>
          <p:cNvPr id="20" name="TextBox 19">
            <a:hlinkClick r:id="rId8" action="ppaction://hlinksldjump"/>
            <a:extLst>
              <a:ext uri="{FF2B5EF4-FFF2-40B4-BE49-F238E27FC236}">
                <a16:creationId xmlns:a16="http://schemas.microsoft.com/office/drawing/2014/main" id="{B173E096-BB55-472B-BC17-90588069DAE9}"/>
              </a:ext>
            </a:extLst>
          </p:cNvPr>
          <p:cNvSpPr txBox="1"/>
          <p:nvPr/>
        </p:nvSpPr>
        <p:spPr>
          <a:xfrm>
            <a:off x="6762492" y="1408318"/>
            <a:ext cx="1661409"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ثبت نیاز انتخاب تامین کننده</a:t>
            </a:r>
            <a:endParaRPr lang="en-US" sz="1100" b="1" dirty="0">
              <a:solidFill>
                <a:srgbClr val="7030A0"/>
              </a:solidFill>
              <a:cs typeface="B Nazanin" panose="00000400000000000000" pitchFamily="2" charset="-78"/>
            </a:endParaRPr>
          </a:p>
        </p:txBody>
      </p:sp>
      <p:grpSp>
        <p:nvGrpSpPr>
          <p:cNvPr id="21" name="Group 20">
            <a:extLst>
              <a:ext uri="{FF2B5EF4-FFF2-40B4-BE49-F238E27FC236}">
                <a16:creationId xmlns:a16="http://schemas.microsoft.com/office/drawing/2014/main" id="{4D9DF94B-8AE8-473C-A27F-4E3521F5F1EE}"/>
              </a:ext>
            </a:extLst>
          </p:cNvPr>
          <p:cNvGrpSpPr/>
          <p:nvPr/>
        </p:nvGrpSpPr>
        <p:grpSpPr>
          <a:xfrm>
            <a:off x="8467713" y="1468101"/>
            <a:ext cx="119157" cy="119157"/>
            <a:chOff x="3855819" y="4248152"/>
            <a:chExt cx="211094" cy="211094"/>
          </a:xfrm>
        </p:grpSpPr>
        <p:sp>
          <p:nvSpPr>
            <p:cNvPr id="22" name="Oval 21">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4D9DF94B-8AE8-473C-A27F-4E3521F5F1EE}"/>
              </a:ext>
            </a:extLst>
          </p:cNvPr>
          <p:cNvGrpSpPr/>
          <p:nvPr/>
        </p:nvGrpSpPr>
        <p:grpSpPr>
          <a:xfrm>
            <a:off x="8475033" y="1708853"/>
            <a:ext cx="119157" cy="119157"/>
            <a:chOff x="3855819" y="4248152"/>
            <a:chExt cx="211094" cy="211094"/>
          </a:xfrm>
        </p:grpSpPr>
        <p:sp>
          <p:nvSpPr>
            <p:cNvPr id="36" name="Oval 35">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TextBox 37">
            <a:hlinkClick r:id="rId9" action="ppaction://hlinksldjump"/>
            <a:extLst>
              <a:ext uri="{FF2B5EF4-FFF2-40B4-BE49-F238E27FC236}">
                <a16:creationId xmlns:a16="http://schemas.microsoft.com/office/drawing/2014/main" id="{B173E096-BB55-472B-BC17-90588069DAE9}"/>
              </a:ext>
            </a:extLst>
          </p:cNvPr>
          <p:cNvSpPr txBox="1"/>
          <p:nvPr/>
        </p:nvSpPr>
        <p:spPr>
          <a:xfrm>
            <a:off x="7461630" y="1648784"/>
            <a:ext cx="983232" cy="238525"/>
          </a:xfrm>
          <a:prstGeom prst="rect">
            <a:avLst/>
          </a:prstGeom>
          <a:noFill/>
        </p:spPr>
        <p:txBody>
          <a:bodyPr wrap="square" lIns="68579" tIns="34289" rIns="68579" bIns="34289" rtlCol="0">
            <a:spAutoFit/>
          </a:bodyPr>
          <a:lstStyle/>
          <a:p>
            <a:pPr algn="justLow" rtl="1"/>
            <a:r>
              <a:rPr lang="fa-IR" sz="1100" b="1" dirty="0">
                <a:solidFill>
                  <a:srgbClr val="7030A0"/>
                </a:solidFill>
                <a:cs typeface="B Nazanin" panose="00000400000000000000" pitchFamily="2" charset="-78"/>
              </a:rPr>
              <a:t>جدول مقایسه ای</a:t>
            </a:r>
            <a:endParaRPr lang="en-US" sz="1100" b="1" dirty="0">
              <a:solidFill>
                <a:srgbClr val="7030A0"/>
              </a:solidFill>
              <a:cs typeface="B Nazanin" panose="00000400000000000000" pitchFamily="2" charset="-78"/>
            </a:endParaRPr>
          </a:p>
        </p:txBody>
      </p:sp>
      <p:sp>
        <p:nvSpPr>
          <p:cNvPr id="39" name="TextBox 38">
            <a:hlinkClick r:id="rId9" action="ppaction://hlinksldjump"/>
            <a:extLst>
              <a:ext uri="{FF2B5EF4-FFF2-40B4-BE49-F238E27FC236}">
                <a16:creationId xmlns:a16="http://schemas.microsoft.com/office/drawing/2014/main" id="{B173E096-BB55-472B-BC17-90588069DAE9}"/>
              </a:ext>
            </a:extLst>
          </p:cNvPr>
          <p:cNvSpPr txBox="1"/>
          <p:nvPr/>
        </p:nvSpPr>
        <p:spPr>
          <a:xfrm>
            <a:off x="7550120" y="1917890"/>
            <a:ext cx="897309" cy="238525"/>
          </a:xfrm>
          <a:prstGeom prst="rect">
            <a:avLst/>
          </a:prstGeom>
          <a:noFill/>
        </p:spPr>
        <p:txBody>
          <a:bodyPr wrap="square" lIns="68579" tIns="34289" rIns="68579" bIns="34289" rtlCol="0">
            <a:spAutoFit/>
          </a:bodyPr>
          <a:lstStyle/>
          <a:p>
            <a:pPr algn="justLow" rtl="1"/>
            <a:r>
              <a:rPr lang="fa-IR" sz="1100" b="1" dirty="0">
                <a:solidFill>
                  <a:srgbClr val="7030A0"/>
                </a:solidFill>
                <a:cs typeface="B Nazanin" panose="00000400000000000000" pitchFamily="2" charset="-78"/>
              </a:rPr>
              <a:t>اعلام به برنده</a:t>
            </a:r>
            <a:endParaRPr lang="en-US" sz="1100" b="1" dirty="0">
              <a:solidFill>
                <a:srgbClr val="7030A0"/>
              </a:solidFill>
              <a:cs typeface="B Nazanin" panose="00000400000000000000" pitchFamily="2" charset="-78"/>
            </a:endParaRPr>
          </a:p>
        </p:txBody>
      </p:sp>
      <p:grpSp>
        <p:nvGrpSpPr>
          <p:cNvPr id="40" name="Group 39">
            <a:extLst>
              <a:ext uri="{FF2B5EF4-FFF2-40B4-BE49-F238E27FC236}">
                <a16:creationId xmlns:a16="http://schemas.microsoft.com/office/drawing/2014/main" id="{4D9DF94B-8AE8-473C-A27F-4E3521F5F1EE}"/>
              </a:ext>
            </a:extLst>
          </p:cNvPr>
          <p:cNvGrpSpPr/>
          <p:nvPr/>
        </p:nvGrpSpPr>
        <p:grpSpPr>
          <a:xfrm>
            <a:off x="8481411" y="1977673"/>
            <a:ext cx="119157" cy="119157"/>
            <a:chOff x="3855819" y="4248152"/>
            <a:chExt cx="211094" cy="211094"/>
          </a:xfrm>
        </p:grpSpPr>
        <p:sp>
          <p:nvSpPr>
            <p:cNvPr id="41" name="Oval 40">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4D9DF94B-8AE8-473C-A27F-4E3521F5F1EE}"/>
              </a:ext>
            </a:extLst>
          </p:cNvPr>
          <p:cNvGrpSpPr/>
          <p:nvPr/>
        </p:nvGrpSpPr>
        <p:grpSpPr>
          <a:xfrm>
            <a:off x="8489785" y="2244701"/>
            <a:ext cx="119157" cy="119157"/>
            <a:chOff x="3855819" y="4248152"/>
            <a:chExt cx="211094" cy="211094"/>
          </a:xfrm>
        </p:grpSpPr>
        <p:sp>
          <p:nvSpPr>
            <p:cNvPr id="44" name="Oval 43">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TextBox 45">
            <a:hlinkClick r:id="rId10" action="ppaction://hlinksldjump"/>
            <a:extLst>
              <a:ext uri="{FF2B5EF4-FFF2-40B4-BE49-F238E27FC236}">
                <a16:creationId xmlns:a16="http://schemas.microsoft.com/office/drawing/2014/main" id="{B173E096-BB55-472B-BC17-90588069DAE9}"/>
              </a:ext>
            </a:extLst>
          </p:cNvPr>
          <p:cNvSpPr txBox="1"/>
          <p:nvPr/>
        </p:nvSpPr>
        <p:spPr>
          <a:xfrm>
            <a:off x="7085436" y="2184632"/>
            <a:ext cx="1364346" cy="238525"/>
          </a:xfrm>
          <a:prstGeom prst="rect">
            <a:avLst/>
          </a:prstGeom>
          <a:noFill/>
        </p:spPr>
        <p:txBody>
          <a:bodyPr wrap="square" lIns="68579" tIns="34289" rIns="68579" bIns="34289" rtlCol="0">
            <a:spAutoFit/>
          </a:bodyPr>
          <a:lstStyle/>
          <a:p>
            <a:pPr algn="justLow" rtl="1"/>
            <a:r>
              <a:rPr lang="fa-IR" sz="1100" b="1" dirty="0">
                <a:solidFill>
                  <a:srgbClr val="7030A0"/>
                </a:solidFill>
                <a:cs typeface="B Nazanin" panose="00000400000000000000" pitchFamily="2" charset="-78"/>
              </a:rPr>
              <a:t>پاسخ تامین کننده برنده</a:t>
            </a:r>
            <a:endParaRPr lang="en-US" sz="1100" b="1" dirty="0">
              <a:solidFill>
                <a:srgbClr val="7030A0"/>
              </a:solidFill>
              <a:cs typeface="B Nazanin" panose="00000400000000000000" pitchFamily="2" charset="-78"/>
            </a:endParaRPr>
          </a:p>
        </p:txBody>
      </p:sp>
      <p:sp>
        <p:nvSpPr>
          <p:cNvPr id="47" name="TextBox 46">
            <a:hlinkClick r:id="rId11" action="ppaction://hlinksldjump"/>
            <a:extLst>
              <a:ext uri="{FF2B5EF4-FFF2-40B4-BE49-F238E27FC236}">
                <a16:creationId xmlns:a16="http://schemas.microsoft.com/office/drawing/2014/main" id="{B173E096-BB55-472B-BC17-90588069DAE9}"/>
              </a:ext>
            </a:extLst>
          </p:cNvPr>
          <p:cNvSpPr txBox="1"/>
          <p:nvPr/>
        </p:nvSpPr>
        <p:spPr>
          <a:xfrm>
            <a:off x="7746765" y="2453738"/>
            <a:ext cx="705583"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سفارش ها</a:t>
            </a:r>
            <a:endParaRPr lang="en-US" sz="1100" b="1" dirty="0">
              <a:solidFill>
                <a:srgbClr val="7030A0"/>
              </a:solidFill>
              <a:cs typeface="B Nazanin" panose="00000400000000000000" pitchFamily="2" charset="-78"/>
            </a:endParaRPr>
          </a:p>
        </p:txBody>
      </p:sp>
      <p:grpSp>
        <p:nvGrpSpPr>
          <p:cNvPr id="48" name="Group 47">
            <a:extLst>
              <a:ext uri="{FF2B5EF4-FFF2-40B4-BE49-F238E27FC236}">
                <a16:creationId xmlns:a16="http://schemas.microsoft.com/office/drawing/2014/main" id="{4D9DF94B-8AE8-473C-A27F-4E3521F5F1EE}"/>
              </a:ext>
            </a:extLst>
          </p:cNvPr>
          <p:cNvGrpSpPr/>
          <p:nvPr/>
        </p:nvGrpSpPr>
        <p:grpSpPr>
          <a:xfrm>
            <a:off x="8496163" y="2513521"/>
            <a:ext cx="119157" cy="119157"/>
            <a:chOff x="3855819" y="4248152"/>
            <a:chExt cx="211094" cy="211094"/>
          </a:xfrm>
        </p:grpSpPr>
        <p:sp>
          <p:nvSpPr>
            <p:cNvPr id="49" name="Oval 48">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a:extLst>
              <a:ext uri="{FF2B5EF4-FFF2-40B4-BE49-F238E27FC236}">
                <a16:creationId xmlns:a16="http://schemas.microsoft.com/office/drawing/2014/main" id="{4D9DF94B-8AE8-473C-A27F-4E3521F5F1EE}"/>
              </a:ext>
            </a:extLst>
          </p:cNvPr>
          <p:cNvGrpSpPr/>
          <p:nvPr/>
        </p:nvGrpSpPr>
        <p:grpSpPr>
          <a:xfrm>
            <a:off x="8497049" y="2778801"/>
            <a:ext cx="119157" cy="119157"/>
            <a:chOff x="3855819" y="4248152"/>
            <a:chExt cx="211094" cy="211094"/>
          </a:xfrm>
        </p:grpSpPr>
        <p:sp>
          <p:nvSpPr>
            <p:cNvPr id="52" name="Oval 51">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TextBox 53">
            <a:hlinkClick r:id="rId12" action="ppaction://hlinksldjump"/>
            <a:extLst>
              <a:ext uri="{FF2B5EF4-FFF2-40B4-BE49-F238E27FC236}">
                <a16:creationId xmlns:a16="http://schemas.microsoft.com/office/drawing/2014/main" id="{B173E096-BB55-472B-BC17-90588069DAE9}"/>
              </a:ext>
            </a:extLst>
          </p:cNvPr>
          <p:cNvSpPr txBox="1"/>
          <p:nvPr/>
        </p:nvSpPr>
        <p:spPr>
          <a:xfrm>
            <a:off x="7176495" y="2718732"/>
            <a:ext cx="1290383" cy="238525"/>
          </a:xfrm>
          <a:prstGeom prst="rect">
            <a:avLst/>
          </a:prstGeom>
          <a:noFill/>
        </p:spPr>
        <p:txBody>
          <a:bodyPr wrap="square" lIns="68579" tIns="34289" rIns="68579" bIns="34289" rtlCol="0">
            <a:spAutoFit/>
          </a:bodyPr>
          <a:lstStyle/>
          <a:p>
            <a:pPr algn="justLow" rtl="1"/>
            <a:r>
              <a:rPr lang="fa-IR" sz="1100" b="1" dirty="0">
                <a:solidFill>
                  <a:srgbClr val="7030A0"/>
                </a:solidFill>
                <a:cs typeface="B Nazanin" panose="00000400000000000000" pitchFamily="2" charset="-78"/>
              </a:rPr>
              <a:t>تایید صورت وضعیت ها</a:t>
            </a:r>
            <a:endParaRPr lang="en-US" sz="1100" b="1" dirty="0">
              <a:solidFill>
                <a:srgbClr val="7030A0"/>
              </a:solidFill>
              <a:cs typeface="B Nazanin" panose="00000400000000000000" pitchFamily="2" charset="-78"/>
            </a:endParaRPr>
          </a:p>
        </p:txBody>
      </p:sp>
      <p:sp>
        <p:nvSpPr>
          <p:cNvPr id="55" name="TextBox 54">
            <a:hlinkClick r:id="rId13" action="ppaction://hlinksldjump"/>
            <a:extLst>
              <a:ext uri="{FF2B5EF4-FFF2-40B4-BE49-F238E27FC236}">
                <a16:creationId xmlns:a16="http://schemas.microsoft.com/office/drawing/2014/main" id="{B173E096-BB55-472B-BC17-90588069DAE9}"/>
              </a:ext>
            </a:extLst>
          </p:cNvPr>
          <p:cNvSpPr txBox="1"/>
          <p:nvPr/>
        </p:nvSpPr>
        <p:spPr>
          <a:xfrm>
            <a:off x="7746764" y="2987838"/>
            <a:ext cx="712849"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پرداخت ها</a:t>
            </a:r>
            <a:endParaRPr lang="en-US" sz="1100" b="1" dirty="0">
              <a:solidFill>
                <a:srgbClr val="7030A0"/>
              </a:solidFill>
              <a:cs typeface="B Nazanin" panose="00000400000000000000" pitchFamily="2" charset="-78"/>
            </a:endParaRPr>
          </a:p>
        </p:txBody>
      </p:sp>
      <p:grpSp>
        <p:nvGrpSpPr>
          <p:cNvPr id="56" name="Group 55">
            <a:extLst>
              <a:ext uri="{FF2B5EF4-FFF2-40B4-BE49-F238E27FC236}">
                <a16:creationId xmlns:a16="http://schemas.microsoft.com/office/drawing/2014/main" id="{4D9DF94B-8AE8-473C-A27F-4E3521F5F1EE}"/>
              </a:ext>
            </a:extLst>
          </p:cNvPr>
          <p:cNvGrpSpPr/>
          <p:nvPr/>
        </p:nvGrpSpPr>
        <p:grpSpPr>
          <a:xfrm>
            <a:off x="8503427" y="3047621"/>
            <a:ext cx="119157" cy="119157"/>
            <a:chOff x="3855819" y="4248152"/>
            <a:chExt cx="211094" cy="211094"/>
          </a:xfrm>
        </p:grpSpPr>
        <p:sp>
          <p:nvSpPr>
            <p:cNvPr id="57" name="Oval 56">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extBox 58">
            <a:hlinkClick r:id="rId14" action="ppaction://hlinksldjump"/>
            <a:extLst>
              <a:ext uri="{FF2B5EF4-FFF2-40B4-BE49-F238E27FC236}">
                <a16:creationId xmlns:a16="http://schemas.microsoft.com/office/drawing/2014/main" id="{B173E096-BB55-472B-BC17-90588069DAE9}"/>
              </a:ext>
            </a:extLst>
          </p:cNvPr>
          <p:cNvSpPr txBox="1"/>
          <p:nvPr/>
        </p:nvSpPr>
        <p:spPr>
          <a:xfrm>
            <a:off x="7550120" y="3258741"/>
            <a:ext cx="916757"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الحاقیه سفارش</a:t>
            </a:r>
            <a:endParaRPr lang="en-US" sz="1100" b="1" dirty="0">
              <a:solidFill>
                <a:srgbClr val="7030A0"/>
              </a:solidFill>
              <a:cs typeface="B Nazanin" panose="00000400000000000000" pitchFamily="2" charset="-78"/>
            </a:endParaRPr>
          </a:p>
        </p:txBody>
      </p:sp>
      <p:grpSp>
        <p:nvGrpSpPr>
          <p:cNvPr id="60" name="Group 59">
            <a:extLst>
              <a:ext uri="{FF2B5EF4-FFF2-40B4-BE49-F238E27FC236}">
                <a16:creationId xmlns:a16="http://schemas.microsoft.com/office/drawing/2014/main" id="{4D9DF94B-8AE8-473C-A27F-4E3521F5F1EE}"/>
              </a:ext>
            </a:extLst>
          </p:cNvPr>
          <p:cNvGrpSpPr/>
          <p:nvPr/>
        </p:nvGrpSpPr>
        <p:grpSpPr>
          <a:xfrm>
            <a:off x="8510691" y="3318524"/>
            <a:ext cx="119157" cy="119157"/>
            <a:chOff x="3855819" y="4248152"/>
            <a:chExt cx="211094" cy="211094"/>
          </a:xfrm>
        </p:grpSpPr>
        <p:sp>
          <p:nvSpPr>
            <p:cNvPr id="61" name="Oval 60">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3" name="TextBox 62">
            <a:hlinkClick r:id="rId15" action="ppaction://hlinksldjump"/>
            <a:extLst>
              <a:ext uri="{FF2B5EF4-FFF2-40B4-BE49-F238E27FC236}">
                <a16:creationId xmlns:a16="http://schemas.microsoft.com/office/drawing/2014/main" id="{B173E096-BB55-472B-BC17-90588069DAE9}"/>
              </a:ext>
            </a:extLst>
          </p:cNvPr>
          <p:cNvSpPr txBox="1"/>
          <p:nvPr/>
        </p:nvSpPr>
        <p:spPr>
          <a:xfrm>
            <a:off x="7294482" y="3551900"/>
            <a:ext cx="1172395"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ارزیابی تامین کننده</a:t>
            </a:r>
            <a:endParaRPr lang="en-US" sz="1100" b="1" dirty="0">
              <a:solidFill>
                <a:srgbClr val="7030A0"/>
              </a:solidFill>
              <a:cs typeface="B Nazanin" panose="00000400000000000000" pitchFamily="2" charset="-78"/>
            </a:endParaRPr>
          </a:p>
        </p:txBody>
      </p:sp>
      <p:grpSp>
        <p:nvGrpSpPr>
          <p:cNvPr id="64" name="Group 63">
            <a:extLst>
              <a:ext uri="{FF2B5EF4-FFF2-40B4-BE49-F238E27FC236}">
                <a16:creationId xmlns:a16="http://schemas.microsoft.com/office/drawing/2014/main" id="{4D9DF94B-8AE8-473C-A27F-4E3521F5F1EE}"/>
              </a:ext>
            </a:extLst>
          </p:cNvPr>
          <p:cNvGrpSpPr/>
          <p:nvPr/>
        </p:nvGrpSpPr>
        <p:grpSpPr>
          <a:xfrm>
            <a:off x="8510691" y="3611683"/>
            <a:ext cx="119157" cy="119157"/>
            <a:chOff x="3855819" y="4248152"/>
            <a:chExt cx="211094" cy="211094"/>
          </a:xfrm>
        </p:grpSpPr>
        <p:sp>
          <p:nvSpPr>
            <p:cNvPr id="65" name="Oval 64">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7" name="TextBox 66">
            <a:hlinkClick r:id="rId16" action="ppaction://hlinksldjump"/>
            <a:extLst>
              <a:ext uri="{FF2B5EF4-FFF2-40B4-BE49-F238E27FC236}">
                <a16:creationId xmlns:a16="http://schemas.microsoft.com/office/drawing/2014/main" id="{B173E096-BB55-472B-BC17-90588069DAE9}"/>
              </a:ext>
            </a:extLst>
          </p:cNvPr>
          <p:cNvSpPr txBox="1"/>
          <p:nvPr/>
        </p:nvSpPr>
        <p:spPr>
          <a:xfrm>
            <a:off x="7856764" y="3853625"/>
            <a:ext cx="617377" cy="238525"/>
          </a:xfrm>
          <a:prstGeom prst="rect">
            <a:avLst/>
          </a:prstGeom>
          <a:noFill/>
        </p:spPr>
        <p:txBody>
          <a:bodyPr wrap="square" lIns="68579" tIns="34289" rIns="68579" bIns="34289" rtlCol="0">
            <a:spAutoFit/>
          </a:bodyPr>
          <a:lstStyle/>
          <a:p>
            <a:pPr algn="r" rtl="1"/>
            <a:r>
              <a:rPr lang="fa-IR" sz="1100" b="1" dirty="0">
                <a:solidFill>
                  <a:srgbClr val="7030A0"/>
                </a:solidFill>
                <a:cs typeface="B Nazanin" panose="00000400000000000000" pitchFamily="2" charset="-78"/>
              </a:rPr>
              <a:t>گزارش ها</a:t>
            </a:r>
            <a:endParaRPr lang="en-US" sz="1100" b="1" dirty="0">
              <a:solidFill>
                <a:srgbClr val="7030A0"/>
              </a:solidFill>
              <a:cs typeface="B Nazanin" panose="00000400000000000000" pitchFamily="2" charset="-78"/>
            </a:endParaRPr>
          </a:p>
        </p:txBody>
      </p:sp>
      <p:grpSp>
        <p:nvGrpSpPr>
          <p:cNvPr id="68" name="Group 67">
            <a:extLst>
              <a:ext uri="{FF2B5EF4-FFF2-40B4-BE49-F238E27FC236}">
                <a16:creationId xmlns:a16="http://schemas.microsoft.com/office/drawing/2014/main" id="{4D9DF94B-8AE8-473C-A27F-4E3521F5F1EE}"/>
              </a:ext>
            </a:extLst>
          </p:cNvPr>
          <p:cNvGrpSpPr/>
          <p:nvPr/>
        </p:nvGrpSpPr>
        <p:grpSpPr>
          <a:xfrm>
            <a:off x="8517955" y="3913408"/>
            <a:ext cx="119157" cy="119157"/>
            <a:chOff x="3855819" y="4248152"/>
            <a:chExt cx="211094" cy="211094"/>
          </a:xfrm>
        </p:grpSpPr>
        <p:sp>
          <p:nvSpPr>
            <p:cNvPr id="69" name="Oval 68">
              <a:extLst>
                <a:ext uri="{FF2B5EF4-FFF2-40B4-BE49-F238E27FC236}">
                  <a16:creationId xmlns:a16="http://schemas.microsoft.com/office/drawing/2014/main" id="{E8C68062-C800-4297-9977-926658657E97}"/>
                </a:ext>
              </a:extLst>
            </p:cNvPr>
            <p:cNvSpPr/>
            <p:nvPr/>
          </p:nvSpPr>
          <p:spPr>
            <a:xfrm>
              <a:off x="3855819"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a:extLst>
                <a:ext uri="{FF2B5EF4-FFF2-40B4-BE49-F238E27FC236}">
                  <a16:creationId xmlns:a16="http://schemas.microsoft.com/office/drawing/2014/main" id="{3C07B6AD-D0E2-4E20-876B-80FB39FCC130}"/>
                </a:ext>
              </a:extLst>
            </p:cNvPr>
            <p:cNvSpPr/>
            <p:nvPr/>
          </p:nvSpPr>
          <p:spPr>
            <a:xfrm>
              <a:off x="3886106" y="4278463"/>
              <a:ext cx="150518" cy="15051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8982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80620" y="242754"/>
            <a:ext cx="225895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پاسخ تامین کننده برنده</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616" y="634873"/>
            <a:ext cx="5964333" cy="3276518"/>
          </a:xfrm>
          <a:prstGeom prst="rect">
            <a:avLst/>
          </a:prstGeom>
        </p:spPr>
      </p:pic>
      <p:pic>
        <p:nvPicPr>
          <p:cNvPr id="2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7753" y="817709"/>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37475" y="2424062"/>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98566" y="712606"/>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انقضای مهلت اعلام آمادگی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تامین کننده برنده، طی مهلت تعیین شده جهت پذیرش برنده بودن اقدام ننماید، در کارتابل پاسخ تامین کننده برنده یک ردیف با وضعیت (انقضای مهلت اعلام آمادگی) ایجاد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لزوم می توانید با کلیک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استعلام مرجع</a:t>
            </a:r>
            <a:r>
              <a:rPr lang="fa-IR" sz="1100" b="1" dirty="0">
                <a:latin typeface="B Zar" panose="00000400000000000000" pitchFamily="2" charset="-78"/>
                <a:ea typeface="Calibri" panose="020F0502020204030204" pitchFamily="34" charset="0"/>
                <a:cs typeface="B Nazanin" panose="00000400000000000000" pitchFamily="2" charset="-78"/>
              </a:rPr>
              <a:t>، اقدام به تمدید و ارسال مجدد نمایید.</a:t>
            </a:r>
          </a:p>
        </p:txBody>
      </p:sp>
      <p:pic>
        <p:nvPicPr>
          <p:cNvPr id="31"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999" y="243433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359" y="120484"/>
            <a:ext cx="6412799" cy="471805"/>
          </a:xfrm>
          <a:prstGeom prst="rect">
            <a:avLst/>
          </a:prstGeom>
        </p:spPr>
      </p:pic>
      <p:pic>
        <p:nvPicPr>
          <p:cNvPr id="41" name="Picture 4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42" name="Picture 4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43" name="Picture 4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4" name="Picture 4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5" name="Picture 4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6" name="Picture 45">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7" name="Picture 4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80874" y="265770"/>
            <a:ext cx="674423" cy="121397"/>
          </a:xfrm>
          <a:prstGeom prst="rect">
            <a:avLst/>
          </a:prstGeom>
        </p:spPr>
      </p:pic>
      <p:pic>
        <p:nvPicPr>
          <p:cNvPr id="48" name="Picture 4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9" name="Picture 4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27508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par>
                                <p:cTn id="13" presetID="53" presetClass="entr" presetSubtype="16"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right)">
                                      <p:cBhvr>
                                        <p:cTn id="21" dur="500"/>
                                        <p:tgtEl>
                                          <p:spTgt spid="25"/>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80620" y="242754"/>
            <a:ext cx="2258952"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پاسخ تامین کننده برنده</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544" y="552616"/>
            <a:ext cx="5192116" cy="4407261"/>
          </a:xfrm>
          <a:prstGeom prst="rect">
            <a:avLst/>
          </a:prstGeom>
        </p:spPr>
      </p:pic>
      <p:pic>
        <p:nvPicPr>
          <p:cNvPr id="2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80069" y="79981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702102" y="694710"/>
            <a:ext cx="2086100" cy="320504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تمدید مهلت پذیرش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فرم مربوطه با انتخاب گزینه (تمدید مهلت پذیرش برنده بودن) و انتخاب نام تامین کننده برنده قبلی، می توانید مهلت اعلام پذیرش را به روز و یا به ساعت مشخص نمایید و جهت ارسال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ارسال به تامین کننده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و تامین کننده برنده، طی مهلت تعیین شده جهت پذیرش برنده بودن اقدام ننماید، در کارتابل مقام تشخیص و منوی پاسخ تامین کننده برنده یک ردیف با وضعیت (انقضای مهلت اعلام آمادگی) ایجاد می گردد که مقام تشخیص می تواند تمدید را انجام داده و به تامین کننده ارسال نماید.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62976" y="375970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52896" y="4697049"/>
            <a:ext cx="221769" cy="242280"/>
          </a:xfrm>
          <a:prstGeom prst="rect">
            <a:avLst/>
          </a:prstGeom>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359" y="120484"/>
            <a:ext cx="6412799" cy="471805"/>
          </a:xfrm>
          <a:prstGeom prst="rect">
            <a:avLst/>
          </a:prstGeom>
        </p:spPr>
      </p:pic>
      <p:pic>
        <p:nvPicPr>
          <p:cNvPr id="40" name="Picture 39">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41" name="Picture 40">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42" name="Picture 4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3" name="Picture 42">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4" name="Picture 43">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5" name="Picture 44">
            <a:hlinkClick r:id="rId14"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6" name="Picture 4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0874" y="265770"/>
            <a:ext cx="674423" cy="121397"/>
          </a:xfrm>
          <a:prstGeom prst="rect">
            <a:avLst/>
          </a:prstGeom>
        </p:spPr>
      </p:pic>
      <p:pic>
        <p:nvPicPr>
          <p:cNvPr id="47" name="Picture 4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8" name="Picture 47">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78882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500" fill="hold"/>
                                        <p:tgtEl>
                                          <p:spTgt spid="31"/>
                                        </p:tgtEl>
                                        <p:attrNameLst>
                                          <p:attrName>ppt_w</p:attrName>
                                        </p:attrNameLst>
                                      </p:cBhvr>
                                      <p:tavLst>
                                        <p:tav tm="0">
                                          <p:val>
                                            <p:fltVal val="0"/>
                                          </p:val>
                                        </p:tav>
                                        <p:tav tm="100000">
                                          <p:val>
                                            <p:strVal val="#ppt_w"/>
                                          </p:val>
                                        </p:tav>
                                      </p:tavLst>
                                    </p:anim>
                                    <p:anim calcmode="lin" valueType="num">
                                      <p:cBhvr>
                                        <p:cTn id="11" dur="500" fill="hold"/>
                                        <p:tgtEl>
                                          <p:spTgt spid="31"/>
                                        </p:tgtEl>
                                        <p:attrNameLst>
                                          <p:attrName>ppt_h</p:attrName>
                                        </p:attrNameLst>
                                      </p:cBhvr>
                                      <p:tavLst>
                                        <p:tav tm="0">
                                          <p:val>
                                            <p:fltVal val="0"/>
                                          </p:val>
                                        </p:tav>
                                        <p:tav tm="100000">
                                          <p:val>
                                            <p:strVal val="#ppt_h"/>
                                          </p:val>
                                        </p:tav>
                                      </p:tavLst>
                                    </p:anim>
                                    <p:animEffect transition="in" filter="fade">
                                      <p:cBhvr>
                                        <p:cTn id="12" dur="500"/>
                                        <p:tgtEl>
                                          <p:spTgt spid="31"/>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000"/>
                            </p:stCondLst>
                            <p:childTnLst>
                              <p:par>
                                <p:cTn id="20" presetID="22" presetClass="entr" presetSubtype="2"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right)">
                                      <p:cBhvr>
                                        <p:cTn id="22" dur="500"/>
                                        <p:tgtEl>
                                          <p:spTgt spid="25"/>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69534"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سفارش خرید خدمت/کالا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010" y="647122"/>
            <a:ext cx="5925105" cy="3380348"/>
          </a:xfrm>
          <a:prstGeom prst="rect">
            <a:avLst/>
          </a:prstGeom>
        </p:spPr>
      </p:pic>
      <p:pic>
        <p:nvPicPr>
          <p:cNvPr id="2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9247" y="830635"/>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8414" y="117848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91828" y="725532"/>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سفارش</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دراین فرم فیلدهای شماره سفارش، شماره درخواست خريد، تاریخ سفارش، شماره استعلام مرجع، نام دستگاه های اجرایی خریدار، نام تامين کننده، نوع فرآیند خرید و فیلد درصد مالیات بر ارزش افزوده خودکار توسط سیستم فراخوانی می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2"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49247" y="251156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701220" y="2396879"/>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این قسمت انتخاب شده باشد، به معنای آن می باشد که تمام یا بخشی از مبلغ خرید مقرر است که از (اسناد خزانه اسلامی) پرداخت گردد.</a:t>
            </a:r>
          </a:p>
        </p:txBody>
      </p:sp>
      <p:pic>
        <p:nvPicPr>
          <p:cNvPr id="14"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79482" y="22069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4" name="Picture 3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5" name="Picture 3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6" name="Picture 3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7" name="Picture 3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8" name="Picture 37">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9" name="Picture 38">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0" name="Picture 39">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1" name="Picture 40">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12328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53" presetClass="entr" presetSubtype="16"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right)">
                                      <p:cBhvr>
                                        <p:cTn id="20" dur="500"/>
                                        <p:tgtEl>
                                          <p:spTgt spid="25"/>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par>
                          <p:cTn id="30" fill="hold">
                            <p:stCondLst>
                              <p:cond delay="2000"/>
                            </p:stCondLst>
                            <p:childTnLst>
                              <p:par>
                                <p:cTn id="31" presetID="22" presetClass="entr" presetSubtype="2"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childTnLst>
                          </p:cTn>
                        </p:par>
                        <p:par>
                          <p:cTn id="34" fill="hold">
                            <p:stCondLst>
                              <p:cond delay="2500"/>
                            </p:stCondLst>
                            <p:childTnLst>
                              <p:par>
                                <p:cTn id="35" presetID="22" presetClass="entr" presetSubtype="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up)">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29" y="621890"/>
            <a:ext cx="5988698" cy="3611622"/>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531" y="813180"/>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3"/>
          <p:cNvSpPr/>
          <p:nvPr/>
        </p:nvSpPr>
        <p:spPr>
          <a:xfrm>
            <a:off x="6681405" y="693336"/>
            <a:ext cx="2086100" cy="2473752"/>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فرآیند خرید جزئی</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سفارش هایی که فرآیند خرید آنها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a:latin typeface="B Zar" panose="00000400000000000000" pitchFamily="2" charset="-78"/>
                <a:ea typeface="Calibri" panose="020F0502020204030204" pitchFamily="34" charset="0"/>
                <a:cs typeface="B Nazanin" panose="00000400000000000000" pitchFamily="2" charset="-78"/>
              </a:rPr>
              <a:t> می باشد در صورتی که محل پرداخت را تنخواه گردان (کارپرداز) انتخاب نمایید، انتخاب نام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ناظر</a:t>
            </a:r>
            <a:r>
              <a:rPr lang="fa-IR" sz="1100" b="1" dirty="0">
                <a:latin typeface="B Zar" panose="00000400000000000000" pitchFamily="2" charset="-78"/>
                <a:ea typeface="Calibri" panose="020F0502020204030204" pitchFamily="34" charset="0"/>
                <a:cs typeface="B Nazanin" panose="00000400000000000000" pitchFamily="2" charset="-78"/>
              </a:rPr>
              <a:t> و انتخاب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مقام تشخیص تایید کننده صورت وضعیت</a:t>
            </a:r>
            <a:r>
              <a:rPr lang="fa-IR" sz="1100" b="1" dirty="0">
                <a:latin typeface="B Zar" panose="00000400000000000000" pitchFamily="2" charset="-78"/>
                <a:ea typeface="Calibri" panose="020F0502020204030204" pitchFamily="34" charset="0"/>
                <a:cs typeface="B Nazanin" panose="00000400000000000000" pitchFamily="2" charset="-78"/>
              </a:rPr>
              <a:t> الزامی می باشد.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 انتخاب محل پرداخت ذیحسابی، انتخاب نام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ناظر</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ذیحساب</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مقام تشخیص تایید کننده صورت وضعیت </a:t>
            </a:r>
            <a:r>
              <a:rPr lang="fa-IR" sz="1100" b="1" dirty="0">
                <a:latin typeface="B Zar" panose="00000400000000000000" pitchFamily="2" charset="-78"/>
                <a:ea typeface="Calibri" panose="020F0502020204030204" pitchFamily="34" charset="0"/>
                <a:cs typeface="B Nazanin" panose="00000400000000000000" pitchFamily="2" charset="-78"/>
              </a:rPr>
              <a:t>الزامی میباشد.</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9"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4808" y="198877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29937" y="260078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40" name="Picture 3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1" name="Picture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2" name="Picture 4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3" name="Picture 4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4" name="Picture 4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5" name="Picture 44">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6" name="Picture 45">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7" name="Picture 46">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8" name="Picture 47">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92778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98" y="616450"/>
            <a:ext cx="5915626" cy="3651994"/>
          </a:xfrm>
          <a:prstGeom prst="rect">
            <a:avLst/>
          </a:prstGeom>
        </p:spPr>
      </p:pic>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4" name="Rectangle 13"/>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531" y="813180"/>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9"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9114" y="202906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9506" y="264159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65152" y="700774"/>
            <a:ext cx="2086100" cy="1414168"/>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فرآیند خرید متوسط</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سفارش هایی که فرآیند خرید آنها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می باشد تنها امکان انتخاب محل پرداخت ذیحسابی وجود دارد و انتخاب نام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ناظر</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ذیحساب</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مقام تشخیص تایید کننده صورت وضعیت </a:t>
            </a:r>
            <a:r>
              <a:rPr lang="fa-IR" sz="1100" b="1" dirty="0">
                <a:latin typeface="B Zar" panose="00000400000000000000" pitchFamily="2" charset="-78"/>
                <a:ea typeface="Calibri" panose="020F0502020204030204" pitchFamily="34" charset="0"/>
                <a:cs typeface="B Nazanin" panose="00000400000000000000" pitchFamily="2" charset="-78"/>
              </a:rPr>
              <a:t>و</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مقام تشخیص پرداخت </a:t>
            </a:r>
            <a:r>
              <a:rPr lang="fa-IR" sz="1100" b="1" dirty="0">
                <a:latin typeface="B Zar" panose="00000400000000000000" pitchFamily="2" charset="-78"/>
                <a:ea typeface="Calibri" panose="020F0502020204030204" pitchFamily="34" charset="0"/>
                <a:cs typeface="B Nazanin" panose="00000400000000000000" pitchFamily="2" charset="-78"/>
              </a:rPr>
              <a:t>الزامی میباشد.</a:t>
            </a:r>
          </a:p>
        </p:txBody>
      </p:sp>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40" name="Picture 3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1" name="Picture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2" name="Picture 4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3" name="Picture 4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4" name="Picture 4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5" name="Picture 44">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6" name="Picture 45">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7" name="Picture 46">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8" name="Picture 47">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403646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721" y="661588"/>
            <a:ext cx="5747899" cy="4083042"/>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81008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52512" y="3366880"/>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81554" y="704984"/>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قسمت اطلاعات خدمت درخواستی و قیمت واحد و قیمت کل خدمت قابل مشاهده می باشد.</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صورت انتخاب چک باکس </a:t>
            </a:r>
            <a:r>
              <a:rPr lang="fa-IR" sz="1100" b="1" dirty="0">
                <a:latin typeface="B Zar" panose="00000400000000000000" pitchFamily="2" charset="-78"/>
                <a:ea typeface="Calibri" panose="020F0502020204030204" pitchFamily="34" charset="0"/>
                <a:cs typeface="B Nazanin" panose="00000400000000000000" pitchFamily="2" charset="-78"/>
              </a:rPr>
              <a:t>مالیات</a:t>
            </a:r>
            <a:r>
              <a:rPr lang="ar-SA" sz="1100" b="1" dirty="0">
                <a:latin typeface="B Zar" panose="00000400000000000000" pitchFamily="2" charset="-78"/>
                <a:ea typeface="Calibri" panose="020F0502020204030204" pitchFamily="34" charset="0"/>
                <a:cs typeface="B Nazanin" panose="00000400000000000000" pitchFamily="2" charset="-78"/>
              </a:rPr>
              <a:t>، توسط سیستم بر اساس مالیات ارزش افزوده مصوب دولت درسال جاری</a:t>
            </a:r>
            <a:r>
              <a:rPr lang="fa-IR" sz="1100" b="1" dirty="0">
                <a:latin typeface="B Zar" panose="00000400000000000000" pitchFamily="2" charset="-78"/>
                <a:ea typeface="Calibri" panose="020F0502020204030204" pitchFamily="34" charset="0"/>
                <a:cs typeface="B Nazanin" panose="00000400000000000000" pitchFamily="2" charset="-78"/>
              </a:rPr>
              <a:t> بصورت اتوماتیک</a:t>
            </a:r>
            <a:r>
              <a:rPr lang="ar-SA" sz="1100" b="1" dirty="0">
                <a:latin typeface="B Zar" panose="00000400000000000000" pitchFamily="2" charset="-78"/>
                <a:ea typeface="Calibri" panose="020F0502020204030204" pitchFamily="34" charset="0"/>
                <a:cs typeface="B Nazanin" panose="00000400000000000000" pitchFamily="2" charset="-78"/>
              </a:rPr>
              <a:t> محاسبه می شود و در صورتیکه چک باکس در حالت عدم انتخاب قرار گیرد برابر صفر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521" y="2758142"/>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711494" y="2643457"/>
            <a:ext cx="2086100" cy="1309972"/>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تحویل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جهت ثبت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تحویل </a:t>
            </a:r>
            <a:r>
              <a:rPr lang="fa-IR" sz="1100" b="1" dirty="0">
                <a:latin typeface="B Zar" panose="00000400000000000000" pitchFamily="2" charset="-78"/>
                <a:ea typeface="Calibri" panose="020F0502020204030204" pitchFamily="34" charset="0"/>
                <a:cs typeface="B Nazanin" panose="00000400000000000000" pitchFamily="2" charset="-78"/>
              </a:rPr>
              <a:t>بر روی لینک مربوطه کلیک نمایید.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این لینک پس از تکمیل اطلاعات فرم سفارش و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در انتهای صفحه، فعال می گردد.</a:t>
            </a:r>
          </a:p>
        </p:txBody>
      </p:sp>
      <p:pic>
        <p:nvPicPr>
          <p:cNvPr id="17"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16579" y="37892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43" name="Picture 4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4" name="Picture 4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5" name="Picture 4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6" name="Picture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7" name="Picture 4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8" name="Picture 47">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9" name="Picture 48">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50" name="Picture 49">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51" name="Picture 50">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60434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right)">
                                      <p:cBhvr>
                                        <p:cTn id="29" dur="500"/>
                                        <p:tgtEl>
                                          <p:spTgt spid="14"/>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up)">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9" name="Picture 1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045" y="632853"/>
            <a:ext cx="5834755" cy="3703105"/>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81008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70498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تحویل</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افزودن سطر </a:t>
            </a:r>
            <a:r>
              <a:rPr lang="fa-IR" sz="1100" b="1" dirty="0">
                <a:latin typeface="B Zar" panose="00000400000000000000" pitchFamily="2" charset="-78"/>
                <a:ea typeface="Calibri" panose="020F0502020204030204" pitchFamily="34" charset="0"/>
                <a:cs typeface="B Nazanin" panose="00000400000000000000" pitchFamily="2" charset="-78"/>
              </a:rPr>
              <a:t>می توانید زمانبندی تحویل و مقدار مورد نیاز در هر تحویل را ثبت نمایید.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خروج</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9"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8218" y="258604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38" name="Picture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9" name="Picture 3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0" name="Picture 3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1" name="Picture 4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2" name="Picture 4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3" name="Picture 42">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4" name="Picture 43">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5" name="Picture 44">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6" name="Picture 45">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97881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0" name="Picture 1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557" y="606006"/>
            <a:ext cx="5227629" cy="429513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789539"/>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3985" y="397305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91828" y="684436"/>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قسمت اطلاعات کالای درخواستی و قیمت واحد و قیمت کل کالا قابل مشاهده می باشد.</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صورت انتخاب چک باکس </a:t>
            </a:r>
            <a:r>
              <a:rPr lang="fa-IR" sz="1100" b="1" dirty="0">
                <a:latin typeface="B Zar" panose="00000400000000000000" pitchFamily="2" charset="-78"/>
                <a:ea typeface="Calibri" panose="020F0502020204030204" pitchFamily="34" charset="0"/>
                <a:cs typeface="B Nazanin" panose="00000400000000000000" pitchFamily="2" charset="-78"/>
              </a:rPr>
              <a:t>مالیات</a:t>
            </a:r>
            <a:r>
              <a:rPr lang="ar-SA" sz="1100" b="1" dirty="0">
                <a:latin typeface="B Zar" panose="00000400000000000000" pitchFamily="2" charset="-78"/>
                <a:ea typeface="Calibri" panose="020F0502020204030204" pitchFamily="34" charset="0"/>
                <a:cs typeface="B Nazanin" panose="00000400000000000000" pitchFamily="2" charset="-78"/>
              </a:rPr>
              <a:t>، توسط سیستم بر اساس مالیات ارزش افزوده مصوب دولت درسال جاری</a:t>
            </a:r>
            <a:r>
              <a:rPr lang="fa-IR" sz="1100" b="1" dirty="0">
                <a:latin typeface="B Zar" panose="00000400000000000000" pitchFamily="2" charset="-78"/>
                <a:ea typeface="Calibri" panose="020F0502020204030204" pitchFamily="34" charset="0"/>
                <a:cs typeface="B Nazanin" panose="00000400000000000000" pitchFamily="2" charset="-78"/>
              </a:rPr>
              <a:t> بصورت اتوماتیک</a:t>
            </a:r>
            <a:r>
              <a:rPr lang="ar-SA" sz="1100" b="1" dirty="0">
                <a:latin typeface="B Zar" panose="00000400000000000000" pitchFamily="2" charset="-78"/>
                <a:ea typeface="Calibri" panose="020F0502020204030204" pitchFamily="34" charset="0"/>
                <a:cs typeface="B Nazanin" panose="00000400000000000000" pitchFamily="2" charset="-78"/>
              </a:rPr>
              <a:t> محاسبه می شود و در صورتیکه چک باکس در حالت عدم انتخاب قرار گیرد برابر صفر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6"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9247" y="272231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721768" y="3578395"/>
            <a:ext cx="2086100" cy="1309972"/>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تحویل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جهت ثبت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زمانبندی تحول </a:t>
            </a:r>
            <a:r>
              <a:rPr lang="fa-IR" sz="1100" b="1" dirty="0">
                <a:latin typeface="B Zar" panose="00000400000000000000" pitchFamily="2" charset="-78"/>
                <a:ea typeface="Calibri" panose="020F0502020204030204" pitchFamily="34" charset="0"/>
                <a:cs typeface="B Nazanin" panose="00000400000000000000" pitchFamily="2" charset="-78"/>
              </a:rPr>
              <a:t>بر روی لینک مربوطه کلیک نمایید.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این لینک پس از تکمیل اطلاعات فرم و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در انتهای صفحه، فعال می گردد.</a:t>
            </a:r>
          </a:p>
        </p:txBody>
      </p:sp>
      <p:pic>
        <p:nvPicPr>
          <p:cNvPr id="2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91565" y="345729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9247" y="3693955"/>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7"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91565" y="4348966"/>
            <a:ext cx="221769" cy="242281"/>
          </a:xfrm>
          <a:prstGeom prst="rect">
            <a:avLst/>
          </a:prstGeom>
        </p:spPr>
      </p:pic>
      <p:sp>
        <p:nvSpPr>
          <p:cNvPr id="18" name="text 3"/>
          <p:cNvSpPr/>
          <p:nvPr/>
        </p:nvSpPr>
        <p:spPr>
          <a:xfrm>
            <a:off x="6702395" y="2609731"/>
            <a:ext cx="2086100" cy="8707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مبلغ تخفیف</a:t>
            </a:r>
          </a:p>
          <a:p>
            <a:pPr algn="justLow" rtl="1">
              <a:lnSpc>
                <a:spcPct val="107000"/>
              </a:lnSpc>
              <a:spcAft>
                <a:spcPts val="600"/>
              </a:spcAft>
            </a:pPr>
            <a:r>
              <a:rPr lang="ar-SA" sz="1100" b="1" dirty="0">
                <a:latin typeface="B Zar" panose="00000400000000000000" pitchFamily="2" charset="-78"/>
                <a:ea typeface="Calibri" panose="020F0502020204030204" pitchFamily="34" charset="0"/>
                <a:cs typeface="B Nazanin" panose="00000400000000000000" pitchFamily="2" charset="-78"/>
              </a:rPr>
              <a:t>در صورت آگاهی از مبلغ تخفیف مورد نظر تامین کننده، می توانید این مبلغ را نیز وارد نمایید</a:t>
            </a:r>
            <a:r>
              <a:rPr lang="fa-IR" sz="1100" b="1" dirty="0">
                <a:latin typeface="B Zar" panose="00000400000000000000" pitchFamily="2" charset="-78"/>
                <a:ea typeface="Calibri" panose="020F0502020204030204" pitchFamily="34" charset="0"/>
                <a:cs typeface="B Nazanin" panose="00000400000000000000" pitchFamily="2" charset="-78"/>
              </a:rPr>
              <a:t>.</a:t>
            </a:r>
          </a:p>
        </p:txBody>
      </p:sp>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47" name="Picture 4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8" name="Picture 4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9" name="Picture 4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50" name="Picture 4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51" name="Picture 5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52" name="Picture 51">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53" name="Picture 52">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54" name="Picture 5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55" name="Picture 54">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58932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right)">
                                      <p:cBhvr>
                                        <p:cTn id="43" dur="500"/>
                                        <p:tgtEl>
                                          <p:spTgt spid="15"/>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up)">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5" name="Picture 1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333" y="701959"/>
            <a:ext cx="5831632" cy="2926682"/>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51183"/>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9887" y="223169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80228" y="75591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زمانبندی تحویل کالا</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افزودن سطر </a:t>
            </a:r>
            <a:r>
              <a:rPr lang="fa-IR" sz="1100" b="1" dirty="0">
                <a:latin typeface="B Zar" panose="00000400000000000000" pitchFamily="2" charset="-78"/>
                <a:ea typeface="Calibri" panose="020F0502020204030204" pitchFamily="34" charset="0"/>
                <a:cs typeface="B Nazanin" panose="00000400000000000000" pitchFamily="2" charset="-78"/>
              </a:rPr>
              <a:t>می توانید تاریخ تحویل کالا و تعداد مورد نیاز در هر تحویل را ثبت نمایید.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خروج</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39" name="Picture 3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0" name="Picture 3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1" name="Picture 4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2" name="Picture 4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3" name="Picture 4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4" name="Picture 4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5" name="Picture 4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6" name="Picture 4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7" name="Picture 4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72741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94" y="110668"/>
            <a:ext cx="6464226" cy="49197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718" y="615634"/>
            <a:ext cx="5966916" cy="3621711"/>
          </a:xfrm>
          <a:prstGeom prst="rect">
            <a:avLst/>
          </a:prstGeom>
        </p:spPr>
      </p:pic>
      <p:pic>
        <p:nvPicPr>
          <p:cNvPr id="18" name="point 1" descr="F:\END\Blue\New folder\point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740" y="195241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2" descr="F:\END\Blue\New folder\point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3992" y="231026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25" name="Arrow 1" descr="C:\Users\ali kamali\Desktop\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2558" y="83095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6" name="text 1"/>
          <p:cNvSpPr/>
          <p:nvPr/>
        </p:nvSpPr>
        <p:spPr>
          <a:xfrm>
            <a:off x="6681555" y="722512"/>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درخواست خرید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ثبت درخواست خرید، کارپرداز در کارتابل (درخواست های خرید)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درخواست خرید جدید </a:t>
            </a:r>
            <a:r>
              <a:rPr lang="fa-IR" sz="1100" b="1" dirty="0">
                <a:latin typeface="B Zar" panose="00000400000000000000" pitchFamily="2" charset="-78"/>
                <a:ea typeface="Calibri" panose="020F0502020204030204" pitchFamily="34" charset="0"/>
                <a:cs typeface="B Nazanin" panose="00000400000000000000" pitchFamily="2" charset="-78"/>
              </a:rPr>
              <a:t>کلیک می نماید.</a:t>
            </a:r>
          </a:p>
        </p:txBody>
      </p:sp>
      <p:pic>
        <p:nvPicPr>
          <p:cNvPr id="27" name="Arrow 2" descr="F:\پاورپوینت ها\ارزیابی کیفی\Arrow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6820" y="204372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48833" y="1940042"/>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درخواست های ثبت شده</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جدول مربوطه تمامی درخواست های ثبت شده و ارسال شده به برد نمایش داده می شود.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درخواست خرید ثبت شده باشد، با کلیک بر روی لینک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درخواست </a:t>
            </a:r>
            <a:r>
              <a:rPr lang="fa-IR" sz="1100" b="1" dirty="0">
                <a:latin typeface="B Zar" panose="00000400000000000000" pitchFamily="2" charset="-78"/>
                <a:ea typeface="Calibri" panose="020F0502020204030204" pitchFamily="34" charset="0"/>
                <a:cs typeface="B Nazanin" panose="00000400000000000000" pitchFamily="2" charset="-78"/>
              </a:rPr>
              <a:t>فرم مورد نظر مشاهده می گردد و امکان ادامه فرآیند و یا ابطال درخواست مربوطه وجود دارد.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Picture 1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21" name="Picture 2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24" name="Picture 2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29" name="Picture 2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1" name="Picture 3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2" name="Picture 31">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5" name="Picture 4">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6" name="Picture 5">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8" name="Picture 7">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26764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up)">
                                      <p:cBhvr>
                                        <p:cTn id="30" dur="500"/>
                                        <p:tgtEl>
                                          <p:spTgt spid="26"/>
                                        </p:tgtEl>
                                      </p:cBhvr>
                                    </p:animEffect>
                                  </p:childTnLst>
                                </p:cTn>
                              </p:par>
                            </p:childTnLst>
                          </p:cTn>
                        </p:par>
                        <p:par>
                          <p:cTn id="31" fill="hold">
                            <p:stCondLst>
                              <p:cond delay="2500"/>
                            </p:stCondLst>
                            <p:childTnLst>
                              <p:par>
                                <p:cTn id="32" presetID="22" presetClass="entr" presetSubtype="2"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right)">
                                      <p:cBhvr>
                                        <p:cTn id="34" dur="500"/>
                                        <p:tgtEl>
                                          <p:spTgt spid="27"/>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up)">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8" name="Picture 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30" name="Rectangle 29"/>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059" y="588059"/>
            <a:ext cx="5669372" cy="433667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779265"/>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72553" y="64031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1006" y="674162"/>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کل سفارش</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درصورت لزوم می توانید توضیحات و شرایط حسن انجام کار را ذکر نمایید.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همچنین در صورت داشتن کسورات در فیلد مربوطه وارد نمایید و سایر کسورات نیز از مبلغ سفارش کسر می شود.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521" y="213142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90946" y="2016738"/>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مهلت تایید سفارش</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تعداد روز مهلت تامین کننده برای تایید سفارش را در فیلد مهلت تایید سفارش توسط تامین کننده وارد نمایید.</a:t>
            </a:r>
          </a:p>
        </p:txBody>
      </p:sp>
      <p:pic>
        <p:nvPicPr>
          <p:cNvPr id="17"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40409" y="320590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8"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54697" y="217436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1573" y="314863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0"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25154" y="4543152"/>
            <a:ext cx="221769" cy="242281"/>
          </a:xfrm>
          <a:prstGeom prst="rect">
            <a:avLst/>
          </a:prstGeom>
        </p:spPr>
      </p:pic>
      <p:sp>
        <p:nvSpPr>
          <p:cNvPr id="23" name="text 1"/>
          <p:cNvSpPr/>
          <p:nvPr/>
        </p:nvSpPr>
        <p:spPr>
          <a:xfrm>
            <a:off x="6681847" y="3023520"/>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درصورتی که در نظر داشته باشید مدارکی به سفارش پیوست نمایید و یا فایلی را برای تامین کننده ارسال نمایید، کافیست با انتخاب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a:latin typeface="B Zar" panose="00000400000000000000" pitchFamily="2" charset="-78"/>
                <a:ea typeface="Calibri" panose="020F0502020204030204" pitchFamily="34" charset="0"/>
                <a:cs typeface="B Nazanin" panose="00000400000000000000" pitchFamily="2" charset="-78"/>
              </a:rPr>
              <a:t>در انتهای فرم، اقدام به پیوست فایل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48" name="Picture 4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9" name="Picture 4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50" name="Picture 4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51" name="Picture 5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52" name="Picture 5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53" name="Picture 52">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54" name="Picture 5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55" name="Picture 5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56" name="Picture 5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60171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par>
                                <p:cTn id="13" presetID="53"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par>
                          <p:cTn id="45" fill="hold">
                            <p:stCondLst>
                              <p:cond delay="3000"/>
                            </p:stCondLst>
                            <p:childTnLst>
                              <p:par>
                                <p:cTn id="46" presetID="22" presetClass="entr" presetSubtype="2" fill="hold"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right)">
                                      <p:cBhvr>
                                        <p:cTn id="48" dur="500"/>
                                        <p:tgtEl>
                                          <p:spTgt spid="19"/>
                                        </p:tgtEl>
                                      </p:cBhvr>
                                    </p:animEffect>
                                  </p:childTnLst>
                                </p:cTn>
                              </p:par>
                            </p:childTnLst>
                          </p:cTn>
                        </p:par>
                        <p:par>
                          <p:cTn id="49" fill="hold">
                            <p:stCondLst>
                              <p:cond delay="3500"/>
                            </p:stCondLst>
                            <p:childTnLst>
                              <p:par>
                                <p:cTn id="50" presetID="22" presetClass="entr" presetSubtype="1"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8" name="Picture 2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9" name="Picture 2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30" name="Rectangle 29"/>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059" y="588059"/>
            <a:ext cx="5669372" cy="4336673"/>
          </a:xfrm>
          <a:prstGeom prst="rect">
            <a:avLst/>
          </a:prstGeom>
        </p:spPr>
      </p:pic>
      <p:sp>
        <p:nvSpPr>
          <p:cNvPr id="22" name="text 3"/>
          <p:cNvSpPr/>
          <p:nvPr/>
        </p:nvSpPr>
        <p:spPr>
          <a:xfrm>
            <a:off x="6671573" y="714514"/>
            <a:ext cx="2086100" cy="185339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انتخاب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a:t>
            </a:r>
            <a:r>
              <a:rPr lang="fa-IR" sz="1100" b="1" dirty="0">
                <a:latin typeface="B Zar" panose="00000400000000000000" pitchFamily="2" charset="-78"/>
                <a:ea typeface="Calibri" panose="020F0502020204030204" pitchFamily="34" charset="0"/>
                <a:cs typeface="B Nazanin" panose="00000400000000000000" pitchFamily="2" charset="-78"/>
              </a:rPr>
              <a:t>، سفارش مذکور به کارتابل تامين کننده به منظور اعلام نظر و تاييد سفارش خريد، ارسال مي گردد</a:t>
            </a:r>
            <a:r>
              <a:rPr lang="en-US" sz="1100" b="1" dirty="0">
                <a:latin typeface="B Zar" panose="00000400000000000000" pitchFamily="2" charset="-78"/>
                <a:ea typeface="Calibri" panose="020F0502020204030204" pitchFamily="34" charset="0"/>
                <a:cs typeface="B Nazanin" panose="00000400000000000000" pitchFamily="2" charset="-78"/>
              </a:rPr>
              <a:t>.</a:t>
            </a: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سفارش از نوع خرید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a:t>
            </a:r>
            <a:r>
              <a:rPr lang="fa-IR" sz="1100" b="1" dirty="0">
                <a:latin typeface="B Zar" panose="00000400000000000000" pitchFamily="2" charset="-78"/>
                <a:ea typeface="Calibri" panose="020F0502020204030204" pitchFamily="34" charset="0"/>
                <a:cs typeface="B Nazanin" panose="00000400000000000000" pitchFamily="2" charset="-78"/>
              </a:rPr>
              <a:t>، سفارش به کارتابل مقام تشخیص ارسال می گردد.</a:t>
            </a:r>
          </a:p>
        </p:txBody>
      </p:sp>
      <p:pic>
        <p:nvPicPr>
          <p:cNvPr id="25" name="Arrow 4" descr="F:\پاورپوینت ها\ارزیابی کیفی\Arrow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71610" y="823171"/>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1119" y="4542165"/>
            <a:ext cx="221769" cy="242281"/>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39" name="Picture 3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0" name="Picture 3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1" name="Picture 4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2" name="Picture 4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3" name="Picture 4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4" name="Picture 4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5" name="Picture 4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6" name="Picture 4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7" name="Picture 4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38566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739" y="627617"/>
            <a:ext cx="5897237" cy="351475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21" y="86145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083" y="244663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56354"/>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سفارش ها</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سفارش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a:latin typeface="B Zar" panose="00000400000000000000" pitchFamily="2" charset="-78"/>
                <a:ea typeface="Calibri" panose="020F0502020204030204" pitchFamily="34" charset="0"/>
                <a:cs typeface="B Nazanin" panose="00000400000000000000" pitchFamily="2" charset="-78"/>
              </a:rPr>
              <a:t> باشد، پس از تایید سفارش توسط تامین کننده در کارتابل سفارش ها، وضعیت سفارش به (در انتظار تایید نهایی خریدار) تغییر خواهد کرد و امضای نهایی سفارش توسط کارپرداز انجام می شود.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امضا و تایید نهایی سفارش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87407" y="248415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41" name="Picture 4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2" name="Picture 4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3" name="Picture 4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4" name="Picture 4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5" name="Picture 4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6" name="Picture 45">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7" name="Picture 4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8" name="Picture 4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9" name="Picture 4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10676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2" name="Picture 2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5" name="Rectangle 24"/>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832" y="650252"/>
            <a:ext cx="5887047" cy="298097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60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9362"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نهایی سفارش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با امضای الکترونیکی فرم سفارش را امضا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2749" y="316225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7877" y="22239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29302" y="210921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قصد ابطال سفارش را دارید</a:t>
            </a:r>
            <a:r>
              <a:rPr lang="en-US"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با ذکر شرح ابطال،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a:t>
            </a:r>
          </a:p>
        </p:txBody>
      </p:sp>
      <p:pic>
        <p:nvPicPr>
          <p:cNvPr id="1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93541" y="316225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44" name="Picture 4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5" name="Picture 44">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6" name="Picture 4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7" name="Picture 4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8" name="Picture 4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9" name="Picture 48">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50" name="Picture 49">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51" name="Picture 50">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52" name="Picture 51">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7604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4" name="Picture 1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46010" y="256984"/>
            <a:ext cx="2303836" cy="253916"/>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14832" y="650252"/>
            <a:ext cx="5887047" cy="298097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60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8920" y="766628"/>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نهایی سفارش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با امضای الکترونیکی فرم سفارش را امضا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5"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7877" y="222390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29302" y="210921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قصد ابطال سفارش را دارید</a:t>
            </a:r>
            <a:r>
              <a:rPr lang="en-US"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با ذکر شرح ابطال،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a:t>
            </a:r>
          </a:p>
        </p:txBody>
      </p:sp>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7374" y="639978"/>
            <a:ext cx="4596547" cy="3034285"/>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42" name="Picture 41">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3" name="Picture 42">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4" name="Picture 4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5" name="Picture 44">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6" name="Picture 45">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7" name="Picture 46">
            <a:hlinkClick r:id="rId14"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8" name="Picture 4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9" name="Picture 48">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50" name="Picture 49">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81319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30" y="619431"/>
            <a:ext cx="6043463" cy="3432687"/>
          </a:xfrm>
          <a:prstGeom prst="rect">
            <a:avLst/>
          </a:prstGeom>
        </p:spPr>
      </p:pic>
      <p:pic>
        <p:nvPicPr>
          <p:cNvPr id="14" name="Picture 1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65674" y="256984"/>
            <a:ext cx="2276585" cy="238527"/>
          </a:xfrm>
          <a:prstGeom prst="rect">
            <a:avLst/>
          </a:prstGeom>
        </p:spPr>
        <p:txBody>
          <a:bodyPr wrap="non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9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9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693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7744" y="766628"/>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سفارش</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سفارش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ثبت و ارسال سفارش توسط مقام تشخیص انجام می گردد.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بدین منظور در کارتابل سفارش ها ردیفی با وضعیت (در انتظار تایید مقام تشخیص) ایجاد می گردد و جهت ثبت و ارسال سفارش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6"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8723" y="24884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29" name="Picture 2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6" name="Picture 3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7" name="Picture 3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60982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61" y="628856"/>
            <a:ext cx="6042439" cy="3832545"/>
          </a:xfrm>
          <a:prstGeom prst="rect">
            <a:avLst/>
          </a:prstGeom>
        </p:spPr>
      </p:pic>
      <p:pic>
        <p:nvPicPr>
          <p:cNvPr id="14" name="Picture 1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65674" y="256984"/>
            <a:ext cx="2276585" cy="238527"/>
          </a:xfrm>
          <a:prstGeom prst="rect">
            <a:avLst/>
          </a:prstGeom>
        </p:spPr>
        <p:txBody>
          <a:bodyPr wrap="non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9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9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693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7744" y="766628"/>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و ارسال سفارش</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مشاهده فرم سفارش و در صورت مورد تایید بودن اطلاعات، جهت ثبت و ارسال سفارش به تامین کننده بر روی کلید</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ثبت و ارسال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0"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16544" y="401933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29" name="Picture 2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6" name="Picture 3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7" name="Picture 3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81524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2" y="625446"/>
            <a:ext cx="5975149" cy="3393885"/>
          </a:xfrm>
          <a:prstGeom prst="rect">
            <a:avLst/>
          </a:prstGeom>
        </p:spPr>
      </p:pic>
      <p:pic>
        <p:nvPicPr>
          <p:cNvPr id="14" name="Picture 1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65674" y="256984"/>
            <a:ext cx="2276585" cy="238527"/>
          </a:xfrm>
          <a:prstGeom prst="rect">
            <a:avLst/>
          </a:prstGeom>
        </p:spPr>
        <p:txBody>
          <a:bodyPr wrap="non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9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9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693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7744" y="756354"/>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امضای نهایی سفارش</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تایید سفارش توسط تامین کننده، وضعیت سفارش به (در انتظار تایید نهایی خریدار) تغییر خواهد کرد.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امضای نهایی سفارش بر روی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شماره سفارش</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0"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58027" y="250052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29" name="Picture 2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6" name="Picture 3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7" name="Picture 3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38031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44" y="650252"/>
            <a:ext cx="5887047" cy="2980973"/>
          </a:xfrm>
          <a:prstGeom prst="rect">
            <a:avLst/>
          </a:prstGeom>
        </p:spPr>
      </p:pic>
      <p:pic>
        <p:nvPicPr>
          <p:cNvPr id="14" name="Picture 1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65674" y="256984"/>
            <a:ext cx="2276585" cy="238527"/>
          </a:xfrm>
          <a:prstGeom prst="rect">
            <a:avLst/>
          </a:prstGeom>
        </p:spPr>
        <p:txBody>
          <a:bodyPr wrap="non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950" dirty="0">
                <a:solidFill>
                  <a:srgbClr val="0070C0"/>
                </a:solidFill>
                <a:latin typeface="B Zar" panose="00000400000000000000" pitchFamily="2" charset="-78"/>
                <a:ea typeface="Calibri" panose="020F0502020204030204" pitchFamily="34" charset="0"/>
                <a:cs typeface="B Titr" panose="00000700000000000000" pitchFamily="2" charset="-78"/>
              </a:rPr>
              <a:t>سفارش خرید خدمت/کالا</a:t>
            </a:r>
            <a:endParaRPr lang="en-US" sz="950" dirty="0">
              <a:solidFill>
                <a:srgbClr val="0070C0"/>
              </a:solidFill>
              <a:cs typeface="B Titr" panose="00000700000000000000" pitchFamily="2" charset="-78"/>
            </a:endParaRPr>
          </a:p>
        </p:txBody>
      </p:sp>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6763" y="91282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1"/>
          <p:cNvSpPr/>
          <p:nvPr/>
        </p:nvSpPr>
        <p:spPr>
          <a:xfrm>
            <a:off x="6658354" y="80772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امضا خریدار</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نهایی سفارش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امضا خریدار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سپس با امضای الکترونیکی فرم سفارش را امضا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7"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0061" y="316225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7373" y="217253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58798" y="205784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ابطال</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 که قصد ابطال سفارش را دارید</a:t>
            </a:r>
            <a:r>
              <a:rPr lang="en-US"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با ذکر شرح ابطال،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 </a:t>
            </a:r>
          </a:p>
        </p:txBody>
      </p:sp>
      <p:pic>
        <p:nvPicPr>
          <p:cNvPr id="2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60685" y="316225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821" y="109615"/>
            <a:ext cx="6472266" cy="513947"/>
          </a:xfrm>
          <a:prstGeom prst="rect">
            <a:avLst/>
          </a:prstGeom>
        </p:spPr>
      </p:pic>
      <p:pic>
        <p:nvPicPr>
          <p:cNvPr id="33" name="Picture 3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4" name="Picture 3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5" name="Picture 3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6" name="Picture 3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7" name="Picture 3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8" name="Picture 37">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9" name="Picture 38">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0" name="Picture 39">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1" name="Picture 40">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68989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up)">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69534"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تایید صورت وضعیت ها</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89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26" name="Rectangle 25"/>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77" y="588624"/>
            <a:ext cx="5830028" cy="4355768"/>
          </a:xfrm>
          <a:prstGeom prst="rect">
            <a:avLst/>
          </a:prstGeom>
        </p:spPr>
      </p:pic>
      <p:pic>
        <p:nvPicPr>
          <p:cNvPr id="19" name="Arrow 1" descr="C:\Users\ali kamali\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6533" y="779808"/>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705194" y="671366"/>
            <a:ext cx="2086100" cy="320504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طبقه بندی موضوعی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امکان انتخاب خدمت و امکان انتخاب کالا/خدمت بصورت همزمان در این فرم  وجود دارد.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جستجو کالا، کلید رادیویی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کالا</a:t>
            </a:r>
            <a:r>
              <a:rPr lang="fa-IR" sz="1100" b="1" dirty="0">
                <a:latin typeface="B Zar" panose="00000400000000000000" pitchFamily="2" charset="-78"/>
                <a:ea typeface="Calibri" panose="020F0502020204030204" pitchFamily="34" charset="0"/>
                <a:cs typeface="B Nazanin" panose="00000400000000000000" pitchFamily="2" charset="-78"/>
              </a:rPr>
              <a:t> را انتخاب کرده و بر اساس نام کالا و یا ایران کد کالا اقدام به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جستجوی</a:t>
            </a:r>
            <a:r>
              <a:rPr lang="fa-IR" sz="1100" b="1" dirty="0">
                <a:latin typeface="B Zar" panose="00000400000000000000" pitchFamily="2" charset="-78"/>
                <a:ea typeface="Calibri" panose="020F0502020204030204" pitchFamily="34" charset="0"/>
                <a:cs typeface="B Nazanin" panose="00000400000000000000" pitchFamily="2" charset="-78"/>
              </a:rPr>
              <a:t> کالای مورد نظر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*نکته: </a:t>
            </a:r>
            <a:r>
              <a:rPr lang="fa-IR" sz="1100" b="1" dirty="0">
                <a:latin typeface="B Zar" panose="00000400000000000000" pitchFamily="2" charset="-78"/>
                <a:ea typeface="Calibri" panose="020F0502020204030204" pitchFamily="34" charset="0"/>
                <a:cs typeface="B Nazanin" panose="00000400000000000000" pitchFamily="2" charset="-78"/>
              </a:rPr>
              <a:t>در صورت انتخاب گزینه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دارای اعتبار</a:t>
            </a:r>
            <a:r>
              <a:rPr lang="fa-IR" sz="1100" b="1" dirty="0">
                <a:latin typeface="B Zar" panose="00000400000000000000" pitchFamily="2" charset="-78"/>
                <a:ea typeface="Calibri" panose="020F0502020204030204" pitchFamily="34" charset="0"/>
                <a:cs typeface="B Nazanin" panose="00000400000000000000" pitchFamily="2" charset="-78"/>
              </a:rPr>
              <a:t>، آن دسته از کالاهایی که قیمتهای ارائه شده توسط تامین کنندگان آن، در روز جاری معتبر باشند، نمایش داده میشود.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قیمت معتبر برای کالا، مد نظر نباشد، می توانید از گزینه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همه موار</a:t>
            </a:r>
            <a:r>
              <a:rPr lang="fa-IR" sz="1100" b="1" dirty="0">
                <a:latin typeface="B Zar" panose="00000400000000000000" pitchFamily="2" charset="-78"/>
                <a:ea typeface="Calibri" panose="020F0502020204030204" pitchFamily="34" charset="0"/>
                <a:cs typeface="B Nazanin" panose="00000400000000000000" pitchFamily="2" charset="-78"/>
              </a:rPr>
              <a:t>د" استفاده نمایید.</a:t>
            </a:r>
          </a:p>
        </p:txBody>
      </p:sp>
      <p:pic>
        <p:nvPicPr>
          <p:cNvPr id="18" name="point 1" descr="F:\END\Blue\New folder\point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0203" y="1002694"/>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2" descr="F:\END\Blue\New folder\point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4650" y="313660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3" name="Arrow 2" descr="F:\پاورپوینت ها\ارزیابی کیفی\Arrow 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6005" y="405394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97682" y="3950264"/>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به فهرست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جستجو، کالای مورد نظر را انتخاب نموده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افزودن به فهرست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1" descr="F:\END\Blue\New folder\point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2866" y="1944137"/>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28" name="point 2" descr="F:\END\Blue\New folder\point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6039" y="368902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2" name="Picture 21">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994" y="110668"/>
            <a:ext cx="6464226" cy="491974"/>
          </a:xfrm>
          <a:prstGeom prst="rect">
            <a:avLst/>
          </a:prstGeom>
        </p:spPr>
      </p:pic>
      <p:pic>
        <p:nvPicPr>
          <p:cNvPr id="36" name="Picture 3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7" name="Picture 3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8" name="Picture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9" name="Picture 3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0" name="Picture 3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1" name="Picture 40">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2" name="Picture 41">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5" name="Picture 4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6" name="Picture 4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75643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500"/>
                                        <p:tgtEl>
                                          <p:spTgt spid="19"/>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500"/>
                                        <p:tgtEl>
                                          <p:spTgt spid="5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par>
                          <p:cTn id="38" fill="hold">
                            <p:stCondLst>
                              <p:cond delay="2500"/>
                            </p:stCondLst>
                            <p:childTnLst>
                              <p:par>
                                <p:cTn id="39" presetID="22" presetClass="entr" presetSubtype="2"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500"/>
                                        <p:tgtEl>
                                          <p:spTgt spid="13"/>
                                        </p:tgtEl>
                                      </p:cBhvr>
                                    </p:animEffect>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5" name="Rectangle 24"/>
          <p:cNvSpPr/>
          <p:nvPr/>
        </p:nvSpPr>
        <p:spPr>
          <a:xfrm>
            <a:off x="6502176" y="250196"/>
            <a:ext cx="2440821"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ناظر– </a:t>
            </a:r>
            <a:r>
              <a:rPr lang="fa-IR" sz="9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 و پیش پرداخت</a:t>
            </a:r>
            <a:endParaRPr lang="en-US" sz="950" dirty="0">
              <a:solidFill>
                <a:srgbClr val="0070C0"/>
              </a:solidFill>
              <a:cs typeface="B Titr" panose="00000700000000000000" pitchFamily="2" charset="-78"/>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133" y="628059"/>
            <a:ext cx="5895384" cy="3195298"/>
          </a:xfrm>
          <a:prstGeom prst="rect">
            <a:avLst/>
          </a:prstGeom>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9825" y="104740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8425" y="89227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50732" y="78717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پارامترهای جستجو</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 با استفاده از پارامترهای جستجو می توانید شماره سفارش مورد نظر خود را جستجو نمایید.</a:t>
            </a:r>
          </a:p>
        </p:txBody>
      </p:sp>
      <p:pic>
        <p:nvPicPr>
          <p:cNvPr id="20"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28699" y="1925951"/>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80672" y="1800992"/>
            <a:ext cx="2086100" cy="185339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صورت وضعیت های در دست بررسی</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پس از ارسال صورت وضعیت از سوی تامین کننده، در این کارتابل مجموع تعداد صورت وضعیت هایی که باید مورد بررسی قرار گیرند نمایش داده می شوند.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روی ستون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صورت وضعیت های در دست بررسی</a:t>
            </a:r>
            <a:r>
              <a:rPr lang="fa-IR" sz="1100" b="1" dirty="0">
                <a:latin typeface="B Zar" panose="00000400000000000000" pitchFamily="2" charset="-78"/>
                <a:ea typeface="Calibri" panose="020F0502020204030204" pitchFamily="34" charset="0"/>
                <a:cs typeface="B Nazanin" panose="00000400000000000000" pitchFamily="2" charset="-78"/>
              </a:rPr>
              <a:t>) قادر خواهید بود فرم صورت وضعیت ها را مشاهده نمایید.</a:t>
            </a:r>
          </a:p>
        </p:txBody>
      </p:sp>
      <p:pic>
        <p:nvPicPr>
          <p:cNvPr id="23"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95923" y="203919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6" name="Picture 3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7" name="Picture 36">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8" name="Picture 3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9" name="Picture 3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0" name="Picture 39">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1" name="Picture 40">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2" name="Picture 41">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3" name="Picture 42">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01840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right)">
                                      <p:cBhvr>
                                        <p:cTn id="29" dur="500"/>
                                        <p:tgtEl>
                                          <p:spTgt spid="20"/>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9" name="Picture 1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0" name="Picture 1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2" name="Rectangle 21"/>
          <p:cNvSpPr/>
          <p:nvPr/>
        </p:nvSpPr>
        <p:spPr>
          <a:xfrm>
            <a:off x="6502176" y="250196"/>
            <a:ext cx="2440821"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ناظر– </a:t>
            </a:r>
            <a:r>
              <a:rPr lang="fa-IR" sz="9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 و پیش پرداخت</a:t>
            </a:r>
            <a:endParaRPr lang="en-US" sz="9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096" y="624689"/>
            <a:ext cx="5833686" cy="2544797"/>
          </a:xfrm>
          <a:prstGeom prst="rect">
            <a:avLst/>
          </a:prstGeom>
        </p:spPr>
      </p:pic>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617" y="208836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97447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869368"/>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صورت وضعیت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بررسی</a:t>
            </a:r>
            <a:r>
              <a:rPr lang="fa-IR" sz="1100" b="1" dirty="0">
                <a:latin typeface="B Zar" panose="00000400000000000000" pitchFamily="2" charset="-78"/>
                <a:ea typeface="Calibri" panose="020F0502020204030204" pitchFamily="34" charset="0"/>
                <a:cs typeface="B Nazanin" panose="00000400000000000000" pitchFamily="2" charset="-78"/>
              </a:rPr>
              <a:t>، فرم تایید صورت وضعیت نمایش داده می شود.</a:t>
            </a: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29" name="Picture 2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6" name="Picture 3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7" name="Picture 3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6651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65" y="653614"/>
            <a:ext cx="5053879" cy="4310730"/>
          </a:xfrm>
          <a:prstGeom prst="rect">
            <a:avLst/>
          </a:prstGeom>
        </p:spPr>
      </p:pic>
      <p:pic>
        <p:nvPicPr>
          <p:cNvPr id="26" name="Picture 25">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502176" y="250196"/>
            <a:ext cx="2440821"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ناظر– </a:t>
            </a:r>
            <a:r>
              <a:rPr lang="fa-IR" sz="9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 و پیش پرداخت</a:t>
            </a:r>
            <a:endParaRPr lang="en-US" sz="950" dirty="0">
              <a:solidFill>
                <a:srgbClr val="0070C0"/>
              </a:solidFill>
              <a:cs typeface="B Titr" panose="00000700000000000000" pitchFamily="2" charset="-78"/>
            </a:endParaRPr>
          </a:p>
        </p:txBody>
      </p:sp>
      <p:pic>
        <p:nvPicPr>
          <p:cNvPr id="1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6532" y="200035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77926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61006" y="67416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خدمت، ستون (مقدار تایید شده ناظر) توسط ناظر سازمان برای خدمت 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مقدار اجرا شده باشد.</a:t>
            </a:r>
          </a:p>
        </p:txBody>
      </p:sp>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973" y="206978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690946" y="1955103"/>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کالا، ستون (تعداد/مقدار تایید شده ناظر) توسط ناظر سازمان برای کالای 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تعداد/مقدار ارسال شده باشد.</a:t>
            </a:r>
          </a:p>
        </p:txBody>
      </p:sp>
      <p:pic>
        <p:nvPicPr>
          <p:cNvPr id="19"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5629" y="2719138"/>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90523" y="339809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آیکن مربوطه در ستون (مشاهده آخرین وضعیت) قادر خواهید بود فرم مربوطه را مشاهده نمایید.</a:t>
            </a:r>
          </a:p>
        </p:txBody>
      </p:sp>
      <p:pic>
        <p:nvPicPr>
          <p:cNvPr id="22"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60876" y="3512863"/>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59721" y="2721745"/>
            <a:ext cx="221769" cy="242281"/>
          </a:xfrm>
          <a:prstGeom prst="rect">
            <a:avLst/>
          </a:prstGeom>
        </p:spPr>
      </p:pic>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38" name="Picture 3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9" name="Picture 3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0" name="Picture 3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1" name="Picture 4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2" name="Picture 4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3" name="Picture 42">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4" name="Picture 4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5" name="Picture 4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6" name="Picture 4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412944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up)">
                                      <p:cBhvr>
                                        <p:cTn id="30" dur="500"/>
                                        <p:tgtEl>
                                          <p:spTgt spid="18"/>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right)">
                                      <p:cBhvr>
                                        <p:cTn id="40" dur="500"/>
                                        <p:tgtEl>
                                          <p:spTgt spid="22"/>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3" name="Picture 3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92265" y="653614"/>
            <a:ext cx="5053879" cy="4310730"/>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6" name="Rectangle 25"/>
          <p:cNvSpPr/>
          <p:nvPr/>
        </p:nvSpPr>
        <p:spPr>
          <a:xfrm>
            <a:off x="6502176" y="250196"/>
            <a:ext cx="2440821"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ناظر– </a:t>
            </a:r>
            <a:r>
              <a:rPr lang="fa-IR" sz="9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 و پیش پرداخت</a:t>
            </a:r>
            <a:endParaRPr lang="en-US" sz="950" dirty="0">
              <a:solidFill>
                <a:srgbClr val="0070C0"/>
              </a:solidFill>
              <a:cs typeface="B Titr" panose="00000700000000000000" pitchFamily="2" charset="-78"/>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0888" y="795261"/>
            <a:ext cx="4111946" cy="185188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2386" y="2752271"/>
            <a:ext cx="4110448" cy="1818516"/>
          </a:xfrm>
          <a:prstGeom prst="rect">
            <a:avLst/>
          </a:prstGeom>
          <a:ln>
            <a:noFill/>
          </a:ln>
          <a:effectLst>
            <a:outerShdw blurRad="292100" dist="139700" dir="2700000" algn="tl" rotWithShape="0">
              <a:srgbClr val="333333">
                <a:alpha val="65000"/>
              </a:srgbClr>
            </a:outerShdw>
          </a:effectLst>
        </p:spPr>
      </p:pic>
      <p:pic>
        <p:nvPicPr>
          <p:cNvPr id="27" name="Arrow 1" descr="C:\Users\ali kamali\Desktop\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28699" y="77926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61006" y="674162"/>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خدمت، ستون (مقدار تایید شده ناظر) توسط ناظر سازمان برای خدمت 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مقدار اجرا شده باشد.</a:t>
            </a:r>
          </a:p>
        </p:txBody>
      </p:sp>
      <p:pic>
        <p:nvPicPr>
          <p:cNvPr id="29" name="Arrow 2" descr="F:\پاورپوینت ها\ارزیابی کیفی\Arrow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38973" y="206978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90946" y="1955103"/>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کالا، ستون (تعداد/مقدار تایید شده ناظر) توسط ناظر سازمان برای کالای 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تعداد/مقدار ارسال شده باشد.</a:t>
            </a:r>
          </a:p>
        </p:txBody>
      </p:sp>
      <p:sp>
        <p:nvSpPr>
          <p:cNvPr id="31" name="text 1"/>
          <p:cNvSpPr/>
          <p:nvPr/>
        </p:nvSpPr>
        <p:spPr>
          <a:xfrm>
            <a:off x="6690523" y="339809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آیکن مربوطه در ستون (مشاهده آخرین وضعیت) قادر خواهید بود فرم مربوطه را مشاهده نمایید.</a:t>
            </a:r>
          </a:p>
        </p:txBody>
      </p:sp>
      <p:pic>
        <p:nvPicPr>
          <p:cNvPr id="32"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60876" y="3512863"/>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38" name="Picture 3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9" name="Picture 3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0" name="Picture 3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1" name="Picture 4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2" name="Picture 4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3" name="Picture 42">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4" name="Picture 4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5" name="Picture 4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6" name="Picture 45">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72723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5" name="Picture 1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8" name="Rectangle 17"/>
          <p:cNvSpPr/>
          <p:nvPr/>
        </p:nvSpPr>
        <p:spPr>
          <a:xfrm>
            <a:off x="6502176" y="250196"/>
            <a:ext cx="2440821"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ناظر– </a:t>
            </a:r>
            <a:r>
              <a:rPr lang="fa-IR" sz="9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 و پیش پرداخت</a:t>
            </a:r>
            <a:endParaRPr lang="en-US" sz="950" dirty="0">
              <a:solidFill>
                <a:srgbClr val="0070C0"/>
              </a:solidFill>
              <a:cs typeface="B Titr" panose="00000700000000000000" pitchFamily="2" charset="-78"/>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203" y="654162"/>
            <a:ext cx="5827863" cy="3556876"/>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5902" y="36184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7603" y="79981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599362" y="694710"/>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در نظر داشته باشید مدارکی را برای صورت وضعیت مربوطه پیوست نمایید از طریق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a:latin typeface="B Zar" panose="00000400000000000000" pitchFamily="2" charset="-78"/>
                <a:ea typeface="Calibri" panose="020F0502020204030204" pitchFamily="34" charset="0"/>
                <a:cs typeface="B Nazanin" panose="00000400000000000000" pitchFamily="2" charset="-78"/>
              </a:rPr>
              <a:t>اقدام نمایید.</a:t>
            </a:r>
          </a:p>
        </p:txBody>
      </p:sp>
      <p:pic>
        <p:nvPicPr>
          <p:cNvPr id="2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97877" y="2059514"/>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29302" y="1944829"/>
            <a:ext cx="2086100" cy="269721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تکمیل اطلاعات مربوطه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و سپس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ارسال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با استفاده از گواهی امضای الکترونیکی اقدام به امضاء فرم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صورت وضعیت ها پس از تایید ناظر توسط مقام تشخیص مورد بررسی قرار می گیرد و 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a:latin typeface="B Zar" panose="00000400000000000000" pitchFamily="2" charset="-78"/>
                <a:ea typeface="Calibri" panose="020F0502020204030204" pitchFamily="34" charset="0"/>
                <a:cs typeface="B Nazanin" panose="00000400000000000000" pitchFamily="2" charset="-78"/>
              </a:rPr>
              <a:t> باشد، صورت وضعیت ها پس از تایید ناظر توسط کارپرداز مورد بررسی قرار می گیرد. </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6247" y="362471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42417" y="361844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37" name="Picture 36">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8" name="Picture 3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9" name="Picture 3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0" name="Picture 39">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1" name="Picture 40">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2" name="Picture 41">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3" name="Picture 4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4" name="Picture 4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5" name="Picture 4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64838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par>
                                <p:cTn id="23" presetID="53" presetClass="entr" presetSubtype="16"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1500"/>
                            </p:stCondLst>
                            <p:childTnLst>
                              <p:par>
                                <p:cTn id="29" presetID="22" presetClass="entr" presetSubtype="2"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4" name="Picture 1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3" name="Rectangle 22"/>
          <p:cNvSpPr/>
          <p:nvPr/>
        </p:nvSpPr>
        <p:spPr>
          <a:xfrm>
            <a:off x="6763378"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661" y="650076"/>
            <a:ext cx="5981197" cy="3044537"/>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04449" y="99552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90255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661006" y="797450"/>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پارامترهای جستجو</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 با استفاده از پارامترهای جستجو می توانید شماره سفارش مورد نظر خود را جستجو نمایید.</a:t>
            </a:r>
          </a:p>
        </p:txBody>
      </p:sp>
      <p:pic>
        <p:nvPicPr>
          <p:cNvPr id="1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973" y="193622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0" name="text 1"/>
          <p:cNvSpPr/>
          <p:nvPr/>
        </p:nvSpPr>
        <p:spPr>
          <a:xfrm>
            <a:off x="6690946" y="1821540"/>
            <a:ext cx="2086100" cy="280878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صورت وضعیت های در دست بررسی</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مجموع تعداد صورت وضعیت هایی که باید مورد بررسی قرار گیرند در این ستون نمایش داده می شوند.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روی آن قادر خواهید بود فرم صورت وضعیت ها را مشاهده نمایید.</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جزئی</a:t>
            </a:r>
            <a:r>
              <a:rPr lang="fa-IR" sz="1100" b="1" dirty="0">
                <a:latin typeface="B Zar" panose="00000400000000000000" pitchFamily="2" charset="-78"/>
                <a:ea typeface="Calibri" panose="020F0502020204030204" pitchFamily="34" charset="0"/>
                <a:cs typeface="B Nazanin" panose="00000400000000000000" pitchFamily="2" charset="-78"/>
              </a:rPr>
              <a:t> باشد، صورت وضعیت ها پس از تایید ناظر توسط کارپرداز مورد بررسی قرار می گیرد.</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63877" y="202071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35" name="Picture 3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6" name="Picture 3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7" name="Picture 36">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8" name="Picture 3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9" name="Picture 3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0" name="Picture 39">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1" name="Picture 40">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2" name="Picture 41">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3" name="Picture 42">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3659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right)">
                                      <p:cBhvr>
                                        <p:cTn id="16" dur="500"/>
                                        <p:tgtEl>
                                          <p:spTgt spid="1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53" presetClass="entr" presetSubtype="16"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3" name="Rectangle 12"/>
          <p:cNvSpPr/>
          <p:nvPr/>
        </p:nvSpPr>
        <p:spPr>
          <a:xfrm>
            <a:off x="6763378"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871" y="656608"/>
            <a:ext cx="5826171" cy="2541920"/>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513" y="21772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8151" y="105666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19910" y="951560"/>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صورت وضعیت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بررسی</a:t>
            </a:r>
            <a:r>
              <a:rPr lang="fa-IR" sz="1100" b="1" dirty="0">
                <a:latin typeface="B Zar" panose="00000400000000000000" pitchFamily="2" charset="-78"/>
                <a:ea typeface="Calibri" panose="020F0502020204030204" pitchFamily="34" charset="0"/>
                <a:cs typeface="B Nazanin" panose="00000400000000000000" pitchFamily="2" charset="-78"/>
              </a:rPr>
              <a:t>، فرم تایید صورت وضعیت نمایش داده می شود.</a:t>
            </a: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29" name="Picture 2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6" name="Picture 3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7" name="Picture 3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95263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7" name="Picture 2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9" name="Rectangle 28"/>
          <p:cNvSpPr/>
          <p:nvPr/>
        </p:nvSpPr>
        <p:spPr>
          <a:xfrm>
            <a:off x="6763378"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904" y="584290"/>
            <a:ext cx="5851412" cy="4154805"/>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5607" y="63606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9521" y="81008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0498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خدمت، ستون (مقدار تایید نهایی شده) توسط کارپرداز سازمان برای خدمت 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مقدار اجرا شده باشد.</a:t>
            </a:r>
          </a:p>
        </p:txBody>
      </p:sp>
      <p:pic>
        <p:nvPicPr>
          <p:cNvPr id="17"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9795" y="209033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701220" y="1975651"/>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کالا، ستون (تعداد/مقدار تایید نهایی شده) توسط کارپرداز سازمان برای کالای 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تعداد/مقدار ارسال شده باشد.</a:t>
            </a:r>
          </a:p>
        </p:txBody>
      </p:sp>
      <p:sp>
        <p:nvSpPr>
          <p:cNvPr id="19" name="text 1"/>
          <p:cNvSpPr/>
          <p:nvPr/>
        </p:nvSpPr>
        <p:spPr>
          <a:xfrm>
            <a:off x="6669975" y="3428917"/>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آیکن مربوطه در ستون (مشاهده آخرین وضعیت) قادر خواهید بود فرم مربوطه را مشاهده نمایید.</a:t>
            </a:r>
          </a:p>
        </p:txBody>
      </p:sp>
      <p:pic>
        <p:nvPicPr>
          <p:cNvPr id="20" name="Arrow 3" descr="F:\پاورپوینت ها\ارزیابی کیفی\Arrow 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0602" y="355395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2"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30176" y="155630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3"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871" y="634090"/>
            <a:ext cx="221769" cy="242281"/>
          </a:xfrm>
          <a:prstGeom prst="rect">
            <a:avLst/>
          </a:prstGeom>
        </p:spPr>
      </p:pic>
      <p:pic>
        <p:nvPicPr>
          <p:cNvPr id="38" name="Picture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39" name="Picture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0" name="Picture 3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1" name="Picture 4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2" name="Picture 4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3" name="Picture 4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4" name="Picture 43">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5" name="Picture 4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6" name="Picture 4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7" name="Picture 4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72305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right)">
                                      <p:cBhvr>
                                        <p:cTn id="43" dur="500"/>
                                        <p:tgtEl>
                                          <p:spTgt spid="20"/>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6" name="Picture 2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8" name="Rectangle 27"/>
          <p:cNvSpPr/>
          <p:nvPr/>
        </p:nvSpPr>
        <p:spPr>
          <a:xfrm>
            <a:off x="6763378"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23" name="Picture 22"/>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43904" y="584290"/>
            <a:ext cx="5851412" cy="4154805"/>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8699" y="7895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40458" y="684436"/>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خدمت، ستون (مقدار تایید شده ناظر) توسط ناظر سازمان برای خدمت 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مقدار اجرا شده باشد.</a:t>
            </a:r>
          </a:p>
        </p:txBody>
      </p:sp>
      <p:pic>
        <p:nvPicPr>
          <p:cNvPr id="13"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206978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670398" y="1955103"/>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کالا، ستون (تعداد/مقدار تایید شده ناظر) توسط ناظر سازمان برای کالای 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تعداد/مقدار ارسال شده باشد.</a:t>
            </a:r>
          </a:p>
        </p:txBody>
      </p:sp>
      <p:sp>
        <p:nvSpPr>
          <p:cNvPr id="20" name="text 1"/>
          <p:cNvSpPr/>
          <p:nvPr/>
        </p:nvSpPr>
        <p:spPr>
          <a:xfrm>
            <a:off x="6608331" y="3408369"/>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آیکن مربوطه در ستون (مشاهده آخرین وضعیت) قادر خواهید بود فرم مربوطه را مشاهده نمایید.</a:t>
            </a:r>
          </a:p>
        </p:txBody>
      </p:sp>
      <p:pic>
        <p:nvPicPr>
          <p:cNvPr id="22" name="Arrow 3" descr="F:\پاورپوینت ها\ارزیابی کیفی\Arrow 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8958" y="3533411"/>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7052" y="764439"/>
            <a:ext cx="4111946" cy="185188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8550" y="2721449"/>
            <a:ext cx="4110448" cy="1818516"/>
          </a:xfrm>
          <a:prstGeom prst="rect">
            <a:avLst/>
          </a:prstGeom>
          <a:ln>
            <a:noFill/>
          </a:ln>
          <a:effectLst>
            <a:outerShdw blurRad="292100" dist="139700" dir="2700000" algn="tl" rotWithShape="0">
              <a:srgbClr val="333333">
                <a:alpha val="65000"/>
              </a:srgbClr>
            </a:outerShdw>
          </a:effectLst>
        </p:spPr>
      </p:pic>
      <p:pic>
        <p:nvPicPr>
          <p:cNvPr id="36" name="Picture 3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37" name="Picture 3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8" name="Picture 3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9" name="Picture 3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0" name="Picture 3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1" name="Picture 40">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2" name="Picture 41">
            <a:hlinkClick r:id="rId16"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3" name="Picture 4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4" name="Picture 4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5" name="Picture 44">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40243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763378"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904" y="584290"/>
            <a:ext cx="5851412" cy="4154805"/>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3162" y="412187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79981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40458" y="69471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در نظر داشته باشید مدارکی را برای صورت وضعیت مربوطه پیوست نمایید از طریق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a:latin typeface="B Zar" panose="00000400000000000000" pitchFamily="2" charset="-78"/>
                <a:ea typeface="Calibri" panose="020F0502020204030204" pitchFamily="34" charset="0"/>
                <a:cs typeface="B Nazanin" panose="00000400000000000000" pitchFamily="2" charset="-78"/>
              </a:rPr>
              <a:t>اقدام نمایید.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همچنین جهت مشاهده مدارک پیوستی تامین کننده از این کلید می توانید استفاده نمایید.</a:t>
            </a:r>
          </a:p>
        </p:txBody>
      </p:sp>
      <p:pic>
        <p:nvPicPr>
          <p:cNvPr id="2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973" y="239855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70398" y="2283871"/>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تکمیل اطلاعات مربوطه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و سپس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ارسال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با استفاده از گواهی امضای الکترونیکی اقدام به امضاء فرم نمایید.</a:t>
            </a:r>
          </a:p>
        </p:txBody>
      </p:sp>
      <p:pic>
        <p:nvPicPr>
          <p:cNvPr id="3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24603" y="412814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01321" y="412187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38" name="Picture 3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9" name="Picture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0" name="Picture 3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1" name="Picture 4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2" name="Picture 4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3" name="Picture 42">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4" name="Picture 43">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5" name="Picture 4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6" name="Picture 4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60586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par>
                                <p:cTn id="26" presetID="53" presetClass="entr" presetSubtype="16"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right)">
                                      <p:cBhvr>
                                        <p:cTn id="34" dur="500"/>
                                        <p:tgtEl>
                                          <p:spTgt spid="29"/>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22" name="Rectangle 21"/>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23" name="Picture 2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6" name="Picture 2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656" y="640080"/>
            <a:ext cx="5498452" cy="4311211"/>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837" y="871724"/>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98314" y="763282"/>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طبقه بندی موضوعی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بخواهید خدمات مورد نظر خود را جستجو نمایید، از لیست مرجع تعریف خدمت در بالای فرم گزینه ( طبقه بندی </a:t>
            </a:r>
            <a:r>
              <a:rPr lang="en-US" sz="1050" b="1" dirty="0">
                <a:latin typeface="Arial" panose="020B0604020202020204" pitchFamily="34" charset="0"/>
                <a:ea typeface="Calibri" panose="020F0502020204030204" pitchFamily="34" charset="0"/>
                <a:cs typeface="Arial" panose="020B0604020202020204" pitchFamily="34" charset="0"/>
              </a:rPr>
              <a:t>ISIC</a:t>
            </a:r>
            <a:r>
              <a:rPr lang="fa-IR" sz="1100" b="1" dirty="0">
                <a:latin typeface="B Zar" panose="00000400000000000000" pitchFamily="2" charset="-78"/>
                <a:ea typeface="Calibri" panose="020F0502020204030204" pitchFamily="34" charset="0"/>
                <a:cs typeface="B Nazanin" panose="00000400000000000000" pitchFamily="2" charset="-78"/>
              </a:rPr>
              <a:t>) را انتخاب نمایید، سپس بر اساس شرح خدمت و یا کد خدمت اقدام به جستجو نمایید.</a:t>
            </a:r>
          </a:p>
        </p:txBody>
      </p:sp>
      <p:pic>
        <p:nvPicPr>
          <p:cNvPr id="18"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87954" y="991116"/>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8309" y="250388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700962" y="240019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به فهرست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جستجو، خدمت مورد نظر را انتخاب نموده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افزودن به فهرست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86483" y="2095660"/>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2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82015" y="3574829"/>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2970" y="3992373"/>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9994" y="110668"/>
            <a:ext cx="6464226" cy="491974"/>
          </a:xfrm>
          <a:prstGeom prst="rect">
            <a:avLst/>
          </a:prstGeom>
        </p:spPr>
      </p:pic>
      <p:pic>
        <p:nvPicPr>
          <p:cNvPr id="36" name="Picture 3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37" name="Picture 3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8" name="Picture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9" name="Picture 3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0" name="Picture 3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1" name="Picture 40">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2" name="Picture 41">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5" name="Picture 4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6" name="Picture 4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45976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right)">
                                      <p:cBhvr>
                                        <p:cTn id="23" dur="500"/>
                                        <p:tgtEl>
                                          <p:spTgt spid="19"/>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500"/>
                                        <p:tgtEl>
                                          <p:spTgt spid="51"/>
                                        </p:tgtEl>
                                      </p:cBhvr>
                                    </p:animEffect>
                                  </p:childTnLst>
                                </p:cTn>
                              </p:par>
                              <p:par>
                                <p:cTn id="28" presetID="53" presetClass="entr" presetSubtype="16"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Effect transition="in" filter="fade">
                                      <p:cBhvr>
                                        <p:cTn id="32" dur="500"/>
                                        <p:tgtEl>
                                          <p:spTgt spid="28"/>
                                        </p:tgtEl>
                                      </p:cBhvr>
                                    </p:animEffect>
                                  </p:childTnLst>
                                </p:cTn>
                              </p:par>
                              <p:par>
                                <p:cTn id="33" presetID="53" presetClass="entr" presetSubtype="16"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2500"/>
                            </p:stCondLst>
                            <p:childTnLst>
                              <p:par>
                                <p:cTn id="39" presetID="22" presetClass="entr" presetSubtype="2"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right)">
                                      <p:cBhvr>
                                        <p:cTn id="41" dur="500"/>
                                        <p:tgtEl>
                                          <p:spTgt spid="13"/>
                                        </p:tgtEl>
                                      </p:cBhvr>
                                    </p:animEffect>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97" y="616028"/>
            <a:ext cx="6062551" cy="3626650"/>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629816"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5371" y="88830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90255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38" name="text 1"/>
          <p:cNvSpPr/>
          <p:nvPr/>
        </p:nvSpPr>
        <p:spPr>
          <a:xfrm>
            <a:off x="6661006" y="797450"/>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پارامترهای جستجو</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 با استفاده از پارامترهای جستجو می توانید شماره سفارش مورد نظر خود را جستجو نمایید.</a:t>
            </a:r>
          </a:p>
        </p:txBody>
      </p:sp>
      <p:pic>
        <p:nvPicPr>
          <p:cNvPr id="3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973" y="1936225"/>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40" name="text 1"/>
          <p:cNvSpPr/>
          <p:nvPr/>
        </p:nvSpPr>
        <p:spPr>
          <a:xfrm>
            <a:off x="6690946" y="1821540"/>
            <a:ext cx="2086100" cy="255069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صورت وضعیت های در دست بررسی</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مجموع تعداد صورت وضعیت هایی که باید مورد بررسی قرار گیرند در این ستون نمایش داده می شوند.</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نمودن بر روی آن قادر خواهید بود فرم صورت وضعیت ها را مشاهده نمایید.</a:t>
            </a:r>
          </a:p>
          <a:p>
            <a:pPr algn="justLow" rtl="1">
              <a:lnSpc>
                <a:spcPct val="107000"/>
              </a:lnSpc>
              <a:spcAft>
                <a:spcPts val="600"/>
              </a:spcAft>
            </a:pPr>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 که خرید از نوع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باشد، صورت وضعیت ها پس از تایید ناظر توسط مقام تشخیص مورد بررسی قرار می گیرد.</a:t>
            </a:r>
          </a:p>
        </p:txBody>
      </p:sp>
      <p:pic>
        <p:nvPicPr>
          <p:cNvPr id="4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66767" y="230854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28" name="Picture 27">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29" name="Picture 2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0" name="Picture 2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1" name="Picture 3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2" name="Picture 3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2" name="Picture 41">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3" name="Picture 42">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4" name="Picture 43">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5" name="Picture 44">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87685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right)">
                                      <p:cBhvr>
                                        <p:cTn id="13" dur="500"/>
                                        <p:tgtEl>
                                          <p:spTgt spid="3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up)">
                                      <p:cBhvr>
                                        <p:cTn id="17" dur="500"/>
                                        <p:tgtEl>
                                          <p:spTgt spid="38"/>
                                        </p:tgtEl>
                                      </p:cBhvr>
                                    </p:animEffect>
                                  </p:childTnLst>
                                </p:cTn>
                              </p:par>
                              <p:par>
                                <p:cTn id="18" presetID="53" presetClass="entr" presetSubtype="16" fill="hold" nodeType="with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Effect transition="in" filter="fade">
                                      <p:cBhvr>
                                        <p:cTn id="22" dur="500"/>
                                        <p:tgtEl>
                                          <p:spTgt spid="41"/>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right)">
                                      <p:cBhvr>
                                        <p:cTn id="26" dur="500"/>
                                        <p:tgtEl>
                                          <p:spTgt spid="3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up)">
                                      <p:cBhvr>
                                        <p:cTn id="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1" name="Picture 1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871" y="656608"/>
            <a:ext cx="5826171" cy="2541920"/>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7513" y="217727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8151" y="105666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19910" y="951560"/>
            <a:ext cx="2086100" cy="66588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صورت وضعیت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بررسی</a:t>
            </a:r>
            <a:r>
              <a:rPr lang="fa-IR" sz="1100" b="1" dirty="0">
                <a:latin typeface="B Zar" panose="00000400000000000000" pitchFamily="2" charset="-78"/>
                <a:ea typeface="Calibri" panose="020F0502020204030204" pitchFamily="34" charset="0"/>
                <a:cs typeface="B Nazanin" panose="00000400000000000000" pitchFamily="2" charset="-78"/>
              </a:rPr>
              <a:t>، فرم تایید صورت وضعیت نمایش داده می شود.</a:t>
            </a:r>
          </a:p>
        </p:txBody>
      </p:sp>
      <p:sp>
        <p:nvSpPr>
          <p:cNvPr id="28" name="Rectangle 27"/>
          <p:cNvSpPr/>
          <p:nvPr/>
        </p:nvSpPr>
        <p:spPr>
          <a:xfrm>
            <a:off x="6629816"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30" name="Picture 2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1" name="Picture 3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2" name="Picture 3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3" name="Picture 3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4" name="Picture 3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5" name="Picture 34">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6" name="Picture 35">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7" name="Picture 36">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8" name="Picture 37">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94264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7" name="Picture 2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8" name="Picture 2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904" y="584290"/>
            <a:ext cx="5851412" cy="4154805"/>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5607" y="63606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9521" y="81008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0498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خدمت، ستون (مقدار تایید نهایی شده) توسط کارپرداز سازمان برای خدمت 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مقدار اجرا شده باشد.</a:t>
            </a:r>
          </a:p>
        </p:txBody>
      </p:sp>
      <p:pic>
        <p:nvPicPr>
          <p:cNvPr id="17"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69795" y="209033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701220" y="1975651"/>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کالا، ستون (تعداد/مقدار تایید نهایی شده) توسط کارپرداز سازمان برای کالای 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تعداد/مقدار ارسال شده باشد.</a:t>
            </a:r>
          </a:p>
        </p:txBody>
      </p:sp>
      <p:sp>
        <p:nvSpPr>
          <p:cNvPr id="19" name="text 1"/>
          <p:cNvSpPr/>
          <p:nvPr/>
        </p:nvSpPr>
        <p:spPr>
          <a:xfrm>
            <a:off x="6669975" y="3428917"/>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آیکن مربوطه در ستون (مشاهده آخرین وضعیت) قادر خواهید بود فرم مربوطه را مشاهده نمایید.</a:t>
            </a:r>
          </a:p>
        </p:txBody>
      </p:sp>
      <p:pic>
        <p:nvPicPr>
          <p:cNvPr id="20" name="Arrow 3" descr="F:\پاورپوینت ها\ارزیابی کیفی\Arrow 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0602" y="355395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2"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30176" y="155630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3"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871" y="634090"/>
            <a:ext cx="221769" cy="242281"/>
          </a:xfrm>
          <a:prstGeom prst="rect">
            <a:avLst/>
          </a:prstGeom>
        </p:spPr>
      </p:pic>
      <p:sp>
        <p:nvSpPr>
          <p:cNvPr id="38" name="Rectangle 37"/>
          <p:cNvSpPr/>
          <p:nvPr/>
        </p:nvSpPr>
        <p:spPr>
          <a:xfrm>
            <a:off x="6629816"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39" name="Picture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0" name="Picture 3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1" name="Picture 4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2" name="Picture 4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3" name="Picture 4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4" name="Picture 43">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5" name="Picture 44">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6" name="Picture 45">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7" name="Picture 46">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00551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childTnLst>
                          </p:cTn>
                        </p:par>
                        <p:par>
                          <p:cTn id="40" fill="hold">
                            <p:stCondLst>
                              <p:cond delay="3000"/>
                            </p:stCondLst>
                            <p:childTnLst>
                              <p:par>
                                <p:cTn id="41" presetID="22" presetClass="entr" presetSubtype="2"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right)">
                                      <p:cBhvr>
                                        <p:cTn id="43" dur="500"/>
                                        <p:tgtEl>
                                          <p:spTgt spid="20"/>
                                        </p:tgtEl>
                                      </p:cBhvr>
                                    </p:animEffect>
                                  </p:childTnLst>
                                </p:cTn>
                              </p:par>
                            </p:childTnLst>
                          </p:cTn>
                        </p:par>
                        <p:par>
                          <p:cTn id="44" fill="hold">
                            <p:stCondLst>
                              <p:cond delay="3500"/>
                            </p:stCondLst>
                            <p:childTnLst>
                              <p:par>
                                <p:cTn id="45" presetID="22" presetClass="entr" presetSubtype="1"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6" name="Picture 25">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27" name="Picture 2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23" name="Picture 22"/>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43904" y="584290"/>
            <a:ext cx="5851412" cy="4154805"/>
          </a:xfrm>
          <a:prstGeom prst="rect">
            <a:avLst/>
          </a:prstGeom>
        </p:spPr>
      </p:pic>
      <p:pic>
        <p:nvPicPr>
          <p:cNvPr id="15"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8699" y="789539"/>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1"/>
          <p:cNvSpPr/>
          <p:nvPr/>
        </p:nvSpPr>
        <p:spPr>
          <a:xfrm>
            <a:off x="6640458" y="684436"/>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خدمت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خدمت، ستون (مقدار تایید شده ناظر) توسط ناظر سازمان برای خدمت 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مقدار اجرا شده باشد.</a:t>
            </a:r>
          </a:p>
        </p:txBody>
      </p:sp>
      <p:pic>
        <p:nvPicPr>
          <p:cNvPr id="13" name="Arrow 2" descr="F:\پاورپوینت ها\ارزیابی کیفی\Arrow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8973" y="2069788"/>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 1"/>
          <p:cNvSpPr/>
          <p:nvPr/>
        </p:nvSpPr>
        <p:spPr>
          <a:xfrm>
            <a:off x="6670398" y="1955103"/>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بخش اطلاعات کالا، ستون (تعداد/مقدار تایید شده ناظر) توسط ناظر سازمان برای کالای مورد نظر تکمیل می گردد.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مقدار این فیلد باید کوچکتر یا مساوی تعداد/مقدار ارسال شده باشد.</a:t>
            </a:r>
          </a:p>
        </p:txBody>
      </p:sp>
      <p:sp>
        <p:nvSpPr>
          <p:cNvPr id="20" name="text 1"/>
          <p:cNvSpPr/>
          <p:nvPr/>
        </p:nvSpPr>
        <p:spPr>
          <a:xfrm>
            <a:off x="6608331" y="3408369"/>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مشاهده آخرین وضعیت</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آیکن مربوطه در ستون (مشاهده آخرین وضعیت) قادر خواهید بود فرم مربوطه را مشاهده نمایید.</a:t>
            </a:r>
          </a:p>
        </p:txBody>
      </p:sp>
      <p:pic>
        <p:nvPicPr>
          <p:cNvPr id="22" name="Arrow 3" descr="F:\پاورپوینت ها\ارزیابی کیفی\Arrow 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8958" y="3533411"/>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7052" y="764439"/>
            <a:ext cx="4111946" cy="185188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8550" y="2721449"/>
            <a:ext cx="4110448" cy="1818516"/>
          </a:xfrm>
          <a:prstGeom prst="rect">
            <a:avLst/>
          </a:prstGeom>
          <a:ln>
            <a:noFill/>
          </a:ln>
          <a:effectLst>
            <a:outerShdw blurRad="292100" dist="139700" dir="2700000" algn="tl" rotWithShape="0">
              <a:srgbClr val="333333">
                <a:alpha val="65000"/>
              </a:srgbClr>
            </a:outerShdw>
          </a:effectLst>
        </p:spPr>
      </p:pic>
      <p:sp>
        <p:nvSpPr>
          <p:cNvPr id="36" name="Rectangle 35"/>
          <p:cNvSpPr/>
          <p:nvPr/>
        </p:nvSpPr>
        <p:spPr>
          <a:xfrm>
            <a:off x="6629816"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37" name="Picture 36">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38" name="Picture 37">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9" name="Picture 3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0" name="Picture 39">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1" name="Picture 40">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2" name="Picture 41">
            <a:hlinkClick r:id="rId16"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3" name="Picture 4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4" name="Picture 4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5" name="Picture 44">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57321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904" y="584290"/>
            <a:ext cx="5851412" cy="4154805"/>
          </a:xfrm>
          <a:prstGeom prst="rect">
            <a:avLst/>
          </a:prstGeom>
        </p:spPr>
      </p:pic>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3162" y="412187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8699" y="799813"/>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40458" y="694710"/>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مدارک پیوستی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در نظر داشته باشید مدارکی را برای صورت وضعیت مربوطه پیوست نمایید از طریق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مدارک پیوستی </a:t>
            </a:r>
            <a:r>
              <a:rPr lang="fa-IR" sz="1100" b="1" dirty="0">
                <a:latin typeface="B Zar" panose="00000400000000000000" pitchFamily="2" charset="-78"/>
                <a:ea typeface="Calibri" panose="020F0502020204030204" pitchFamily="34" charset="0"/>
                <a:cs typeface="B Nazanin" panose="00000400000000000000" pitchFamily="2" charset="-78"/>
              </a:rPr>
              <a:t>اقدام نمایید.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همچنین جهت مشاهده مدارک پیوستی تامین کننده از این کلید می توانید استفاده نمایید.</a:t>
            </a:r>
          </a:p>
        </p:txBody>
      </p:sp>
      <p:pic>
        <p:nvPicPr>
          <p:cNvPr id="29"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38973" y="239855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70398" y="2283871"/>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تایید و ارسال</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تکمیل اطلاعات مربوطه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و سپس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 و ارسال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 و با استفاده از گواهی امضای الکترونیکی اقدام به امضاء فرم نمایید.</a:t>
            </a:r>
          </a:p>
        </p:txBody>
      </p:sp>
      <p:pic>
        <p:nvPicPr>
          <p:cNvPr id="3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24603" y="412814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2"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01321" y="4121871"/>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6629816" y="239922"/>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تایید صورت وضعیت</a:t>
            </a:r>
            <a:endParaRPr lang="en-US" sz="1050" dirty="0">
              <a:solidFill>
                <a:srgbClr val="0070C0"/>
              </a:solidFill>
              <a:cs typeface="B Titr" panose="00000700000000000000" pitchFamily="2" charset="-78"/>
            </a:endParaRPr>
          </a:p>
        </p:txBody>
      </p:sp>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368" y="108831"/>
            <a:ext cx="6489384" cy="500265"/>
          </a:xfrm>
          <a:prstGeom prst="rect">
            <a:avLst/>
          </a:prstGeom>
        </p:spPr>
      </p:pic>
      <p:pic>
        <p:nvPicPr>
          <p:cNvPr id="39" name="Picture 3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8919" y="270705"/>
            <a:ext cx="720917" cy="125987"/>
          </a:xfrm>
          <a:prstGeom prst="rect">
            <a:avLst/>
          </a:prstGeom>
        </p:spPr>
      </p:pic>
      <p:pic>
        <p:nvPicPr>
          <p:cNvPr id="40" name="Picture 3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1" name="Picture 4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2" name="Picture 4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3" name="Picture 4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4" name="Picture 43">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5" name="Picture 44">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6" name="Picture 45">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7" name="Picture 46">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70915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500" fill="hold"/>
                                        <p:tgtEl>
                                          <p:spTgt spid="26"/>
                                        </p:tgtEl>
                                        <p:attrNameLst>
                                          <p:attrName>ppt_w</p:attrName>
                                        </p:attrNameLst>
                                      </p:cBhvr>
                                      <p:tavLst>
                                        <p:tav tm="0">
                                          <p:val>
                                            <p:fltVal val="0"/>
                                          </p:val>
                                        </p:tav>
                                        <p:tav tm="100000">
                                          <p:val>
                                            <p:strVal val="#ppt_w"/>
                                          </p:val>
                                        </p:tav>
                                      </p:tavLst>
                                    </p:anim>
                                    <p:anim calcmode="lin" valueType="num">
                                      <p:cBhvr>
                                        <p:cTn id="11" dur="500" fill="hold"/>
                                        <p:tgtEl>
                                          <p:spTgt spid="26"/>
                                        </p:tgtEl>
                                        <p:attrNameLst>
                                          <p:attrName>ppt_h</p:attrName>
                                        </p:attrNameLst>
                                      </p:cBhvr>
                                      <p:tavLst>
                                        <p:tav tm="0">
                                          <p:val>
                                            <p:fltVal val="0"/>
                                          </p:val>
                                        </p:tav>
                                        <p:tav tm="100000">
                                          <p:val>
                                            <p:strVal val="#ppt_h"/>
                                          </p:val>
                                        </p:tav>
                                      </p:tavLst>
                                    </p:anim>
                                    <p:animEffect transition="in" filter="fade">
                                      <p:cBhvr>
                                        <p:cTn id="12" dur="500"/>
                                        <p:tgtEl>
                                          <p:spTgt spid="26"/>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right)">
                                      <p:cBhvr>
                                        <p:cTn id="16" dur="500"/>
                                        <p:tgtEl>
                                          <p:spTgt spid="27"/>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par>
                                <p:cTn id="21" presetID="53" presetClass="entr" presetSubtype="16"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par>
                                <p:cTn id="26" presetID="53" presetClass="entr" presetSubtype="16"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right)">
                                      <p:cBhvr>
                                        <p:cTn id="34" dur="500"/>
                                        <p:tgtEl>
                                          <p:spTgt spid="29"/>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082902" y="868802"/>
            <a:ext cx="7276832" cy="684803"/>
          </a:xfrm>
          <a:prstGeom prst="rect">
            <a:avLst/>
          </a:prstGeom>
          <a:noFill/>
        </p:spPr>
        <p:txBody>
          <a:bodyPr wrap="square" lIns="68580" tIns="34290" rIns="68580" bIns="34290" rtlCol="0">
            <a:spAutoFit/>
          </a:bodyPr>
          <a:lstStyle/>
          <a:p>
            <a:pPr algn="ctr" rtl="1"/>
            <a:r>
              <a:rPr lang="fa-IR" sz="4000" dirty="0">
                <a:solidFill>
                  <a:srgbClr val="002060"/>
                </a:solidFill>
                <a:effectLst>
                  <a:outerShdw blurRad="38100" dist="38100" dir="2700000" algn="tl">
                    <a:srgbClr val="000000">
                      <a:alpha val="43137"/>
                    </a:srgbClr>
                  </a:outerShdw>
                </a:effectLst>
                <a:latin typeface="IranNastaliq" pitchFamily="18" charset="0"/>
                <a:cs typeface="B Yekan" panose="00000400000000000000" pitchFamily="2" charset="-78"/>
              </a:rPr>
              <a:t>پرداخت ها</a:t>
            </a:r>
            <a:endParaRPr lang="en-US" sz="4000" dirty="0">
              <a:solidFill>
                <a:srgbClr val="002060"/>
              </a:solidFill>
              <a:effectLst>
                <a:outerShdw blurRad="38100" dist="38100" dir="2700000" algn="tl">
                  <a:srgbClr val="000000">
                    <a:alpha val="43137"/>
                  </a:srgbClr>
                </a:outerShdw>
              </a:effectLst>
              <a:latin typeface="IranNastaliq" pitchFamily="18" charset="0"/>
              <a:cs typeface="B Yekan" panose="00000400000000000000" pitchFamily="2" charset="-78"/>
            </a:endParaRPr>
          </a:p>
        </p:txBody>
      </p:sp>
      <p:grpSp>
        <p:nvGrpSpPr>
          <p:cNvPr id="24" name="Group 23"/>
          <p:cNvGrpSpPr/>
          <p:nvPr/>
        </p:nvGrpSpPr>
        <p:grpSpPr>
          <a:xfrm>
            <a:off x="5753072" y="2152155"/>
            <a:ext cx="1482850" cy="1481141"/>
            <a:chOff x="6144504" y="2152155"/>
            <a:chExt cx="1482850" cy="1481141"/>
          </a:xfrm>
        </p:grpSpPr>
        <p:sp>
          <p:nvSpPr>
            <p:cNvPr id="5" name="Oval 4">
              <a:hlinkClick r:id="rId3" action="ppaction://hlinksldjump"/>
              <a:extLst>
                <a:ext uri="{FF2B5EF4-FFF2-40B4-BE49-F238E27FC236}">
                  <a16:creationId xmlns:a16="http://schemas.microsoft.com/office/drawing/2014/main" id="{B37A6BC0-A425-498E-AEA8-2DE9E1D42DAC}"/>
                </a:ext>
              </a:extLst>
            </p:cNvPr>
            <p:cNvSpPr/>
            <p:nvPr/>
          </p:nvSpPr>
          <p:spPr>
            <a:xfrm>
              <a:off x="6144504"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34">
              <a:extLst>
                <a:ext uri="{FF2B5EF4-FFF2-40B4-BE49-F238E27FC236}">
                  <a16:creationId xmlns:a16="http://schemas.microsoft.com/office/drawing/2014/main" id="{CDC074FF-882E-4E53-AAEC-DBDD88AE3424}"/>
                </a:ext>
              </a:extLst>
            </p:cNvPr>
            <p:cNvSpPr/>
            <p:nvPr/>
          </p:nvSpPr>
          <p:spPr>
            <a:xfrm>
              <a:off x="6317419"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TextBox 6">
              <a:hlinkClick r:id="rId3" action="ppaction://hlinksldjump"/>
              <a:extLst>
                <a:ext uri="{FF2B5EF4-FFF2-40B4-BE49-F238E27FC236}">
                  <a16:creationId xmlns:a16="http://schemas.microsoft.com/office/drawing/2014/main" id="{12EAB138-AA04-49D1-9C2B-A9872C140B0C}"/>
                </a:ext>
              </a:extLst>
            </p:cNvPr>
            <p:cNvSpPr txBox="1"/>
            <p:nvPr/>
          </p:nvSpPr>
          <p:spPr>
            <a:xfrm>
              <a:off x="6152320" y="2376718"/>
              <a:ext cx="1475034" cy="738664"/>
            </a:xfrm>
            <a:prstGeom prst="rect">
              <a:avLst/>
            </a:prstGeom>
            <a:noFill/>
          </p:spPr>
          <p:txBody>
            <a:bodyPr wrap="square" rtlCol="0">
              <a:spAutoFit/>
            </a:bodyPr>
            <a:lstStyle/>
            <a:p>
              <a:pPr algn="ctr" rtl="1"/>
              <a:r>
                <a:rPr lang="fa-IR"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پرداخت خرید</a:t>
              </a:r>
            </a:p>
            <a:p>
              <a:pPr algn="ctr" rtl="1"/>
              <a:r>
                <a:rPr lang="fa-IR"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 خدمت/کالا (کارپرداز)</a:t>
              </a:r>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grpSp>
      <p:sp>
        <p:nvSpPr>
          <p:cNvPr id="4" name="Oval 3">
            <a:hlinkClick r:id="rId4" action="ppaction://hlinksldjump"/>
            <a:extLst>
              <a:ext uri="{FF2B5EF4-FFF2-40B4-BE49-F238E27FC236}">
                <a16:creationId xmlns:a16="http://schemas.microsoft.com/office/drawing/2014/main" id="{561356D4-A49D-4A12-889C-61E4BF8E1522}"/>
              </a:ext>
            </a:extLst>
          </p:cNvPr>
          <p:cNvSpPr/>
          <p:nvPr/>
        </p:nvSpPr>
        <p:spPr>
          <a:xfrm>
            <a:off x="2169511" y="2152155"/>
            <a:ext cx="1481141" cy="148114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32">
            <a:extLst>
              <a:ext uri="{FF2B5EF4-FFF2-40B4-BE49-F238E27FC236}">
                <a16:creationId xmlns:a16="http://schemas.microsoft.com/office/drawing/2014/main" id="{B7FA010E-3357-4EC1-B990-32DE6DAE9900}"/>
              </a:ext>
            </a:extLst>
          </p:cNvPr>
          <p:cNvSpPr/>
          <p:nvPr/>
        </p:nvSpPr>
        <p:spPr>
          <a:xfrm>
            <a:off x="2337664" y="2284272"/>
            <a:ext cx="1144834" cy="1026779"/>
          </a:xfrm>
          <a:custGeom>
            <a:avLst/>
            <a:gdLst>
              <a:gd name="connsiteX0" fmla="*/ 921883 w 1843766"/>
              <a:gd name="connsiteY0" fmla="*/ 0 h 1653638"/>
              <a:gd name="connsiteX1" fmla="*/ 1843766 w 1843766"/>
              <a:gd name="connsiteY1" fmla="*/ 921883 h 1653638"/>
              <a:gd name="connsiteX2" fmla="*/ 1573753 w 1843766"/>
              <a:gd name="connsiteY2" fmla="*/ 1573753 h 1653638"/>
              <a:gd name="connsiteX3" fmla="*/ 1476932 w 1843766"/>
              <a:gd name="connsiteY3" fmla="*/ 1653638 h 1653638"/>
              <a:gd name="connsiteX4" fmla="*/ 1437317 w 1843766"/>
              <a:gd name="connsiteY4" fmla="*/ 1620952 h 1653638"/>
              <a:gd name="connsiteX5" fmla="*/ 1196023 w 1843766"/>
              <a:gd name="connsiteY5" fmla="*/ 1504955 h 1653638"/>
              <a:gd name="connsiteX6" fmla="*/ 1183083 w 1843766"/>
              <a:gd name="connsiteY6" fmla="*/ 1501973 h 1653638"/>
              <a:gd name="connsiteX7" fmla="*/ 1178898 w 1843766"/>
              <a:gd name="connsiteY7" fmla="*/ 1460465 h 1653638"/>
              <a:gd name="connsiteX8" fmla="*/ 921882 w 1843766"/>
              <a:gd name="connsiteY8" fmla="*/ 1250991 h 1653638"/>
              <a:gd name="connsiteX9" fmla="*/ 664866 w 1843766"/>
              <a:gd name="connsiteY9" fmla="*/ 1460465 h 1653638"/>
              <a:gd name="connsiteX10" fmla="*/ 660682 w 1843766"/>
              <a:gd name="connsiteY10" fmla="*/ 1501973 h 1653638"/>
              <a:gd name="connsiteX11" fmla="*/ 647744 w 1843766"/>
              <a:gd name="connsiteY11" fmla="*/ 1504955 h 1653638"/>
              <a:gd name="connsiteX12" fmla="*/ 406450 w 1843766"/>
              <a:gd name="connsiteY12" fmla="*/ 1620952 h 1653638"/>
              <a:gd name="connsiteX13" fmla="*/ 366835 w 1843766"/>
              <a:gd name="connsiteY13" fmla="*/ 1653638 h 1653638"/>
              <a:gd name="connsiteX14" fmla="*/ 270013 w 1843766"/>
              <a:gd name="connsiteY14" fmla="*/ 1573753 h 1653638"/>
              <a:gd name="connsiteX15" fmla="*/ 0 w 1843766"/>
              <a:gd name="connsiteY15" fmla="*/ 921883 h 1653638"/>
              <a:gd name="connsiteX16" fmla="*/ 921883 w 1843766"/>
              <a:gd name="connsiteY16" fmla="*/ 0 h 165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43766" h="1653638">
                <a:moveTo>
                  <a:pt x="921883" y="0"/>
                </a:moveTo>
                <a:cubicBezTo>
                  <a:pt x="1431025" y="0"/>
                  <a:pt x="1843766" y="412741"/>
                  <a:pt x="1843766" y="921883"/>
                </a:cubicBezTo>
                <a:cubicBezTo>
                  <a:pt x="1843766" y="1176454"/>
                  <a:pt x="1740581" y="1406925"/>
                  <a:pt x="1573753" y="1573753"/>
                </a:cubicBezTo>
                <a:lnTo>
                  <a:pt x="1476932" y="1653638"/>
                </a:lnTo>
                <a:lnTo>
                  <a:pt x="1437317" y="1620952"/>
                </a:lnTo>
                <a:cubicBezTo>
                  <a:pt x="1363750" y="1571252"/>
                  <a:pt x="1282624" y="1531891"/>
                  <a:pt x="1196023" y="1504955"/>
                </a:cubicBezTo>
                <a:lnTo>
                  <a:pt x="1183083" y="1501973"/>
                </a:lnTo>
                <a:lnTo>
                  <a:pt x="1178898" y="1460465"/>
                </a:lnTo>
                <a:cubicBezTo>
                  <a:pt x="1154435" y="1340918"/>
                  <a:pt x="1048661" y="1250991"/>
                  <a:pt x="921882" y="1250991"/>
                </a:cubicBezTo>
                <a:cubicBezTo>
                  <a:pt x="795103" y="1250991"/>
                  <a:pt x="689329" y="1340918"/>
                  <a:pt x="664866" y="1460465"/>
                </a:cubicBezTo>
                <a:lnTo>
                  <a:pt x="660682" y="1501973"/>
                </a:lnTo>
                <a:lnTo>
                  <a:pt x="647744" y="1504955"/>
                </a:lnTo>
                <a:cubicBezTo>
                  <a:pt x="561143" y="1531891"/>
                  <a:pt x="480017" y="1571252"/>
                  <a:pt x="406450" y="1620952"/>
                </a:cubicBezTo>
                <a:lnTo>
                  <a:pt x="366835" y="1653638"/>
                </a:lnTo>
                <a:lnTo>
                  <a:pt x="270013" y="1573753"/>
                </a:lnTo>
                <a:cubicBezTo>
                  <a:pt x="103185" y="1406925"/>
                  <a:pt x="0" y="1176454"/>
                  <a:pt x="0" y="921883"/>
                </a:cubicBezTo>
                <a:cubicBezTo>
                  <a:pt x="0" y="412741"/>
                  <a:pt x="412741" y="0"/>
                  <a:pt x="921883" y="0"/>
                </a:cubicBezTo>
                <a:close/>
              </a:path>
            </a:pathLst>
          </a:cu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TextBox 9">
            <a:hlinkClick r:id="rId4" action="ppaction://hlinksldjump"/>
            <a:extLst>
              <a:ext uri="{FF2B5EF4-FFF2-40B4-BE49-F238E27FC236}">
                <a16:creationId xmlns:a16="http://schemas.microsoft.com/office/drawing/2014/main" id="{12EAB138-AA04-49D1-9C2B-A9872C140B0C}"/>
              </a:ext>
            </a:extLst>
          </p:cNvPr>
          <p:cNvSpPr txBox="1"/>
          <p:nvPr/>
        </p:nvSpPr>
        <p:spPr>
          <a:xfrm>
            <a:off x="2247471" y="2185366"/>
            <a:ext cx="1323971" cy="1169551"/>
          </a:xfrm>
          <a:prstGeom prst="rect">
            <a:avLst/>
          </a:prstGeom>
          <a:noFill/>
        </p:spPr>
        <p:txBody>
          <a:bodyPr wrap="square" rtlCol="0">
            <a:spAutoFit/>
          </a:bodyPr>
          <a:lstStyle/>
          <a:p>
            <a:pPr algn="ctr" rtl="1"/>
            <a:endParaRPr lang="fa-IR"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a:p>
            <a:pPr algn="ctr" rtl="1"/>
            <a:r>
              <a:rPr lang="fa-IR"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rPr>
              <a:t>پرداخت خرید خدمت/کالا (ذیحسابی)</a:t>
            </a:r>
          </a:p>
          <a:p>
            <a:pPr algn="ctr" rtl="1"/>
            <a:endParaRPr lang="en-US" b="1" dirty="0">
              <a:solidFill>
                <a:schemeClr val="bg1"/>
              </a:solidFill>
              <a:effectLst>
                <a:outerShdw blurRad="38100" dist="38100" dir="2700000" algn="tl">
                  <a:srgbClr val="000000">
                    <a:alpha val="43137"/>
                  </a:srgbClr>
                </a:outerShdw>
              </a:effectLst>
              <a:latin typeface="Tw Cen MT" panose="020B0602020104020603" pitchFamily="34" charset="0"/>
              <a:cs typeface="B Nazanin" panose="00000400000000000000" pitchFamily="2" charset="-78"/>
            </a:endParaRPr>
          </a:p>
        </p:txBody>
      </p:sp>
      <p:pic>
        <p:nvPicPr>
          <p:cNvPr id="2" name="Picture 1">
            <a:hlinkClick r:id="rId4" action="ppaction://hlinksldjump"/>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759440" y="3215914"/>
            <a:ext cx="279483" cy="279483"/>
          </a:xfrm>
          <a:prstGeom prst="rect">
            <a:avLst/>
          </a:prstGeom>
        </p:spPr>
      </p:pic>
      <p:pic>
        <p:nvPicPr>
          <p:cNvPr id="12" name="Picture 11">
            <a:hlinkClick r:id="rId3" action="ppaction://hlinksldjump"/>
          </p:cNvPr>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312804" y="3213960"/>
            <a:ext cx="279483" cy="279483"/>
          </a:xfrm>
          <a:prstGeom prst="rect">
            <a:avLst/>
          </a:prstGeom>
        </p:spPr>
      </p:pic>
      <p:cxnSp>
        <p:nvCxnSpPr>
          <p:cNvPr id="13" name="Straight Connector 12">
            <a:extLst>
              <a:ext uri="{FF2B5EF4-FFF2-40B4-BE49-F238E27FC236}">
                <a16:creationId xmlns:a16="http://schemas.microsoft.com/office/drawing/2014/main" id="{B8857015-8C14-4834-ADF5-3ED0356AF43F}"/>
              </a:ext>
            </a:extLst>
          </p:cNvPr>
          <p:cNvCxnSpPr/>
          <p:nvPr/>
        </p:nvCxnSpPr>
        <p:spPr>
          <a:xfrm flipV="1">
            <a:off x="2936655" y="1650331"/>
            <a:ext cx="3526007" cy="6676"/>
          </a:xfrm>
          <a:prstGeom prst="line">
            <a:avLst/>
          </a:prstGeom>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8857015-8C14-4834-ADF5-3ED0356AF43F}"/>
              </a:ext>
            </a:extLst>
          </p:cNvPr>
          <p:cNvCxnSpPr/>
          <p:nvPr/>
        </p:nvCxnSpPr>
        <p:spPr>
          <a:xfrm rot="16200000">
            <a:off x="6274613" y="1839652"/>
            <a:ext cx="377185" cy="1086"/>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8857015-8C14-4834-ADF5-3ED0356AF43F}"/>
              </a:ext>
            </a:extLst>
          </p:cNvPr>
          <p:cNvCxnSpPr/>
          <p:nvPr/>
        </p:nvCxnSpPr>
        <p:spPr>
          <a:xfrm rot="16200000">
            <a:off x="2749898" y="1838381"/>
            <a:ext cx="377185" cy="108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176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462" y="650576"/>
            <a:ext cx="6048359" cy="3602376"/>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6"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9089" y="221014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7" name="Arrow 1" descr="C:\Users\ali kamali\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8699" y="91779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8" name="text 1"/>
          <p:cNvSpPr/>
          <p:nvPr/>
        </p:nvSpPr>
        <p:spPr>
          <a:xfrm>
            <a:off x="6650290" y="81269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خرید خدمت/کالا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دراین کارتابل سفارشهایی که وضعیت آنها ( در مرحله تحویل سفارش) و (تحویل کامل سفارش) می باشد و محل پرداخت آنها تنخواهی می باشد نمایش داده می شود.</a:t>
            </a:r>
          </a:p>
        </p:txBody>
      </p:sp>
      <p:pic>
        <p:nvPicPr>
          <p:cNvPr id="29"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8973" y="227074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30" name="text 1"/>
          <p:cNvSpPr/>
          <p:nvPr/>
        </p:nvSpPr>
        <p:spPr>
          <a:xfrm>
            <a:off x="6680230" y="2156055"/>
            <a:ext cx="2086100" cy="105060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صورت وضعیت</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با کلیک نمودن بر روی </a:t>
            </a:r>
            <a:r>
              <a:rPr lang="fa-IR" sz="1100" b="1" dirty="0">
                <a:latin typeface="B Zar" panose="00000400000000000000" pitchFamily="2" charset="-78"/>
                <a:ea typeface="Calibri" panose="020F0502020204030204" pitchFamily="34" charset="0"/>
                <a:cs typeface="B Nazanin" panose="00000400000000000000" pitchFamily="2" charset="-78"/>
              </a:rPr>
              <a:t>ایکون موجود در ستون (پرداخت صورت وضعیت) </a:t>
            </a:r>
            <a:r>
              <a:rPr lang="ar-SA" sz="1100" b="1" dirty="0">
                <a:latin typeface="B Zar" panose="00000400000000000000" pitchFamily="2" charset="-78"/>
                <a:ea typeface="Calibri" panose="020F0502020204030204" pitchFamily="34" charset="0"/>
                <a:cs typeface="B Nazanin" panose="00000400000000000000" pitchFamily="2" charset="-78"/>
              </a:rPr>
              <a:t> قادر خواهید بود </a:t>
            </a:r>
            <a:r>
              <a:rPr lang="fa-IR" sz="1100" b="1" dirty="0">
                <a:latin typeface="B Zar" panose="00000400000000000000" pitchFamily="2" charset="-78"/>
                <a:ea typeface="Calibri" panose="020F0502020204030204" pitchFamily="34" charset="0"/>
                <a:cs typeface="B Nazanin" panose="00000400000000000000" pitchFamily="2" charset="-78"/>
              </a:rPr>
              <a:t>فرم </a:t>
            </a:r>
            <a:r>
              <a:rPr lang="x-none"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پرداخت خرید خدمت/کالا </a:t>
            </a:r>
            <a:r>
              <a:rPr lang="ar-SA" sz="1100" b="1" dirty="0">
                <a:latin typeface="B Zar" panose="00000400000000000000" pitchFamily="2" charset="-78"/>
                <a:ea typeface="Calibri" panose="020F0502020204030204" pitchFamily="34" charset="0"/>
                <a:cs typeface="B Nazanin" panose="00000400000000000000" pitchFamily="2" charset="-78"/>
              </a:rPr>
              <a:t>را مشاهده نمائید</a:t>
            </a:r>
            <a:r>
              <a:rPr lang="fa-IR" dirty="0"/>
              <a:t>.</a:t>
            </a:r>
            <a:endParaRPr lang="en-US" dirty="0"/>
          </a:p>
        </p:txBody>
      </p:sp>
      <p:pic>
        <p:nvPicPr>
          <p:cNvPr id="31" name="point 2" descr="F:\END\Blue\New folder\point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9706" y="190145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7" name="Picture 36">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8" name="Picture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9" name="Picture 38">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0" name="Picture 39">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1" name="Picture 40">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2" name="Picture 41">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3" name="Picture 42">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4" name="Picture 4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43122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53" presetClass="entr" presetSubtype="16"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right)">
                                      <p:cBhvr>
                                        <p:cTn id="26" dur="500"/>
                                        <p:tgtEl>
                                          <p:spTgt spid="29"/>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82801" y="659678"/>
            <a:ext cx="5981094" cy="408464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8575" y="1365421"/>
            <a:ext cx="5229546" cy="2429627"/>
          </a:xfrm>
          <a:prstGeom prst="rect">
            <a:avLst/>
          </a:prstGeom>
        </p:spPr>
      </p:pic>
      <p:pic>
        <p:nvPicPr>
          <p:cNvPr id="25" name="point 1" descr="F:\END\Blue\New folder\point 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80501" y="265128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1"/>
          <p:cNvSpPr/>
          <p:nvPr/>
        </p:nvSpPr>
        <p:spPr>
          <a:xfrm>
            <a:off x="6668911" y="778236"/>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چک بانکی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فرم مربوطه طلاعات درج شده بر روي چک بانکي باید در فرم مربوطه تکميل شوند.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این اطلاعات شامل : تاریخ چک ، شماره سریال و سری چک می باشد.</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و در نهایت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31" name="Picture 3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2" name="Picture 3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3" name="Picture 3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4" name="Picture 3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5" name="Picture 3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6" name="Picture 35">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7" name="Picture 36">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8" name="Picture 37">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9" name="Picture 3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88480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01" y="659678"/>
            <a:ext cx="5981094" cy="4084649"/>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1"/>
          <p:cNvSpPr/>
          <p:nvPr/>
        </p:nvSpPr>
        <p:spPr>
          <a:xfrm>
            <a:off x="6668911" y="788510"/>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باگذاری تصویر چک بانکی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سپس فایل تصویر چک را بارگذاری نمایید و پس از بارگذاری،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چک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01049" y="431722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2032" y="399826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32" name="Picture 3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3" name="Picture 32">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4" name="Picture 3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5" name="Picture 3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6" name="Picture 3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7" name="Picture 36">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8" name="Picture 37">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9" name="Picture 38">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0" name="Picture 39">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64496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67" y="647413"/>
            <a:ext cx="5944663" cy="4059770"/>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637" y="92663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4428" y="328934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17776" y="330989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1"/>
          <p:cNvSpPr/>
          <p:nvPr/>
        </p:nvSpPr>
        <p:spPr>
          <a:xfrm>
            <a:off x="6701220" y="814680"/>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تمام یا بخشی از مبلغ خرید از محل اسناد خزانه اسلامی  باشد مي توان پرداخت را از طريق اسناد خزانه اسلامی انجام دهید، بدین منظور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اطلاعات اسناد خزانه اسلامی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31" name="Picture 3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2" name="Picture 3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3" name="Picture 3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4" name="Picture 3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5" name="Picture 3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6" name="Picture 35">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7" name="Picture 3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9" name="Picture 3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2760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11" name="Rectangle 10"/>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12" name="Picture 1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4" y="638652"/>
            <a:ext cx="5946774" cy="2290722"/>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38517" y="830628"/>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67834" y="722186"/>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درخواست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اضافه نمودن کالا و خدمت مورد نظر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در انتهای صفحه کلیک نمایید.</a:t>
            </a: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06916" y="2451566"/>
            <a:ext cx="201472" cy="2196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994" y="110668"/>
            <a:ext cx="6464226" cy="491974"/>
          </a:xfrm>
          <a:prstGeom prst="rect">
            <a:avLst/>
          </a:prstGeom>
        </p:spPr>
      </p:pic>
      <p:pic>
        <p:nvPicPr>
          <p:cNvPr id="28" name="Picture 2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29" name="Picture 2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30" name="Picture 29">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1" name="Picture 30">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2" name="Picture 3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3" name="Picture 32">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34" name="Picture 33">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7" name="Picture 36">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8" name="Picture 37">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76404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11659" y="649404"/>
            <a:ext cx="5986031" cy="4088021"/>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8637" y="92663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 1"/>
          <p:cNvSpPr/>
          <p:nvPr/>
        </p:nvSpPr>
        <p:spPr>
          <a:xfrm>
            <a:off x="6701220" y="814680"/>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اطلاعات اسناد خزانه اسلامی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فيلدهاي اطلاعاتي در فرم مربوطه باید توسط کاربر تکميل شوند و پس از ثبت اطلاعات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936" y="1616988"/>
            <a:ext cx="5640512" cy="2113443"/>
          </a:xfrm>
          <a:prstGeom prst="rect">
            <a:avLst/>
          </a:prstGeom>
        </p:spPr>
      </p:pic>
      <p:pic>
        <p:nvPicPr>
          <p:cNvPr id="14" name="point 1" descr="F:\END\Blue\New folder\point 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33304" y="311515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47739" y="189081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32" name="Picture 3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3" name="Picture 3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4" name="Picture 3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5" name="Picture 3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6" name="Picture 3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7" name="Picture 36">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9" name="Picture 3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0" name="Picture 39">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43409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11" y="618582"/>
            <a:ext cx="5967323" cy="4075245"/>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637" y="92663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93864" y="402908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18974" y="4291247"/>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1"/>
          <p:cNvSpPr/>
          <p:nvPr/>
        </p:nvSpPr>
        <p:spPr>
          <a:xfrm>
            <a:off x="6701220" y="814680"/>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اسناد خزانه اسلامی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تصویر گواهی مربوط به اسناد خزانه را بارگذاری نمایید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گواهی اسناد خزانه اسلامی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31" name="Picture 3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2" name="Picture 3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3" name="Picture 3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4" name="Picture 3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5" name="Picture 3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6" name="Picture 35">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7" name="Picture 3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9" name="Picture 3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21352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89" y="642809"/>
            <a:ext cx="5973654" cy="3972211"/>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637" y="92663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22663" y="349483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69232" y="349482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68911" y="799559"/>
            <a:ext cx="2086100" cy="1233028"/>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حواله بانکی</a:t>
            </a:r>
            <a:endParaRPr lang="en-US"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صورتیکه روش پرداخت، از طریق حواله بانکی باشد با کلیک برروی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اطلاعات حواله بانکی </a:t>
            </a:r>
            <a:r>
              <a:rPr lang="fa-IR" sz="1100" b="1" dirty="0">
                <a:latin typeface="B Zar" panose="00000400000000000000" pitchFamily="2" charset="-78"/>
                <a:ea typeface="Calibri" panose="020F0502020204030204" pitchFamily="34" charset="0"/>
                <a:cs typeface="B Nazanin" panose="00000400000000000000" pitchFamily="2" charset="-78"/>
              </a:rPr>
              <a:t>در قسمت نحوه پرداخت فرم اطلاعات حواله بانکی نمايش داده مي‏شود.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31" name="Picture 3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2" name="Picture 3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3" name="Picture 3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4" name="Picture 3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5" name="Picture 3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6" name="Picture 35">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7" name="Picture 3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9" name="Picture 3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29387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3489" y="642809"/>
            <a:ext cx="5973654" cy="3972211"/>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58637" y="92663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9232" y="3494829"/>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1"/>
          <p:cNvSpPr/>
          <p:nvPr/>
        </p:nvSpPr>
        <p:spPr>
          <a:xfrm>
            <a:off x="6701220" y="814680"/>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بارگذاری تصویر حواله بانکی</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تصویر گواهی مربوط به اسناد خزانه را بارگذاری نمایید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گواهی اسناد خزانه اسلامی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5176" y="1517851"/>
            <a:ext cx="5501602" cy="2218388"/>
          </a:xfrm>
          <a:prstGeom prst="rect">
            <a:avLst/>
          </a:prstGeom>
        </p:spPr>
      </p:pic>
      <p:pic>
        <p:nvPicPr>
          <p:cNvPr id="30" name="Pictur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31" name="Picture 3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2" name="Picture 31">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3" name="Picture 3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4" name="Picture 3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5" name="Picture 3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6" name="Picture 35">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7" name="Picture 36">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8" name="Picture 37">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9" name="Picture 3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89869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89" y="642809"/>
            <a:ext cx="5973654" cy="3972211"/>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7"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637" y="926637"/>
            <a:ext cx="2411664" cy="407013"/>
          </a:xfrm>
          <a:prstGeom prst="rect">
            <a:avLst/>
          </a:prstGeom>
          <a:noFill/>
          <a:extLst>
            <a:ext uri="{909E8E84-426E-40DD-AFC4-6F175D3DCCD1}">
              <a14:hiddenFill xmlns:a14="http://schemas.microsoft.com/office/drawing/2010/main">
                <a:solidFill>
                  <a:srgbClr val="FFFFFF"/>
                </a:solidFill>
              </a14:hiddenFill>
            </a:ext>
          </a:extLst>
        </p:spPr>
      </p:pic>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1540" y="4183199"/>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8943" y="3854424"/>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68911" y="820107"/>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حواله بانکی</a:t>
            </a:r>
            <a:endParaRPr lang="en-US"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تصویر گواهی مربوط به حواله بانکی را بارگذاری نمایید و سپس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تحویل حواله بانکی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31" name="Picture 3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2" name="Picture 3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3" name="Picture 3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4" name="Picture 3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5" name="Picture 3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6" name="Picture 35">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7" name="Picture 3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9" name="Picture 3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40398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right)">
                                      <p:cBhvr>
                                        <p:cTn id="18" dur="500"/>
                                        <p:tgtEl>
                                          <p:spTgt spid="27"/>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45" y="631173"/>
            <a:ext cx="5960430" cy="2850866"/>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ذیحساب–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6"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0734" y="1399552"/>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1" name="point 2" descr="F:\END\Blue\New folder\point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63139" y="2056606"/>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4" name="Arrow 1" descr="C:\Users\ali kamali\Desktop\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8699" y="91779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1"/>
          <p:cNvSpPr/>
          <p:nvPr/>
        </p:nvSpPr>
        <p:spPr>
          <a:xfrm>
            <a:off x="6650290" y="812694"/>
            <a:ext cx="2086100" cy="117371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خرید خدمت/کالا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دراین کارتابل سفارشهایی که وضعیت آنها ( در مرحله تحویل سفارش) و (تحویل کامل سفارش) می باشد و محل پرداخت آنها ذیحسابی می باشد نمایش داده می شود.</a:t>
            </a:r>
          </a:p>
        </p:txBody>
      </p:sp>
      <p:pic>
        <p:nvPicPr>
          <p:cNvPr id="16" name="Arrow 2" descr="F:\پاورپوینت ها\ارزیابی کیفی\Arrow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8973" y="227074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1" name="text 1"/>
          <p:cNvSpPr/>
          <p:nvPr/>
        </p:nvSpPr>
        <p:spPr>
          <a:xfrm>
            <a:off x="6680230" y="2156055"/>
            <a:ext cx="2086100" cy="1050607"/>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ثبت درخواست پرداخت صورت وضعیت</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با کلیک نمودن بر روی </a:t>
            </a:r>
            <a:r>
              <a:rPr lang="fa-IR" sz="1100" b="1" dirty="0">
                <a:latin typeface="B Zar" panose="00000400000000000000" pitchFamily="2" charset="-78"/>
                <a:ea typeface="Calibri" panose="020F0502020204030204" pitchFamily="34" charset="0"/>
                <a:cs typeface="B Nazanin" panose="00000400000000000000" pitchFamily="2" charset="-78"/>
              </a:rPr>
              <a:t>ایکون موجود در ستون (ثبت درخواست پرداخت صورت وضعیت) </a:t>
            </a:r>
            <a:r>
              <a:rPr lang="ar-SA" sz="1100" b="1" dirty="0">
                <a:latin typeface="B Zar" panose="00000400000000000000" pitchFamily="2" charset="-78"/>
                <a:ea typeface="Calibri" panose="020F0502020204030204" pitchFamily="34" charset="0"/>
                <a:cs typeface="B Nazanin" panose="00000400000000000000" pitchFamily="2" charset="-78"/>
              </a:rPr>
              <a:t> قادر خواهید بود </a:t>
            </a:r>
            <a:r>
              <a:rPr lang="fa-IR" sz="1100" b="1" dirty="0">
                <a:latin typeface="B Zar" panose="00000400000000000000" pitchFamily="2" charset="-78"/>
                <a:ea typeface="Calibri" panose="020F0502020204030204" pitchFamily="34" charset="0"/>
                <a:cs typeface="B Nazanin" panose="00000400000000000000" pitchFamily="2" charset="-78"/>
              </a:rPr>
              <a:t>فرم</a:t>
            </a:r>
            <a:r>
              <a:rPr lang="x-none"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پرداخت خرید خدمت/کالا </a:t>
            </a:r>
            <a:r>
              <a:rPr lang="ar-SA" sz="1100" b="1" dirty="0">
                <a:latin typeface="B Zar" panose="00000400000000000000" pitchFamily="2" charset="-78"/>
                <a:ea typeface="Calibri" panose="020F0502020204030204" pitchFamily="34" charset="0"/>
                <a:cs typeface="B Nazanin" panose="00000400000000000000" pitchFamily="2" charset="-78"/>
              </a:rPr>
              <a:t>را مشاهده نمائید</a:t>
            </a:r>
            <a:r>
              <a:rPr lang="fa-IR" dirty="0"/>
              <a:t>.</a:t>
            </a:r>
            <a:endParaRPr lang="en-US" dirty="0"/>
          </a:p>
        </p:txBody>
      </p:sp>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35" name="Picture 3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6" name="Picture 35">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7" name="Picture 36">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8" name="Picture 3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9" name="Picture 38">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0" name="Picture 39">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1" name="Picture 40">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2" name="Picture 41">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3" name="Picture 42">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17173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right)">
                                      <p:cBhvr>
                                        <p:cTn id="18" dur="500"/>
                                        <p:tgtEl>
                                          <p:spTgt spid="14"/>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right)">
                                      <p:cBhvr>
                                        <p:cTn id="26" dur="500"/>
                                        <p:tgtEl>
                                          <p:spTgt spid="16"/>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91" y="616991"/>
            <a:ext cx="5947522" cy="3967583"/>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ذیحساب–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2"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54127" y="101324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3"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6863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4" name="text 1"/>
          <p:cNvSpPr/>
          <p:nvPr/>
        </p:nvSpPr>
        <p:spPr>
          <a:xfrm>
            <a:off x="6689618" y="763534"/>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خرید خدمت/کالا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تمامی فیلدهای قسمت بالای فرم نظیر شماره پرداخت، شماره سفارش، تاریخ سفارش و ... به صورت سیستمی فراخوانی می شود.</a:t>
            </a:r>
          </a:p>
        </p:txBody>
      </p:sp>
      <p:pic>
        <p:nvPicPr>
          <p:cNvPr id="25"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8805" y="2133090"/>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7" name="text 1"/>
          <p:cNvSpPr/>
          <p:nvPr/>
        </p:nvSpPr>
        <p:spPr>
          <a:xfrm>
            <a:off x="6690062" y="2018405"/>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پروفایل تامین کننده</a:t>
            </a: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مستنداتی در پروفایل تامین کننده وجود داشته باشد، با کلیک بر روی این لینک می توانید مستندات مربوط را مشاهده نمایید.</a:t>
            </a:r>
            <a:endParaRPr lang="en-US" dirty="0"/>
          </a:p>
        </p:txBody>
      </p:sp>
      <p:pic>
        <p:nvPicPr>
          <p:cNvPr id="28"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75258" y="189147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29" name="text 1"/>
          <p:cNvSpPr/>
          <p:nvPr/>
        </p:nvSpPr>
        <p:spPr>
          <a:xfrm>
            <a:off x="6679807" y="3320765"/>
            <a:ext cx="2086100" cy="87074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مستندات مرتبط</a:t>
            </a:r>
          </a:p>
          <a:p>
            <a:pPr algn="justLow" rtl="1">
              <a:lnSpc>
                <a:spcPct val="107000"/>
              </a:lnSpc>
              <a:spcAft>
                <a:spcPts val="600"/>
              </a:spcAft>
            </a:pPr>
            <a:r>
              <a:rPr lang="fa-IR" sz="1100" b="1" dirty="0">
                <a:latin typeface="B Zar" panose="00000400000000000000" pitchFamily="2" charset="-78"/>
                <a:ea typeface="Calibri" panose="020F0502020204030204" pitchFamily="34" charset="0"/>
                <a:cs typeface="B Nazanin" panose="00000400000000000000" pitchFamily="2" charset="-78"/>
              </a:rPr>
              <a:t>در این قسمت می توانید کلیه فرآیند خرید و مستندات مرتبط به آن را مشاهده نمایید.</a:t>
            </a:r>
          </a:p>
        </p:txBody>
      </p:sp>
      <p:pic>
        <p:nvPicPr>
          <p:cNvPr id="30"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0770" y="3445807"/>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32"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77823" y="3047023"/>
            <a:ext cx="221769" cy="242281"/>
          </a:xfrm>
          <a:prstGeom prst="rect">
            <a:avLst/>
          </a:prstGeom>
        </p:spPr>
      </p:pic>
      <p:pic>
        <p:nvPicPr>
          <p:cNvPr id="40" name="Picture 3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41" name="Picture 4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42" name="Picture 4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43" name="Picture 4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4" name="Picture 4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5" name="Picture 4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6" name="Picture 45">
            <a:hlinkClick r:id="rId17"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7" name="Picture 4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8" name="Picture 47">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9" name="Picture 48">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30464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right)">
                                      <p:cBhvr>
                                        <p:cTn id="13" dur="500"/>
                                        <p:tgtEl>
                                          <p:spTgt spid="2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53" presetClass="entr" presetSubtype="16"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right)">
                                      <p:cBhvr>
                                        <p:cTn id="40" dur="500"/>
                                        <p:tgtEl>
                                          <p:spTgt spid="30"/>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52" y="593747"/>
            <a:ext cx="5589430" cy="435946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54" y="593747"/>
            <a:ext cx="5594376" cy="4363322"/>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ذیحساب–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42"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9191" y="57961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43"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721157"/>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44" name="text 1"/>
          <p:cNvSpPr/>
          <p:nvPr/>
        </p:nvSpPr>
        <p:spPr>
          <a:xfrm>
            <a:off x="6689618" y="616054"/>
            <a:ext cx="2086100" cy="1342994"/>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صورت وضعیت های پرداخت نشده</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جهت پرداخت </a:t>
            </a:r>
            <a:r>
              <a:rPr lang="fa-IR" sz="1100" b="1" dirty="0">
                <a:latin typeface="B Zar" panose="00000400000000000000" pitchFamily="2" charset="-78"/>
                <a:ea typeface="Calibri" panose="020F0502020204030204" pitchFamily="34" charset="0"/>
                <a:cs typeface="B Nazanin" panose="00000400000000000000" pitchFamily="2" charset="-78"/>
              </a:rPr>
              <a:t>ابتدا در قسمت  (صورت وضعیت های پرداخت نشده) با کلیک بر روی آیکن مربوطه صورت وضعیت مورد نظر را در قسمت (صورت وضعیت های انتخاب شده جهت پرداخت) قرار دهید تا به لیست پرداخت اضافه گردد.</a:t>
            </a:r>
          </a:p>
        </p:txBody>
      </p:sp>
      <p:pic>
        <p:nvPicPr>
          <p:cNvPr id="45"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48805" y="2064266"/>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46" name="text 1"/>
          <p:cNvSpPr/>
          <p:nvPr/>
        </p:nvSpPr>
        <p:spPr>
          <a:xfrm>
            <a:off x="6662770" y="2797004"/>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حساب</a:t>
            </a:r>
          </a:p>
          <a:p>
            <a:pPr lvl="0" algn="justLow" rtl="1"/>
            <a:r>
              <a:rPr lang="ar-SA" sz="1100" b="1" dirty="0">
                <a:latin typeface="B Zar" panose="00000400000000000000" pitchFamily="2" charset="-78"/>
                <a:ea typeface="Calibri" panose="020F0502020204030204" pitchFamily="34" charset="0"/>
                <a:cs typeface="B Nazanin" panose="00000400000000000000" pitchFamily="2" charset="-78"/>
              </a:rPr>
              <a:t>در قسمت  </a:t>
            </a:r>
            <a:r>
              <a:rPr lang="fa-IR" sz="1100" b="1" dirty="0">
                <a:latin typeface="B Zar" panose="00000400000000000000" pitchFamily="2" charset="-78"/>
                <a:ea typeface="Calibri" panose="020F0502020204030204" pitchFamily="34" charset="0"/>
                <a:cs typeface="B Nazanin" panose="00000400000000000000" pitchFamily="2" charset="-78"/>
              </a:rPr>
              <a:t>شماره حساب می توانید تمام شماره حساب های فعال خود را مشاهده نموده، و حساب  مورد نظر خود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47"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44285" y="2146965"/>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48" name="text 1"/>
          <p:cNvSpPr/>
          <p:nvPr/>
        </p:nvSpPr>
        <p:spPr>
          <a:xfrm>
            <a:off x="6650602" y="3831024"/>
            <a:ext cx="2086100" cy="1051889"/>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چک باکس آخرین پرداخت ها</a:t>
            </a:r>
          </a:p>
          <a:p>
            <a:pPr algn="justLow" rtl="1">
              <a:lnSpc>
                <a:spcPct val="107000"/>
              </a:lnSpc>
              <a:spcAft>
                <a:spcPts val="600"/>
              </a:spcAft>
            </a:pPr>
            <a:r>
              <a:rPr lang="ar-SA" sz="1100" b="1" dirty="0">
                <a:latin typeface="B Zar" panose="00000400000000000000" pitchFamily="2" charset="-78"/>
                <a:ea typeface="Calibri" panose="020F0502020204030204" pitchFamily="34" charset="0"/>
                <a:cs typeface="B Nazanin" panose="00000400000000000000" pitchFamily="2" charset="-78"/>
              </a:rPr>
              <a:t>با انتخاب چک باکس </a:t>
            </a:r>
            <a:r>
              <a:rPr lang="fa-IR" sz="1100" b="1" dirty="0">
                <a:latin typeface="B Zar" panose="00000400000000000000" pitchFamily="2" charset="-78"/>
                <a:ea typeface="Calibri" panose="020F0502020204030204" pitchFamily="34" charset="0"/>
                <a:cs typeface="B Nazanin" panose="00000400000000000000" pitchFamily="2" charset="-78"/>
              </a:rPr>
              <a:t>(</a:t>
            </a:r>
            <a:r>
              <a:rPr lang="ar-SA" sz="1100" b="1" dirty="0">
                <a:latin typeface="B Zar" panose="00000400000000000000" pitchFamily="2" charset="-78"/>
                <a:ea typeface="Calibri" panose="020F0502020204030204" pitchFamily="34" charset="0"/>
                <a:cs typeface="B Nazanin" panose="00000400000000000000" pitchFamily="2" charset="-78"/>
              </a:rPr>
              <a:t>آخرین پرداخت بابت صورت وضعیتها</a:t>
            </a:r>
            <a:r>
              <a:rPr lang="fa-IR" sz="1100" b="1" dirty="0">
                <a:latin typeface="B Zar" panose="00000400000000000000" pitchFamily="2" charset="-78"/>
                <a:ea typeface="Calibri" panose="020F0502020204030204" pitchFamily="34" charset="0"/>
                <a:cs typeface="B Nazanin" panose="00000400000000000000" pitchFamily="2" charset="-78"/>
              </a:rPr>
              <a:t>)</a:t>
            </a:r>
            <a:r>
              <a:rPr lang="ar-SA" sz="1100" b="1" dirty="0">
                <a:latin typeface="B Zar" panose="00000400000000000000" pitchFamily="2" charset="-78"/>
                <a:ea typeface="Calibri" panose="020F0502020204030204" pitchFamily="34" charset="0"/>
                <a:cs typeface="B Nazanin" panose="00000400000000000000" pitchFamily="2" charset="-78"/>
              </a:rPr>
              <a:t> مبلغ باقیمانده قابل پرداخت محاسبه و در فیلد</a:t>
            </a:r>
            <a:r>
              <a:rPr lang="fa-IR" sz="1100" b="1" dirty="0">
                <a:latin typeface="B Zar" panose="00000400000000000000" pitchFamily="2" charset="-78"/>
                <a:ea typeface="Calibri" panose="020F0502020204030204" pitchFamily="34" charset="0"/>
                <a:cs typeface="B Nazanin" panose="00000400000000000000" pitchFamily="2" charset="-78"/>
              </a:rPr>
              <a:t> </a:t>
            </a:r>
            <a:r>
              <a:rPr lang="ar-SA" sz="1100" b="1" dirty="0">
                <a:latin typeface="B Zar" panose="00000400000000000000" pitchFamily="2" charset="-78"/>
                <a:ea typeface="Calibri" panose="020F0502020204030204" pitchFamily="34" charset="0"/>
                <a:cs typeface="B Nazanin" panose="00000400000000000000" pitchFamily="2" charset="-78"/>
              </a:rPr>
              <a:t>مبلغ قابل پرداخت جهت تسویه مبلغ قرار می گیرد</a:t>
            </a:r>
            <a:r>
              <a:rPr lang="fa-IR" sz="1100" b="1" dirty="0">
                <a:latin typeface="B Zar" panose="00000400000000000000" pitchFamily="2" charset="-78"/>
                <a:ea typeface="Calibri" panose="020F0502020204030204" pitchFamily="34" charset="0"/>
                <a:cs typeface="B Nazanin" panose="00000400000000000000" pitchFamily="2" charset="-78"/>
              </a:rPr>
              <a:t>.</a:t>
            </a:r>
          </a:p>
        </p:txBody>
      </p:sp>
      <p:pic>
        <p:nvPicPr>
          <p:cNvPr id="49" name="Arrow 3" descr="F:\پاورپوینت ها\ارزیابی کیفی\Arrow 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40770" y="2924709"/>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50" name="pount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15124" y="2317406"/>
            <a:ext cx="221769" cy="242281"/>
          </a:xfrm>
          <a:prstGeom prst="rect">
            <a:avLst/>
          </a:prstGeom>
        </p:spPr>
      </p:pic>
      <p:sp>
        <p:nvSpPr>
          <p:cNvPr id="51" name="text 1"/>
          <p:cNvSpPr/>
          <p:nvPr/>
        </p:nvSpPr>
        <p:spPr>
          <a:xfrm>
            <a:off x="6679786" y="1950519"/>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حسن انجام کار</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حسن انجام کار در این قسمت نمایش داده شده و توسط کاربر تکمیل میگردد و در محاسبات فرم در نظر گرفته می شود.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52"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19798" y="3936756"/>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53"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48719" y="2461231"/>
            <a:ext cx="221769" cy="242281"/>
          </a:xfrm>
          <a:prstGeom prst="rect">
            <a:avLst/>
          </a:prstGeom>
        </p:spPr>
      </p:pic>
      <p:pic>
        <p:nvPicPr>
          <p:cNvPr id="32" name="Picture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33" name="Picture 32">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4" name="Picture 33">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5" name="Picture 3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6" name="Picture 3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7" name="Picture 36">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8" name="Picture 37">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9" name="Picture 38">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0" name="Picture 39">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1" name="Picture 40">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81136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right)">
                                      <p:cBhvr>
                                        <p:cTn id="13" dur="500"/>
                                        <p:tgtEl>
                                          <p:spTgt spid="4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up)">
                                      <p:cBhvr>
                                        <p:cTn id="17" dur="500"/>
                                        <p:tgtEl>
                                          <p:spTgt spid="44"/>
                                        </p:tgtEl>
                                      </p:cBhvr>
                                    </p:animEffect>
                                  </p:childTnLst>
                                </p:cTn>
                              </p:par>
                              <p:par>
                                <p:cTn id="18" presetID="53" presetClass="entr" presetSubtype="16"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right)">
                                      <p:cBhvr>
                                        <p:cTn id="26" dur="500"/>
                                        <p:tgtEl>
                                          <p:spTgt spid="45"/>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up)">
                                      <p:cBhvr>
                                        <p:cTn id="30" dur="500"/>
                                        <p:tgtEl>
                                          <p:spTgt spid="51"/>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50"/>
                                        </p:tgtEl>
                                        <p:attrNameLst>
                                          <p:attrName>style.visibility</p:attrName>
                                        </p:attrNameLst>
                                      </p:cBhvr>
                                      <p:to>
                                        <p:strVal val="visible"/>
                                      </p:to>
                                    </p:set>
                                    <p:anim calcmode="lin" valueType="num">
                                      <p:cBhvr>
                                        <p:cTn id="34" dur="500" fill="hold"/>
                                        <p:tgtEl>
                                          <p:spTgt spid="50"/>
                                        </p:tgtEl>
                                        <p:attrNameLst>
                                          <p:attrName>ppt_w</p:attrName>
                                        </p:attrNameLst>
                                      </p:cBhvr>
                                      <p:tavLst>
                                        <p:tav tm="0">
                                          <p:val>
                                            <p:fltVal val="0"/>
                                          </p:val>
                                        </p:tav>
                                        <p:tav tm="100000">
                                          <p:val>
                                            <p:strVal val="#ppt_w"/>
                                          </p:val>
                                        </p:tav>
                                      </p:tavLst>
                                    </p:anim>
                                    <p:anim calcmode="lin" valueType="num">
                                      <p:cBhvr>
                                        <p:cTn id="35" dur="500" fill="hold"/>
                                        <p:tgtEl>
                                          <p:spTgt spid="50"/>
                                        </p:tgtEl>
                                        <p:attrNameLst>
                                          <p:attrName>ppt_h</p:attrName>
                                        </p:attrNameLst>
                                      </p:cBhvr>
                                      <p:tavLst>
                                        <p:tav tm="0">
                                          <p:val>
                                            <p:fltVal val="0"/>
                                          </p:val>
                                        </p:tav>
                                        <p:tav tm="100000">
                                          <p:val>
                                            <p:strVal val="#ppt_h"/>
                                          </p:val>
                                        </p:tav>
                                      </p:tavLst>
                                    </p:anim>
                                    <p:animEffect transition="in" filter="fade">
                                      <p:cBhvr>
                                        <p:cTn id="36" dur="500"/>
                                        <p:tgtEl>
                                          <p:spTgt spid="50"/>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right)">
                                      <p:cBhvr>
                                        <p:cTn id="40" dur="500"/>
                                        <p:tgtEl>
                                          <p:spTgt spid="49"/>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wipe(up)">
                                      <p:cBhvr>
                                        <p:cTn id="44" dur="500"/>
                                        <p:tgtEl>
                                          <p:spTgt spid="46"/>
                                        </p:tgtEl>
                                      </p:cBhvr>
                                    </p:animEffect>
                                  </p:childTnLst>
                                </p:cTn>
                              </p:par>
                            </p:childTnLst>
                          </p:cTn>
                        </p:par>
                        <p:par>
                          <p:cTn id="45" fill="hold">
                            <p:stCondLst>
                              <p:cond delay="4000"/>
                            </p:stCondLst>
                            <p:childTnLst>
                              <p:par>
                                <p:cTn id="46" presetID="53" presetClass="entr" presetSubtype="16" fill="hold" nodeType="afterEffect">
                                  <p:stCondLst>
                                    <p:cond delay="0"/>
                                  </p:stCondLst>
                                  <p:childTnLst>
                                    <p:set>
                                      <p:cBhvr>
                                        <p:cTn id="47" dur="1" fill="hold">
                                          <p:stCondLst>
                                            <p:cond delay="0"/>
                                          </p:stCondLst>
                                        </p:cTn>
                                        <p:tgtEl>
                                          <p:spTgt spid="53"/>
                                        </p:tgtEl>
                                        <p:attrNameLst>
                                          <p:attrName>style.visibility</p:attrName>
                                        </p:attrNameLst>
                                      </p:cBhvr>
                                      <p:to>
                                        <p:strVal val="visible"/>
                                      </p:to>
                                    </p:set>
                                    <p:anim calcmode="lin" valueType="num">
                                      <p:cBhvr>
                                        <p:cTn id="48" dur="500" fill="hold"/>
                                        <p:tgtEl>
                                          <p:spTgt spid="53"/>
                                        </p:tgtEl>
                                        <p:attrNameLst>
                                          <p:attrName>ppt_w</p:attrName>
                                        </p:attrNameLst>
                                      </p:cBhvr>
                                      <p:tavLst>
                                        <p:tav tm="0">
                                          <p:val>
                                            <p:fltVal val="0"/>
                                          </p:val>
                                        </p:tav>
                                        <p:tav tm="100000">
                                          <p:val>
                                            <p:strVal val="#ppt_w"/>
                                          </p:val>
                                        </p:tav>
                                      </p:tavLst>
                                    </p:anim>
                                    <p:anim calcmode="lin" valueType="num">
                                      <p:cBhvr>
                                        <p:cTn id="49" dur="500" fill="hold"/>
                                        <p:tgtEl>
                                          <p:spTgt spid="53"/>
                                        </p:tgtEl>
                                        <p:attrNameLst>
                                          <p:attrName>ppt_h</p:attrName>
                                        </p:attrNameLst>
                                      </p:cBhvr>
                                      <p:tavLst>
                                        <p:tav tm="0">
                                          <p:val>
                                            <p:fltVal val="0"/>
                                          </p:val>
                                        </p:tav>
                                        <p:tav tm="100000">
                                          <p:val>
                                            <p:strVal val="#ppt_h"/>
                                          </p:val>
                                        </p:tav>
                                      </p:tavLst>
                                    </p:anim>
                                    <p:animEffect transition="in" filter="fade">
                                      <p:cBhvr>
                                        <p:cTn id="50" dur="500"/>
                                        <p:tgtEl>
                                          <p:spTgt spid="53"/>
                                        </p:tgtEl>
                                      </p:cBhvr>
                                    </p:animEffect>
                                  </p:childTnLst>
                                </p:cTn>
                              </p:par>
                            </p:childTnLst>
                          </p:cTn>
                        </p:par>
                        <p:par>
                          <p:cTn id="51" fill="hold">
                            <p:stCondLst>
                              <p:cond delay="4500"/>
                            </p:stCondLst>
                            <p:childTnLst>
                              <p:par>
                                <p:cTn id="52" presetID="22" presetClass="entr" presetSubtype="2" fill="hold" nodeType="after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wipe(right)">
                                      <p:cBhvr>
                                        <p:cTn id="54" dur="500"/>
                                        <p:tgtEl>
                                          <p:spTgt spid="52"/>
                                        </p:tgtEl>
                                      </p:cBhvr>
                                    </p:animEffect>
                                  </p:childTnLst>
                                </p:cTn>
                              </p:par>
                            </p:childTnLst>
                          </p:cTn>
                        </p:par>
                        <p:par>
                          <p:cTn id="55" fill="hold">
                            <p:stCondLst>
                              <p:cond delay="5000"/>
                            </p:stCondLst>
                            <p:childTnLst>
                              <p:par>
                                <p:cTn id="56" presetID="22" presetClass="entr" presetSubtype="1"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up)">
                                      <p:cBhvr>
                                        <p:cTn id="5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8" grpId="0"/>
      <p:bldP spid="5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034" y="619141"/>
            <a:ext cx="6066383" cy="4015330"/>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ذیحساب–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1"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3844" y="316652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89618" y="790712"/>
            <a:ext cx="2086100" cy="320504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نحوه پرداخت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می توانید </a:t>
            </a:r>
            <a:r>
              <a:rPr lang="ar-SA" sz="1100" b="1" dirty="0">
                <a:latin typeface="B Zar" panose="00000400000000000000" pitchFamily="2" charset="-78"/>
                <a:ea typeface="Calibri" panose="020F0502020204030204" pitchFamily="34" charset="0"/>
                <a:cs typeface="B Nazanin" panose="00000400000000000000" pitchFamily="2" charset="-78"/>
              </a:rPr>
              <a:t>يکي از چهار حالت نحوه پرداخت (پرداخت الکترونيکي– چک بانکي، اسناد خزانه اسلامی و حواله بانکی) را انتخاب نمايي</a:t>
            </a:r>
            <a:r>
              <a:rPr lang="fa-IR" sz="1100" b="1" dirty="0">
                <a:latin typeface="B Zar" panose="00000400000000000000" pitchFamily="2" charset="-78"/>
                <a:ea typeface="Calibri" panose="020F0502020204030204" pitchFamily="34" charset="0"/>
                <a:cs typeface="B Nazanin" panose="00000400000000000000" pitchFamily="2" charset="-78"/>
              </a:rPr>
              <a:t>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هر 4 روش پرداخت در اسلایدهای قبلی در بخش مربوطه به پرداخت کارپرداز توضیح داده شده است.)</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زدن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a:t>
            </a:r>
            <a:r>
              <a:rPr lang="fa-IR" sz="1100" b="1" dirty="0">
                <a:latin typeface="B Zar" panose="00000400000000000000" pitchFamily="2" charset="-78"/>
                <a:ea typeface="Calibri" panose="020F0502020204030204" pitchFamily="34" charset="0"/>
                <a:cs typeface="B Nazanin" panose="00000400000000000000" pitchFamily="2" charset="-78"/>
              </a:rPr>
              <a:t> در انتهای صفحه،</a:t>
            </a:r>
            <a:r>
              <a:rPr lang="ar-SA"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و با کلیک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و ارسال </a:t>
            </a:r>
            <a:r>
              <a:rPr lang="fa-IR" sz="1100" b="1" dirty="0">
                <a:latin typeface="B Zar" panose="00000400000000000000" pitchFamily="2" charset="-78"/>
                <a:ea typeface="Calibri" panose="020F0502020204030204" pitchFamily="34" charset="0"/>
                <a:cs typeface="B Nazanin" panose="00000400000000000000" pitchFamily="2" charset="-78"/>
              </a:rPr>
              <a:t>و با استفاده از امضای الکترونیکی فرم پرداخت را امضا نمایید و سپس فرم مربوطه جهت تایید دوم پرداخت به مقام تشخیص ارسال خواهد شد.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4"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59" y="4183598"/>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31" name="Picture 30">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2" name="Picture 31">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3" name="Picture 3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4" name="Picture 33">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5" name="Picture 3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6" name="Picture 35">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7" name="Picture 36">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8" name="Picture 37">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9" name="Picture 38">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53884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02" y="618986"/>
            <a:ext cx="6013381" cy="2809700"/>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ذیحساب–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1"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69938" y="216993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7815" y="823896"/>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69070" y="718793"/>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های خرید خدمت/کالا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تایید و امضای مقام تشخیص، بر روی لینک مربوطه در ستون (تعداد پرداخت های تایید شده-در انتظار پرداخت) 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29" name="Picture 2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6" name="Picture 3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7" name="Picture 3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12524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0" y="0"/>
            <a:ext cx="9144000" cy="5140990"/>
          </a:xfrm>
          <a:prstGeom prst="rect">
            <a:avLst/>
          </a:prstGeom>
        </p:spPr>
      </p:pic>
      <p:sp>
        <p:nvSpPr>
          <p:cNvPr id="28" name="Rectangle 27"/>
          <p:cNvSpPr/>
          <p:nvPr/>
        </p:nvSpPr>
        <p:spPr>
          <a:xfrm>
            <a:off x="6618877" y="237538"/>
            <a:ext cx="2207656" cy="261610"/>
          </a:xfrm>
          <a:prstGeom prst="rect">
            <a:avLst/>
          </a:prstGeom>
        </p:spPr>
        <p:txBody>
          <a:bodyPr wrap="non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ثبت درخواست خرید</a:t>
            </a:r>
            <a:endParaRPr lang="en-US" sz="1050" dirty="0">
              <a:solidFill>
                <a:srgbClr val="0070C0"/>
              </a:solidFill>
              <a:cs typeface="B Titr" panose="00000700000000000000" pitchFamily="2" charset="-78"/>
            </a:endParaRPr>
          </a:p>
        </p:txBody>
      </p:sp>
      <p:pic>
        <p:nvPicPr>
          <p:cNvPr id="29" name="Picture 28">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30" name="Picture 29">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547" y="648812"/>
            <a:ext cx="5925031" cy="4111865"/>
          </a:xfrm>
          <a:prstGeom prst="rect">
            <a:avLst/>
          </a:prstGeom>
        </p:spPr>
      </p:pic>
      <p:pic>
        <p:nvPicPr>
          <p:cNvPr id="19"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8837" y="727546"/>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51" name="text 1"/>
          <p:cNvSpPr/>
          <p:nvPr/>
        </p:nvSpPr>
        <p:spPr>
          <a:xfrm>
            <a:off x="6667834" y="619104"/>
            <a:ext cx="2086100" cy="835163"/>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شماره درخواست خرید مرجع</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شماره درخواست خرید فیزیکی</a:t>
            </a:r>
            <a:r>
              <a:rPr lang="en-US"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ایجاد شده داخل دستگاه های اجرایی خریدار) را درج نمایید.</a:t>
            </a:r>
          </a:p>
        </p:txBody>
      </p:sp>
      <p:pic>
        <p:nvPicPr>
          <p:cNvPr id="25"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0559" y="125748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1"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8309" y="1559233"/>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1"/>
          <p:cNvSpPr/>
          <p:nvPr/>
        </p:nvSpPr>
        <p:spPr>
          <a:xfrm>
            <a:off x="6660322" y="1455549"/>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نوع فرآیند خرید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خریدهای قابل انجام در این فرم به دو صورت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جزئي</a:t>
            </a:r>
            <a:r>
              <a:rPr lang="fa-IR" sz="1100" b="1" dirty="0">
                <a:latin typeface="B Zar" panose="00000400000000000000" pitchFamily="2" charset="-78"/>
                <a:ea typeface="Calibri" panose="020F0502020204030204" pitchFamily="34" charset="0"/>
                <a:cs typeface="B Nazanin" panose="00000400000000000000" pitchFamily="2" charset="-78"/>
              </a:rPr>
              <a:t> و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و با توجه به قیمت تخمینی کالاها یا خدمات قابل انجام است.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لازم است یکی از فرآیند ها را در بخش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نوع فرآیند خرید </a:t>
            </a:r>
            <a:r>
              <a:rPr lang="fa-IR" sz="1100" b="1" dirty="0">
                <a:latin typeface="B Zar" panose="00000400000000000000" pitchFamily="2" charset="-78"/>
                <a:ea typeface="Calibri" panose="020F0502020204030204" pitchFamily="34" charset="0"/>
                <a:cs typeface="B Nazanin" panose="00000400000000000000" pitchFamily="2" charset="-78"/>
              </a:rPr>
              <a:t>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انتخاب نوع فرآیند خرید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متوسط</a:t>
            </a:r>
            <a:r>
              <a:rPr lang="fa-IR" sz="1100" b="1" dirty="0">
                <a:latin typeface="B Zar" panose="00000400000000000000" pitchFamily="2" charset="-78"/>
                <a:ea typeface="Calibri" panose="020F0502020204030204" pitchFamily="34" charset="0"/>
                <a:cs typeface="B Nazanin" panose="00000400000000000000" pitchFamily="2" charset="-78"/>
              </a:rPr>
              <a:t> می بایست (مقام تشخیص فرآیند خرید و تایید پرداخت)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1735" y="274538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5" name="pount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33386" y="3098035"/>
            <a:ext cx="221769" cy="242281"/>
          </a:xfrm>
          <a:prstGeom prst="rect">
            <a:avLst/>
          </a:prstGeom>
        </p:spPr>
      </p:pic>
      <p:sp>
        <p:nvSpPr>
          <p:cNvPr id="18" name="text 3"/>
          <p:cNvSpPr/>
          <p:nvPr/>
        </p:nvSpPr>
        <p:spPr>
          <a:xfrm>
            <a:off x="6670889" y="3150582"/>
            <a:ext cx="2086100" cy="100444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اسناد خزانه اسلامی</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صورتی که تمام یا بخشی از مبلغ خرید مقرر است که از "اسناد خزانه اسلامی" پرداخت گردد، این قسمت را انتخاب نمایید.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0" name="Arrow 3" descr="F:\پاورپوینت ها\ارزیابی کیفی\Arrow 3.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70889" y="3247699"/>
            <a:ext cx="2411664" cy="407014"/>
          </a:xfrm>
          <a:prstGeom prst="rect">
            <a:avLst/>
          </a:prstGeom>
          <a:noFill/>
          <a:extLst>
            <a:ext uri="{909E8E84-426E-40DD-AFC4-6F175D3DCCD1}">
              <a14:hiddenFill xmlns:a14="http://schemas.microsoft.com/office/drawing/2010/main">
                <a:solidFill>
                  <a:srgbClr val="FFFFFF"/>
                </a:solidFill>
              </a14:hiddenFill>
            </a:ext>
          </a:extLst>
        </p:spPr>
      </p:pic>
      <p:sp>
        <p:nvSpPr>
          <p:cNvPr id="22" name="text 1"/>
          <p:cNvSpPr/>
          <p:nvPr/>
        </p:nvSpPr>
        <p:spPr>
          <a:xfrm>
            <a:off x="6658753" y="4148432"/>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افزودن کالا/خدمت جدید</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نیاز از طریق این کلید امکان اضافه نمودن کالا/خدمت به فرم مورد نظر امکان پذیر می 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3" name="Arrow 4" descr="F:\پاورپوینت ها\ارزیابی کیفی\Arrow 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70926" y="4261234"/>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26" name="point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02705" y="3611624"/>
            <a:ext cx="221769" cy="242281"/>
          </a:xfrm>
          <a:prstGeom prst="rect">
            <a:avLst/>
          </a:prstGeom>
        </p:spPr>
      </p:pic>
      <p:pic>
        <p:nvPicPr>
          <p:cNvPr id="31"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0134" y="272502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9994" y="110668"/>
            <a:ext cx="6464226" cy="491974"/>
          </a:xfrm>
          <a:prstGeom prst="rect">
            <a:avLst/>
          </a:prstGeom>
        </p:spPr>
      </p:pic>
      <p:pic>
        <p:nvPicPr>
          <p:cNvPr id="42" name="Picture 4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88751" y="270705"/>
            <a:ext cx="720917" cy="125987"/>
          </a:xfrm>
          <a:prstGeom prst="rect">
            <a:avLst/>
          </a:prstGeom>
        </p:spPr>
      </p:pic>
      <p:pic>
        <p:nvPicPr>
          <p:cNvPr id="43" name="Picture 4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77926" y="275319"/>
            <a:ext cx="559073" cy="122724"/>
          </a:xfrm>
          <a:prstGeom prst="rect">
            <a:avLst/>
          </a:prstGeom>
        </p:spPr>
      </p:pic>
      <p:pic>
        <p:nvPicPr>
          <p:cNvPr id="44" name="Picture 43">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45" name="Picture 44">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46" name="Picture 4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47" name="Picture 46">
            <a:hlinkClick r:id="rId19"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805264" y="271214"/>
            <a:ext cx="501489" cy="125373"/>
          </a:xfrm>
          <a:prstGeom prst="rect">
            <a:avLst/>
          </a:prstGeom>
        </p:spPr>
      </p:pic>
      <p:pic>
        <p:nvPicPr>
          <p:cNvPr id="48" name="Picture 47">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52" name="Picture 51">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53" name="Picture 52">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09837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2000"/>
                            </p:stCondLst>
                            <p:childTnLst>
                              <p:par>
                                <p:cTn id="33" presetID="22" presetClass="entr" presetSubtype="2"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par>
                          <p:cTn id="46" fill="hold">
                            <p:stCondLst>
                              <p:cond delay="3500"/>
                            </p:stCondLst>
                            <p:childTnLst>
                              <p:par>
                                <p:cTn id="47" presetID="22" presetClass="entr" presetSubtype="2"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right)">
                                      <p:cBhvr>
                                        <p:cTn id="49" dur="500"/>
                                        <p:tgtEl>
                                          <p:spTgt spid="20"/>
                                        </p:tgtEl>
                                      </p:cBhvr>
                                    </p:animEffect>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par>
                          <p:cTn id="54" fill="hold">
                            <p:stCondLst>
                              <p:cond delay="4500"/>
                            </p:stCondLst>
                            <p:childTnLst>
                              <p:par>
                                <p:cTn id="55" presetID="53" presetClass="entr" presetSubtype="16"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childTnLst>
                          </p:cTn>
                        </p:par>
                        <p:par>
                          <p:cTn id="60" fill="hold">
                            <p:stCondLst>
                              <p:cond delay="5000"/>
                            </p:stCondLst>
                            <p:childTnLst>
                              <p:par>
                                <p:cTn id="61" presetID="22" presetClass="entr" presetSubtype="2"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right)">
                                      <p:cBhvr>
                                        <p:cTn id="63" dur="500"/>
                                        <p:tgtEl>
                                          <p:spTgt spid="23"/>
                                        </p:tgtEl>
                                      </p:cBhvr>
                                    </p:animEffect>
                                  </p:childTnLst>
                                </p:cTn>
                              </p:par>
                            </p:childTnLst>
                          </p:cTn>
                        </p:par>
                        <p:par>
                          <p:cTn id="64" fill="hold">
                            <p:stCondLst>
                              <p:cond delay="5500"/>
                            </p:stCondLst>
                            <p:childTnLst>
                              <p:par>
                                <p:cTn id="65" presetID="22" presetClass="entr" presetSubtype="1"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up)">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12" grpId="0"/>
      <p:bldP spid="18" grpId="0"/>
      <p:bldP spid="2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04" y="687971"/>
            <a:ext cx="6046546" cy="2892537"/>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ذیحساب–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1"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037" y="253134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7815" y="823896"/>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69070" y="718793"/>
            <a:ext cx="2086100" cy="202010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های خرید خدمت/کالا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تایید دوم پرداخت و امضای مقام تشخیص، وضعیت به (در انتظار پرداخت وجه) تغییر خواهد کرد.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ادامه فرآیند و پرداخت وجه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پرداخت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29" name="Picture 2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6" name="Picture 3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7" name="Picture 3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221012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98" y="659678"/>
            <a:ext cx="5913108" cy="3828408"/>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27073" y="250196"/>
            <a:ext cx="2680975" cy="253916"/>
          </a:xfrm>
          <a:prstGeom prst="rect">
            <a:avLst/>
          </a:prstGeom>
        </p:spPr>
        <p:txBody>
          <a:bodyPr wrap="square">
            <a:spAutoFit/>
          </a:bodyPr>
          <a:lstStyle/>
          <a:p>
            <a:r>
              <a:rPr lang="fa-IR" sz="10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ذیحساب– </a:t>
            </a:r>
            <a:r>
              <a:rPr lang="fa-IR" sz="10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1050" dirty="0">
              <a:solidFill>
                <a:srgbClr val="0070C0"/>
              </a:solidFill>
              <a:cs typeface="B Titr" panose="00000700000000000000" pitchFamily="2" charset="-78"/>
            </a:endParaRPr>
          </a:p>
        </p:txBody>
      </p:sp>
      <p:pic>
        <p:nvPicPr>
          <p:cNvPr id="21"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10396" y="4062194"/>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27815" y="823896"/>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58796" y="708519"/>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های خرید خدمت/کالا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فرم مربوطه با توجه به نحوه پرداختی که انتخاب نموده اید (چک بانکی،اسناد خزانه و یا حواله بانکی) ، اقدام به پرداخت نمایید. بدین منظور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پرداخت</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29" name="Picture 2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6" name="Picture 3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7" name="Picture 3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26080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77" y="627924"/>
            <a:ext cx="5925674" cy="3269338"/>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43203" y="260176"/>
            <a:ext cx="2680975" cy="238527"/>
          </a:xfrm>
          <a:prstGeom prst="rect">
            <a:avLst/>
          </a:prstGeom>
        </p:spPr>
        <p:txBody>
          <a:bodyPr wrap="squar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9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950" dirty="0">
              <a:solidFill>
                <a:srgbClr val="0070C0"/>
              </a:solidFill>
              <a:cs typeface="B Titr" panose="00000700000000000000" pitchFamily="2" charset="-78"/>
            </a:endParaRPr>
          </a:p>
        </p:txBody>
      </p:sp>
      <p:pic>
        <p:nvPicPr>
          <p:cNvPr id="22"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89618" y="790712"/>
            <a:ext cx="2086100" cy="1850826"/>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پرداخت خرید خدمت/کالا</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ثبت و ارسال پرداخت خرید خدمت/کالا توسط ذیحساب، پرداخت هایی که در انتظار تایید دوم پرداخت می باشد در این کارتابل نمایش داده می شود.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پرداخت بر روی لینک مربوطه در ستون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تعداد پرداخت های در مرحله تایید</a:t>
            </a:r>
            <a:r>
              <a:rPr lang="fa-IR" sz="1100" b="1" dirty="0">
                <a:latin typeface="B Zar" panose="00000400000000000000" pitchFamily="2" charset="-78"/>
                <a:ea typeface="Calibri" panose="020F0502020204030204" pitchFamily="34" charset="0"/>
                <a:cs typeface="B Nazanin" panose="00000400000000000000" pitchFamily="2" charset="-78"/>
              </a:rPr>
              <a:t>) کلیک نمایید.</a:t>
            </a: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9666" y="162481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Arrow 2" descr="F:\پاورپوینت ها\ارزیابی کیفی\Arrow 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59079" y="2831172"/>
            <a:ext cx="2411664" cy="407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oint 2" descr="F:\END\Blue\New folder\point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04242" y="1624813"/>
            <a:ext cx="221619" cy="2416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1"/>
          <p:cNvSpPr/>
          <p:nvPr/>
        </p:nvSpPr>
        <p:spPr>
          <a:xfrm>
            <a:off x="6599273" y="2727699"/>
            <a:ext cx="2187161" cy="1004440"/>
          </a:xfrm>
          <a:prstGeom prst="rect">
            <a:avLst/>
          </a:prstGeom>
        </p:spPr>
        <p:txBody>
          <a:bodyPr wrap="square" lIns="68577" tIns="34289" rIns="68577" bIns="34289">
            <a:spAutoFit/>
          </a:bodyPr>
          <a:lstStyle/>
          <a:p>
            <a:pPr algn="r"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تعداد پرداخت تایید شده/درانتظار پرداخت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این ستون </a:t>
            </a:r>
            <a:r>
              <a:rPr lang="ar-SA" sz="1100" b="1" dirty="0">
                <a:latin typeface="B Zar" panose="00000400000000000000" pitchFamily="2" charset="-78"/>
                <a:ea typeface="Calibri" panose="020F0502020204030204" pitchFamily="34" charset="0"/>
                <a:cs typeface="B Nazanin" panose="00000400000000000000" pitchFamily="2" charset="-78"/>
              </a:rPr>
              <a:t>تعداد پرداخت هایی که به تایید مقام تشخیص و یا صاحب امضای سوم رسیده اند و در انتظار پرداخت توسط ذیحساب می باشند نمایش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34" name="Picture 3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5" name="Picture 34">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6" name="Picture 35">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7" name="Picture 36">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8" name="Picture 37">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9" name="Picture 38">
            <a:hlinkClick r:id="rId15"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40" name="Picture 39">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41" name="Picture 40">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42" name="Picture 41">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171759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61" y="614700"/>
            <a:ext cx="5952717" cy="2698771"/>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43203" y="260176"/>
            <a:ext cx="2680975" cy="238527"/>
          </a:xfrm>
          <a:prstGeom prst="rect">
            <a:avLst/>
          </a:prstGeom>
        </p:spPr>
        <p:txBody>
          <a:bodyPr wrap="squar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9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950" dirty="0">
              <a:solidFill>
                <a:srgbClr val="0070C0"/>
              </a:solidFill>
              <a:cs typeface="B Titr" panose="00000700000000000000" pitchFamily="2" charset="-78"/>
            </a:endParaRPr>
          </a:p>
        </p:txBody>
      </p:sp>
      <p:pic>
        <p:nvPicPr>
          <p:cNvPr id="21"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7057" y="233862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89618" y="790712"/>
            <a:ext cx="2086100" cy="1681549"/>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نحوه پرداخت</a:t>
            </a:r>
          </a:p>
          <a:p>
            <a:pPr algn="justLow" rtl="1"/>
            <a:r>
              <a:rPr lang="ar-SA" sz="1100" b="1" dirty="0">
                <a:latin typeface="B Zar" panose="00000400000000000000" pitchFamily="2" charset="-78"/>
                <a:ea typeface="Calibri" panose="020F0502020204030204" pitchFamily="34" charset="0"/>
                <a:cs typeface="B Nazanin" panose="00000400000000000000" pitchFamily="2" charset="-78"/>
              </a:rPr>
              <a:t>در این فرم تمام مقادیر این فرم به طور سیستمی تخصیص داده می شود</a:t>
            </a:r>
            <a:r>
              <a:rPr lang="fa-IR" sz="1100" b="1" dirty="0">
                <a:latin typeface="B Zar" panose="00000400000000000000" pitchFamily="2" charset="-78"/>
                <a:ea typeface="Calibri" panose="020F0502020204030204" pitchFamily="34" charset="0"/>
                <a:cs typeface="B Nazanin" panose="00000400000000000000" pitchFamily="2" charset="-78"/>
              </a:rPr>
              <a:t>.</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با کلیک بر روی کلید </a:t>
            </a:r>
            <a:r>
              <a:rPr lang="ar-SA"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تایید/ابطال</a:t>
            </a:r>
            <a:r>
              <a:rPr lang="ar-SA" sz="1100" b="1" dirty="0">
                <a:latin typeface="B Zar" panose="00000400000000000000" pitchFamily="2" charset="-78"/>
                <a:ea typeface="Calibri" panose="020F0502020204030204" pitchFamily="34" charset="0"/>
                <a:cs typeface="B Nazanin" panose="00000400000000000000" pitchFamily="2" charset="-78"/>
              </a:rPr>
              <a:t> </a:t>
            </a:r>
            <a:r>
              <a:rPr lang="fa-IR" sz="1100" b="1" dirty="0">
                <a:latin typeface="B Zar" panose="00000400000000000000" pitchFamily="2" charset="-78"/>
                <a:ea typeface="Calibri" panose="020F0502020204030204" pitchFamily="34" charset="0"/>
                <a:cs typeface="B Nazanin" panose="00000400000000000000" pitchFamily="2" charset="-78"/>
              </a:rPr>
              <a:t>فرم پرداخت خرید خدمت/کالا نمایش داده می شود.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29" name="Picture 2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6" name="Picture 3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7" name="Picture 3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1397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51" y="9740"/>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993" y="652024"/>
            <a:ext cx="6055449" cy="3954741"/>
          </a:xfrm>
          <a:prstGeom prst="rect">
            <a:avLst/>
          </a:prstGeom>
        </p:spPr>
      </p:pic>
      <p:pic>
        <p:nvPicPr>
          <p:cNvPr id="18" name="Picture 1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9" name="Picture 18">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20" name="Rectangle 19"/>
          <p:cNvSpPr/>
          <p:nvPr/>
        </p:nvSpPr>
        <p:spPr>
          <a:xfrm>
            <a:off x="6543203" y="260176"/>
            <a:ext cx="2680975" cy="238527"/>
          </a:xfrm>
          <a:prstGeom prst="rect">
            <a:avLst/>
          </a:prstGeom>
        </p:spPr>
        <p:txBody>
          <a:bodyPr wrap="square">
            <a:spAutoFit/>
          </a:bodyPr>
          <a:lstStyle/>
          <a:p>
            <a:r>
              <a:rPr lang="fa-IR" sz="95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کارتابل مقام تشخیص– </a:t>
            </a:r>
            <a:r>
              <a:rPr lang="fa-IR" sz="950" dirty="0">
                <a:solidFill>
                  <a:srgbClr val="0070C0"/>
                </a:solidFill>
                <a:latin typeface="B Zar" panose="00000400000000000000" pitchFamily="2" charset="-78"/>
                <a:ea typeface="Calibri" panose="020F0502020204030204" pitchFamily="34" charset="0"/>
                <a:cs typeface="B Titr" panose="00000700000000000000" pitchFamily="2" charset="-78"/>
              </a:rPr>
              <a:t>پرداخت خرید خدمت/کالا</a:t>
            </a:r>
            <a:endParaRPr lang="en-US" sz="950" dirty="0">
              <a:solidFill>
                <a:srgbClr val="0070C0"/>
              </a:solidFill>
              <a:cs typeface="B Titr" panose="00000700000000000000" pitchFamily="2" charset="-78"/>
            </a:endParaRPr>
          </a:p>
        </p:txBody>
      </p:sp>
      <p:pic>
        <p:nvPicPr>
          <p:cNvPr id="21" name="point 1" descr="F:\END\Blue\New folder\point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8887" y="4177251"/>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22" name="Arrow 1" descr="C:\Users\ali kamali\Desktop\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8363" y="895815"/>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1"/>
          <p:cNvSpPr/>
          <p:nvPr/>
        </p:nvSpPr>
        <p:spPr>
          <a:xfrm>
            <a:off x="6689618" y="790712"/>
            <a:ext cx="2086100" cy="218938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نحوه پرداخت</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پس از بررسی فرم مربوطه و مشاهده مستندات مرتبط و صورت وضعیت ها، می توانید با کلیک بر روی کلیدهای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تایید</a:t>
            </a:r>
            <a:r>
              <a:rPr lang="fa-IR" sz="1100" b="1" dirty="0">
                <a:latin typeface="B Zar" panose="00000400000000000000" pitchFamily="2" charset="-78"/>
                <a:ea typeface="Calibri" panose="020F0502020204030204" pitchFamily="34" charset="0"/>
                <a:cs typeface="B Nazanin" panose="00000400000000000000" pitchFamily="2" charset="-78"/>
              </a:rPr>
              <a:t> و یا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ابطال</a:t>
            </a:r>
            <a:r>
              <a:rPr lang="fa-IR" sz="1100" b="1" dirty="0">
                <a:latin typeface="B Zar" panose="00000400000000000000" pitchFamily="2" charset="-78"/>
                <a:ea typeface="Calibri" panose="020F0502020204030204" pitchFamily="34" charset="0"/>
                <a:cs typeface="B Nazanin" panose="00000400000000000000" pitchFamily="2" charset="-78"/>
              </a:rPr>
              <a:t> فرم مربوطه را تعیین وضعیت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تایید و یا ابطال می بایست به وسیله امضاي الكترونيكي،  محتویات این فرم را امضاء نمایید.</a:t>
            </a:r>
          </a:p>
          <a:p>
            <a:pPr lvl="0"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lvl="0"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6208" y="114263"/>
            <a:ext cx="6420193" cy="497318"/>
          </a:xfrm>
          <a:prstGeom prst="rect">
            <a:avLst/>
          </a:prstGeom>
        </p:spPr>
      </p:pic>
      <p:pic>
        <p:nvPicPr>
          <p:cNvPr id="29" name="Picture 2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87" y="270705"/>
            <a:ext cx="720917" cy="125987"/>
          </a:xfrm>
          <a:prstGeom prst="rect">
            <a:avLst/>
          </a:prstGeom>
        </p:spPr>
      </p:pic>
      <p:pic>
        <p:nvPicPr>
          <p:cNvPr id="30" name="Picture 29">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68094" y="275319"/>
            <a:ext cx="559073" cy="122724"/>
          </a:xfrm>
          <a:prstGeom prst="rect">
            <a:avLst/>
          </a:prstGeom>
        </p:spPr>
      </p:pic>
      <p:pic>
        <p:nvPicPr>
          <p:cNvPr id="31" name="Picture 30">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0178" y="277074"/>
            <a:ext cx="736341" cy="117294"/>
          </a:xfrm>
          <a:prstGeom prst="rect">
            <a:avLst/>
          </a:prstGeom>
        </p:spPr>
      </p:pic>
      <p:pic>
        <p:nvPicPr>
          <p:cNvPr id="32" name="Picture 3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7137" y="279671"/>
            <a:ext cx="367399" cy="122467"/>
          </a:xfrm>
          <a:prstGeom prst="rect">
            <a:avLst/>
          </a:prstGeom>
        </p:spPr>
      </p:pic>
      <p:pic>
        <p:nvPicPr>
          <p:cNvPr id="33" name="Picture 3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3386" y="265837"/>
            <a:ext cx="372732" cy="129023"/>
          </a:xfrm>
          <a:prstGeom prst="rect">
            <a:avLst/>
          </a:prstGeom>
        </p:spPr>
      </p:pic>
      <p:pic>
        <p:nvPicPr>
          <p:cNvPr id="34" name="Picture 33">
            <a:hlinkClick r:id="rId13"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5600" y="271214"/>
            <a:ext cx="501489" cy="125373"/>
          </a:xfrm>
          <a:prstGeom prst="rect">
            <a:avLst/>
          </a:prstGeom>
        </p:spPr>
      </p:pic>
      <p:pic>
        <p:nvPicPr>
          <p:cNvPr id="35" name="Picture 34">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71042" y="265770"/>
            <a:ext cx="674423" cy="121397"/>
          </a:xfrm>
          <a:prstGeom prst="rect">
            <a:avLst/>
          </a:prstGeom>
        </p:spPr>
      </p:pic>
      <p:pic>
        <p:nvPicPr>
          <p:cNvPr id="36" name="Picture 3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02142" y="265784"/>
            <a:ext cx="394255" cy="147846"/>
          </a:xfrm>
          <a:prstGeom prst="rect">
            <a:avLst/>
          </a:prstGeom>
        </p:spPr>
      </p:pic>
      <p:pic>
        <p:nvPicPr>
          <p:cNvPr id="37" name="Picture 36">
            <a:hlinkClick r:id="rId26" action="ppaction://hlinksldjump"/>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96317" y="275320"/>
            <a:ext cx="939973" cy="130150"/>
          </a:xfrm>
          <a:prstGeom prst="rect">
            <a:avLst/>
          </a:prstGeom>
        </p:spPr>
      </p:pic>
    </p:spTree>
    <p:extLst>
      <p:ext uri="{BB962C8B-B14F-4D97-AF65-F5344CB8AC3E}">
        <p14:creationId xmlns:p14="http://schemas.microsoft.com/office/powerpoint/2010/main" val="353344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right)">
                                      <p:cBhvr>
                                        <p:cTn id="13" dur="500"/>
                                        <p:tgtEl>
                                          <p:spTgt spid="2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C:\Users\ali kamali\Desktop\b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09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173E096-BB55-472B-BC17-90588069DAE9}"/>
              </a:ext>
            </a:extLst>
          </p:cNvPr>
          <p:cNvSpPr txBox="1"/>
          <p:nvPr/>
        </p:nvSpPr>
        <p:spPr>
          <a:xfrm>
            <a:off x="1100356" y="2947145"/>
            <a:ext cx="7276832" cy="500137"/>
          </a:xfrm>
          <a:prstGeom prst="rect">
            <a:avLst/>
          </a:prstGeom>
          <a:noFill/>
        </p:spPr>
        <p:txBody>
          <a:bodyPr wrap="square" lIns="68580" tIns="34290" rIns="68580" bIns="34290" rtlCol="0">
            <a:spAutoFit/>
          </a:bodyPr>
          <a:lstStyle/>
          <a:p>
            <a:pPr algn="ctr" rtl="1"/>
            <a:r>
              <a:rPr lang="fa-IR"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rPr>
              <a:t>الحـاقـیه سفـارش</a:t>
            </a:r>
            <a:endParaRPr lang="en-US" sz="2800" dirty="0">
              <a:solidFill>
                <a:srgbClr val="002060"/>
              </a:solidFill>
              <a:effectLst>
                <a:outerShdw blurRad="38100" dist="38100" dir="2700000" algn="tl">
                  <a:srgbClr val="000000">
                    <a:alpha val="43137"/>
                  </a:srgbClr>
                </a:outerShdw>
              </a:effectLst>
              <a:latin typeface="IranNastaliq" pitchFamily="18" charset="0"/>
              <a:cs typeface="B Titr" panose="00000700000000000000" pitchFamily="2" charset="-78"/>
            </a:endParaRPr>
          </a:p>
        </p:txBody>
      </p:sp>
      <p:pic>
        <p:nvPicPr>
          <p:cNvPr id="16" name="Picture 9" descr="C:\Users\ali kamali\Desktop\logo 22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3106" y="947987"/>
            <a:ext cx="2333996" cy="1288366"/>
          </a:xfrm>
          <a:prstGeom prst="rect">
            <a:avLst/>
          </a:prstGeom>
          <a:ln>
            <a:noFill/>
          </a:ln>
          <a:effectLst>
            <a:outerShdw blurRad="292100" dist="139700" dir="2700000" algn="tl" rotWithShape="0">
              <a:srgbClr val="333333">
                <a:alpha val="65000"/>
              </a:srgbClr>
            </a:outerShdw>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6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94" y="639130"/>
            <a:ext cx="5862258" cy="3363874"/>
          </a:xfrm>
          <a:prstGeom prst="rect">
            <a:avLst/>
          </a:prstGeom>
        </p:spPr>
      </p:pic>
      <p:pic>
        <p:nvPicPr>
          <p:cNvPr id="11" name="Arrow 1" descr="C:\Users\ali kamali\Desktop\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521"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71280" y="766628"/>
            <a:ext cx="2086100" cy="3374320"/>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الحاقیه سفارش جهت اصلاح و يا افزودن متمم به فرم سفارش مورد استفاده قرار می گیرد. در صورتی که قصد ثبت الحاقیه برای سفارش را دارید  بر روی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ثبت الحاقیه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fa-IR" sz="1100" b="1" dirty="0">
              <a:latin typeface="B Zar" panose="00000400000000000000" pitchFamily="2" charset="-78"/>
              <a:ea typeface="Calibri" panose="020F0502020204030204" pitchFamily="34" charset="0"/>
              <a:cs typeface="B Nazanin" panose="00000400000000000000" pitchFamily="2" charset="-78"/>
            </a:endParaRP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صورت نیاز به تغییر مقادیر سفارش تا سقف حداکثر 25 درصد از مبلغ سفارش و کاهش مبلغ سفارش بدون محدودیت، کاربر می تواند از طریق کارتابل الحاقیه های سفارش اطلاعات مربوطه را ثبت نماید. </a:t>
            </a:r>
          </a:p>
          <a:p>
            <a:pPr lvl="0" algn="justLow" rtl="1"/>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نکته : </a:t>
            </a:r>
            <a:r>
              <a:rPr lang="fa-IR" sz="1100" b="1" dirty="0">
                <a:latin typeface="B Zar" panose="00000400000000000000" pitchFamily="2" charset="-78"/>
                <a:ea typeface="Calibri" panose="020F0502020204030204" pitchFamily="34" charset="0"/>
                <a:cs typeface="B Nazanin" panose="00000400000000000000" pitchFamily="2" charset="-78"/>
              </a:rPr>
              <a:t>در صورتیکه سفارشی هنوز به مرحله تایید و امضا نرسیده باشد، و کالا یا خدماتی ارسال شده ولی هنوز تایید نهایی نشده داشته باشد امکان ثبت الحاقیه جدید وجود نخواهد داشت.</a:t>
            </a:r>
            <a:endParaRPr lang="en-US" sz="1100" b="1" dirty="0">
              <a:latin typeface="B Zar" panose="00000400000000000000" pitchFamily="2" charset="-78"/>
              <a:ea typeface="Calibri" panose="020F0502020204030204" pitchFamily="34" charset="0"/>
              <a:cs typeface="B Nazanin" panose="00000400000000000000" pitchFamily="2" charset="-78"/>
            </a:endParaRPr>
          </a:p>
          <a:p>
            <a:pPr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703" y="1929353"/>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5" name="Picture 1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7" name="Rectangle 16"/>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spTree>
    <p:extLst>
      <p:ext uri="{BB962C8B-B14F-4D97-AF65-F5344CB8AC3E}">
        <p14:creationId xmlns:p14="http://schemas.microsoft.com/office/powerpoint/2010/main" val="150122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188" y="637891"/>
            <a:ext cx="5871306" cy="3293659"/>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60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9362" y="766628"/>
            <a:ext cx="2086100" cy="1512271"/>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جهت ثبت الحاقیه ، در ابتدا نیاز به جستجو شماره سفارش مورد نیاز می باشد. بدین منظور با انتخاب کلید  </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جستجو</a:t>
            </a:r>
            <a:r>
              <a:rPr lang="fa-IR" sz="1100" b="1" dirty="0">
                <a:latin typeface="B Zar" panose="00000400000000000000" pitchFamily="2" charset="-78"/>
                <a:ea typeface="Calibri" panose="020F0502020204030204" pitchFamily="34" charset="0"/>
                <a:cs typeface="B Nazanin" panose="00000400000000000000" pitchFamily="2" charset="-78"/>
              </a:rPr>
              <a:t> در فرم ( انتخاب سفارش جهت ثبت الحاقیه) اقدام نمایید سپس بر روی کلید</a:t>
            </a:r>
            <a:r>
              <a:rPr lang="fa-IR" sz="1100" b="1" dirty="0">
                <a:solidFill>
                  <a:srgbClr val="7030A0"/>
                </a:solidFill>
                <a:latin typeface="B Zar" panose="00000400000000000000" pitchFamily="2" charset="-78"/>
                <a:ea typeface="Calibri" panose="020F0502020204030204" pitchFamily="34" charset="0"/>
                <a:cs typeface="B Nazanin" panose="00000400000000000000" pitchFamily="2" charset="-78"/>
              </a:rPr>
              <a:t> ادامه </a:t>
            </a:r>
            <a:r>
              <a:rPr lang="fa-IR" sz="1100" b="1" dirty="0">
                <a:latin typeface="B Zar" panose="00000400000000000000" pitchFamily="2" charset="-78"/>
                <a:ea typeface="Calibri" panose="020F0502020204030204" pitchFamily="34" charset="0"/>
                <a:cs typeface="B Nazanin" panose="00000400000000000000" pitchFamily="2" charset="-78"/>
              </a:rPr>
              <a:t>کلیک نمایید.</a:t>
            </a:r>
          </a:p>
          <a:p>
            <a:pPr algn="justLow" rtl="1"/>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4144" y="892785"/>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94144" y="2354765"/>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5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669" y="636658"/>
            <a:ext cx="5818840" cy="3774787"/>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7603"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599362" y="766628"/>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الحاقیه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 برای اصلاح یک سفارش درج عنوان الحاقیه و شرح دلایل الحاقیه  اجباری می</a:t>
            </a:r>
            <a:r>
              <a:rPr lang="x-none" sz="1100" b="1" dirty="0">
                <a:latin typeface="B Zar" panose="00000400000000000000" pitchFamily="2" charset="-78"/>
                <a:ea typeface="Calibri" panose="020F0502020204030204" pitchFamily="34" charset="0"/>
                <a:cs typeface="B Nazanin" panose="00000400000000000000" pitchFamily="2" charset="-78"/>
              </a:rPr>
              <a:t>‌</a:t>
            </a:r>
            <a:r>
              <a:rPr lang="fa-IR" sz="1100" b="1" dirty="0">
                <a:latin typeface="B Zar" panose="00000400000000000000" pitchFamily="2" charset="-78"/>
                <a:ea typeface="Calibri" panose="020F0502020204030204" pitchFamily="34" charset="0"/>
                <a:cs typeface="B Nazanin" panose="00000400000000000000" pitchFamily="2" charset="-78"/>
              </a:rPr>
              <a:t>باشد.</a:t>
            </a:r>
            <a:endParaRPr lang="en-US" sz="1100" b="1" dirty="0">
              <a:latin typeface="B Zar" panose="00000400000000000000" pitchFamily="2" charset="-78"/>
              <a:ea typeface="Calibri" panose="020F0502020204030204" pitchFamily="34" charset="0"/>
              <a:cs typeface="B Nazanin" panose="00000400000000000000" pitchFamily="2" charset="-78"/>
            </a:endParaRP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66391" y="1268470"/>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75390" y="1666590"/>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28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
            <a:ext cx="9144000" cy="5140990"/>
          </a:xfrm>
          <a:prstGeom prst="rect">
            <a:avLst/>
          </a:prstGeom>
        </p:spPr>
      </p:pic>
      <p:pic>
        <p:nvPicPr>
          <p:cNvPr id="17" name="Picture 16">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4" y="509524"/>
            <a:ext cx="317514" cy="300309"/>
          </a:xfrm>
          <a:prstGeom prst="rect">
            <a:avLst/>
          </a:prstGeom>
        </p:spPr>
      </p:pic>
      <p:pic>
        <p:nvPicPr>
          <p:cNvPr id="18" name="Picture 1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0" y="819332"/>
            <a:ext cx="317514" cy="300309"/>
          </a:xfrm>
          <a:prstGeom prst="rect">
            <a:avLst/>
          </a:prstGeom>
        </p:spPr>
      </p:pic>
      <p:sp>
        <p:nvSpPr>
          <p:cNvPr id="19" name="Rectangle 18"/>
          <p:cNvSpPr/>
          <p:nvPr/>
        </p:nvSpPr>
        <p:spPr>
          <a:xfrm>
            <a:off x="6630858" y="236483"/>
            <a:ext cx="2125903" cy="261610"/>
          </a:xfrm>
          <a:prstGeom prst="rect">
            <a:avLst/>
          </a:prstGeom>
        </p:spPr>
        <p:txBody>
          <a:bodyPr wrap="none">
            <a:spAutoFit/>
          </a:bodyPr>
          <a:lstStyle/>
          <a:p>
            <a:r>
              <a:rPr lang="fa-IR" sz="1100" dirty="0">
                <a:solidFill>
                  <a:schemeClr val="tx1">
                    <a:lumMod val="85000"/>
                    <a:lumOff val="15000"/>
                  </a:schemeClr>
                </a:solidFill>
                <a:latin typeface="B Zar" panose="00000400000000000000" pitchFamily="2" charset="-78"/>
                <a:ea typeface="Calibri" panose="020F0502020204030204" pitchFamily="34" charset="0"/>
                <a:cs typeface="B Titr" panose="00000700000000000000" pitchFamily="2" charset="-78"/>
              </a:rPr>
              <a:t> کارتـابل کارپرداز– </a:t>
            </a:r>
            <a:r>
              <a:rPr lang="fa-IR" sz="1100" dirty="0">
                <a:solidFill>
                  <a:srgbClr val="0070C0"/>
                </a:solidFill>
                <a:latin typeface="B Zar" panose="00000400000000000000" pitchFamily="2" charset="-78"/>
                <a:ea typeface="Calibri" panose="020F0502020204030204" pitchFamily="34" charset="0"/>
                <a:cs typeface="B Titr" panose="00000700000000000000" pitchFamily="2" charset="-78"/>
              </a:rPr>
              <a:t>الحـاقیه سـفارش</a:t>
            </a:r>
            <a:endParaRPr lang="en-US" sz="1100" dirty="0">
              <a:solidFill>
                <a:srgbClr val="0070C0"/>
              </a:solidFill>
              <a:cs typeface="B Titr" panose="00000700000000000000" pitchFamily="2" charset="-78"/>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403" y="626255"/>
            <a:ext cx="5632393" cy="4305893"/>
          </a:xfrm>
          <a:prstGeom prst="rect">
            <a:avLst/>
          </a:prstGeom>
        </p:spPr>
      </p:pic>
      <p:pic>
        <p:nvPicPr>
          <p:cNvPr id="11" name="Arrow 1" descr="C:\Users\ali kamali\Desktop\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9247" y="871731"/>
            <a:ext cx="2411664" cy="407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 1"/>
          <p:cNvSpPr/>
          <p:nvPr/>
        </p:nvSpPr>
        <p:spPr>
          <a:xfrm>
            <a:off x="6661006" y="766628"/>
            <a:ext cx="2086100" cy="835163"/>
          </a:xfrm>
          <a:prstGeom prst="rect">
            <a:avLst/>
          </a:prstGeom>
        </p:spPr>
        <p:txBody>
          <a:bodyPr wrap="square" lIns="68577" tIns="34289" rIns="68577" bIns="34289">
            <a:spAutoFit/>
          </a:bodyPr>
          <a:lstStyle/>
          <a:p>
            <a:pPr algn="just" rtl="1">
              <a:lnSpc>
                <a:spcPct val="107000"/>
              </a:lnSpc>
              <a:spcAft>
                <a:spcPts val="600"/>
              </a:spcAft>
            </a:pPr>
            <a:r>
              <a:rPr lang="fa-IR" sz="1100" b="1" dirty="0">
                <a:solidFill>
                  <a:schemeClr val="accent1">
                    <a:lumMod val="75000"/>
                  </a:schemeClr>
                </a:solidFill>
                <a:latin typeface="B Zar" panose="00000400000000000000" pitchFamily="2" charset="-78"/>
                <a:ea typeface="Calibri" panose="020F0502020204030204" pitchFamily="34" charset="0"/>
                <a:cs typeface="B Nazanin" panose="00000400000000000000" pitchFamily="2" charset="-78"/>
              </a:rPr>
              <a:t>خدمت/کالاهای سفارش</a:t>
            </a:r>
          </a:p>
          <a:p>
            <a:pPr algn="justLow" rtl="1"/>
            <a:r>
              <a:rPr lang="fa-IR" sz="1100" b="1" dirty="0">
                <a:latin typeface="B Zar" panose="00000400000000000000" pitchFamily="2" charset="-78"/>
                <a:ea typeface="Calibri" panose="020F0502020204030204" pitchFamily="34" charset="0"/>
                <a:cs typeface="B Nazanin" panose="00000400000000000000" pitchFamily="2" charset="-78"/>
              </a:rPr>
              <a:t>در جدول فوق امکان تغییر مقدار/تعداد و سایر هزینه ها و مبلغ تخفیف و مالیات بر ارزش افزوده وجود دارد.</a:t>
            </a:r>
          </a:p>
        </p:txBody>
      </p:sp>
      <p:pic>
        <p:nvPicPr>
          <p:cNvPr id="14"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83506" y="3015077"/>
            <a:ext cx="221619" cy="241615"/>
          </a:xfrm>
          <a:prstGeom prst="rect">
            <a:avLst/>
          </a:prstGeom>
          <a:noFill/>
          <a:extLst>
            <a:ext uri="{909E8E84-426E-40DD-AFC4-6F175D3DCCD1}">
              <a14:hiddenFill xmlns:a14="http://schemas.microsoft.com/office/drawing/2010/main">
                <a:solidFill>
                  <a:srgbClr val="FFFFFF"/>
                </a:solidFill>
              </a14:hiddenFill>
            </a:ext>
          </a:extLst>
        </p:spPr>
      </p:pic>
      <p:pic>
        <p:nvPicPr>
          <p:cNvPr id="12" name="point 1" descr="F:\END\Blue\New folder\point 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91477" y="1639427"/>
            <a:ext cx="221619" cy="2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88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29677</TotalTime>
  <Words>8177</Words>
  <Application>Microsoft Office PowerPoint</Application>
  <PresentationFormat>On-screen Show (16:9)</PresentationFormat>
  <Paragraphs>643</Paragraphs>
  <Slides>132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132</vt:i4>
      </vt:variant>
    </vt:vector>
  </HeadingPairs>
  <TitlesOfParts>
    <vt:vector size="143" baseType="lpstr">
      <vt:lpstr>Arial</vt:lpstr>
      <vt:lpstr>Tw Cen MT</vt:lpstr>
      <vt:lpstr>Calibri</vt:lpstr>
      <vt:lpstr>Calibri Light</vt:lpstr>
      <vt:lpstr>B Nazanin</vt:lpstr>
      <vt:lpstr>Sitka Banner</vt:lpstr>
      <vt:lpstr>B Titr</vt:lpstr>
      <vt:lpstr>B Zar</vt:lpstr>
      <vt:lpstr>IranNastaliq</vt:lpstr>
      <vt:lpstr>B Yekan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Nahid Ahmed</dc:creator>
  <cp:lastModifiedBy>کمالی فرد علی</cp:lastModifiedBy>
  <cp:revision>2666</cp:revision>
  <dcterms:created xsi:type="dcterms:W3CDTF">2017-11-09T17:58:25Z</dcterms:created>
  <dcterms:modified xsi:type="dcterms:W3CDTF">2020-04-27T11:40:50Z</dcterms:modified>
</cp:coreProperties>
</file>