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1"/>
  </p:notesMasterIdLst>
  <p:sldIdLst>
    <p:sldId id="279" r:id="rId2"/>
    <p:sldId id="298" r:id="rId3"/>
    <p:sldId id="344" r:id="rId4"/>
    <p:sldId id="375" r:id="rId5"/>
    <p:sldId id="533" r:id="rId6"/>
    <p:sldId id="376" r:id="rId7"/>
    <p:sldId id="377" r:id="rId8"/>
    <p:sldId id="379" r:id="rId9"/>
    <p:sldId id="380" r:id="rId10"/>
    <p:sldId id="381" r:id="rId11"/>
    <p:sldId id="382" r:id="rId12"/>
    <p:sldId id="532" r:id="rId13"/>
    <p:sldId id="383" r:id="rId14"/>
    <p:sldId id="384" r:id="rId15"/>
    <p:sldId id="385" r:id="rId16"/>
    <p:sldId id="484" r:id="rId17"/>
    <p:sldId id="387" r:id="rId18"/>
    <p:sldId id="488" r:id="rId19"/>
    <p:sldId id="388" r:id="rId20"/>
    <p:sldId id="389" r:id="rId21"/>
    <p:sldId id="390" r:id="rId22"/>
    <p:sldId id="392" r:id="rId23"/>
    <p:sldId id="483" r:id="rId24"/>
    <p:sldId id="485" r:id="rId25"/>
    <p:sldId id="486" r:id="rId26"/>
    <p:sldId id="487" r:id="rId27"/>
    <p:sldId id="489" r:id="rId28"/>
    <p:sldId id="393" r:id="rId29"/>
    <p:sldId id="394" r:id="rId30"/>
    <p:sldId id="395" r:id="rId31"/>
    <p:sldId id="396" r:id="rId32"/>
    <p:sldId id="398" r:id="rId33"/>
    <p:sldId id="490" r:id="rId34"/>
    <p:sldId id="492" r:id="rId35"/>
    <p:sldId id="531" r:id="rId36"/>
    <p:sldId id="397" r:id="rId37"/>
    <p:sldId id="400" r:id="rId38"/>
    <p:sldId id="401" r:id="rId39"/>
    <p:sldId id="402" r:id="rId40"/>
    <p:sldId id="496" r:id="rId41"/>
    <p:sldId id="494" r:id="rId42"/>
    <p:sldId id="495" r:id="rId43"/>
    <p:sldId id="530" r:id="rId44"/>
    <p:sldId id="405" r:id="rId45"/>
    <p:sldId id="403" r:id="rId46"/>
    <p:sldId id="404" r:id="rId47"/>
    <p:sldId id="497" r:id="rId48"/>
    <p:sldId id="418" r:id="rId49"/>
    <p:sldId id="437" r:id="rId50"/>
    <p:sldId id="436" r:id="rId51"/>
    <p:sldId id="439" r:id="rId52"/>
    <p:sldId id="438" r:id="rId53"/>
    <p:sldId id="440" r:id="rId54"/>
    <p:sldId id="498" r:id="rId55"/>
    <p:sldId id="445" r:id="rId56"/>
    <p:sldId id="442" r:id="rId57"/>
    <p:sldId id="443" r:id="rId58"/>
    <p:sldId id="446" r:id="rId59"/>
    <p:sldId id="529" r:id="rId60"/>
    <p:sldId id="465" r:id="rId61"/>
    <p:sldId id="466" r:id="rId62"/>
    <p:sldId id="467" r:id="rId63"/>
    <p:sldId id="468" r:id="rId64"/>
    <p:sldId id="471" r:id="rId65"/>
    <p:sldId id="470" r:id="rId66"/>
    <p:sldId id="472" r:id="rId67"/>
    <p:sldId id="473" r:id="rId68"/>
    <p:sldId id="474" r:id="rId69"/>
    <p:sldId id="476" r:id="rId70"/>
    <p:sldId id="477" r:id="rId71"/>
    <p:sldId id="475" r:id="rId72"/>
    <p:sldId id="478" r:id="rId73"/>
    <p:sldId id="479" r:id="rId74"/>
    <p:sldId id="480" r:id="rId75"/>
    <p:sldId id="481" r:id="rId76"/>
    <p:sldId id="482" r:id="rId77"/>
    <p:sldId id="499" r:id="rId78"/>
    <p:sldId id="500" r:id="rId79"/>
    <p:sldId id="501" r:id="rId80"/>
    <p:sldId id="502" r:id="rId81"/>
    <p:sldId id="503" r:id="rId82"/>
    <p:sldId id="507" r:id="rId83"/>
    <p:sldId id="504" r:id="rId84"/>
    <p:sldId id="508" r:id="rId85"/>
    <p:sldId id="505" r:id="rId86"/>
    <p:sldId id="506" r:id="rId87"/>
    <p:sldId id="510" r:id="rId88"/>
    <p:sldId id="511" r:id="rId89"/>
    <p:sldId id="513" r:id="rId90"/>
    <p:sldId id="514" r:id="rId91"/>
    <p:sldId id="515" r:id="rId92"/>
    <p:sldId id="517" r:id="rId93"/>
    <p:sldId id="417" r:id="rId94"/>
    <p:sldId id="447" r:id="rId95"/>
    <p:sldId id="448" r:id="rId96"/>
    <p:sldId id="449" r:id="rId97"/>
    <p:sldId id="450" r:id="rId98"/>
    <p:sldId id="452" r:id="rId99"/>
    <p:sldId id="453" r:id="rId100"/>
    <p:sldId id="451" r:id="rId101"/>
    <p:sldId id="527" r:id="rId102"/>
    <p:sldId id="528" r:id="rId103"/>
    <p:sldId id="516" r:id="rId104"/>
    <p:sldId id="518" r:id="rId105"/>
    <p:sldId id="524" r:id="rId106"/>
    <p:sldId id="519" r:id="rId107"/>
    <p:sldId id="520" r:id="rId108"/>
    <p:sldId id="521" r:id="rId109"/>
    <p:sldId id="522" r:id="rId110"/>
    <p:sldId id="523" r:id="rId111"/>
    <p:sldId id="525" r:id="rId112"/>
    <p:sldId id="526" r:id="rId113"/>
    <p:sldId id="549" r:id="rId114"/>
    <p:sldId id="534" r:id="rId115"/>
    <p:sldId id="535" r:id="rId116"/>
    <p:sldId id="550" r:id="rId117"/>
    <p:sldId id="536" r:id="rId118"/>
    <p:sldId id="537" r:id="rId119"/>
    <p:sldId id="539" r:id="rId120"/>
    <p:sldId id="538" r:id="rId121"/>
    <p:sldId id="540" r:id="rId122"/>
    <p:sldId id="541" r:id="rId123"/>
    <p:sldId id="542" r:id="rId124"/>
    <p:sldId id="543" r:id="rId125"/>
    <p:sldId id="544" r:id="rId126"/>
    <p:sldId id="545" r:id="rId127"/>
    <p:sldId id="546" r:id="rId128"/>
    <p:sldId id="547" r:id="rId129"/>
    <p:sldId id="548" r:id="rId130"/>
  </p:sldIdLst>
  <p:sldSz cx="9144000" cy="5143500" type="screen16x9"/>
  <p:notesSz cx="6858000" cy="9144000"/>
  <p:embeddedFontLst>
    <p:embeddedFont>
      <p:font typeface="B Titr" panose="00000700000000000000" pitchFamily="2" charset="-78"/>
      <p:bold r:id="rId132"/>
    </p:embeddedFont>
    <p:embeddedFont>
      <p:font typeface="B Nazanin" panose="00000400000000000000" pitchFamily="2" charset="-78"/>
      <p:regular r:id="rId133"/>
      <p:bold r:id="rId134"/>
    </p:embeddedFont>
    <p:embeddedFont>
      <p:font typeface="Tw Cen MT" panose="020B0602020104020603" pitchFamily="34" charset="0"/>
      <p:regular r:id="rId135"/>
      <p:bold r:id="rId136"/>
      <p:italic r:id="rId137"/>
      <p:boldItalic r:id="rId138"/>
    </p:embeddedFont>
    <p:embeddedFont>
      <p:font typeface="Calibri Light" panose="020F0302020204030204" pitchFamily="34" charset="0"/>
      <p:regular r:id="rId139"/>
      <p:italic r:id="rId140"/>
    </p:embeddedFont>
    <p:embeddedFont>
      <p:font typeface="Calibri" panose="020F0502020204030204" pitchFamily="34" charset="0"/>
      <p:regular r:id="rId141"/>
      <p:bold r:id="rId142"/>
      <p:italic r:id="rId143"/>
      <p:boldItalic r:id="rId144"/>
    </p:embeddedFont>
    <p:embeddedFont>
      <p:font typeface="B Zar" panose="00000400000000000000" pitchFamily="2" charset="-78"/>
      <p:regular r:id="rId145"/>
      <p:bold r:id="rId146"/>
    </p:embeddedFont>
    <p:embeddedFont>
      <p:font typeface="IranNastaliq" panose="020B0604020202020204" charset="0"/>
      <p:regular r:id="rId147"/>
    </p:embeddedFont>
    <p:embeddedFont>
      <p:font typeface="B Yekan" panose="00000400000000000000" pitchFamily="2" charset="-78"/>
      <p:regular r:id="rId148"/>
    </p:embeddedFont>
    <p:embeddedFont>
      <p:font typeface="Sitka Banner" panose="02000505000000020004" pitchFamily="2" charset="0"/>
      <p:regular r:id="rId149"/>
      <p:bold r:id="rId150"/>
      <p:italic r:id="rId151"/>
      <p:boldItalic r:id="rId152"/>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857643-A715-4C0D-B54F-E0A377736EE5}">
          <p14:sldIdLst>
            <p14:sldId id="279"/>
            <p14:sldId id="298"/>
            <p14:sldId id="344"/>
            <p14:sldId id="375"/>
          </p14:sldIdLst>
        </p14:section>
        <p14:section name="کارپرداز-ثبت درخواست خرید" id="{0266077B-0981-486D-B704-BFDCE9569039}">
          <p14:sldIdLst>
            <p14:sldId id="533"/>
            <p14:sldId id="376"/>
            <p14:sldId id="377"/>
            <p14:sldId id="379"/>
            <p14:sldId id="380"/>
            <p14:sldId id="381"/>
            <p14:sldId id="382"/>
          </p14:sldIdLst>
        </p14:section>
        <p14:section name="کارپرداز-انتخاب تامین کنندگان" id="{FE829640-9FE0-42E9-A201-809F7C5DAA2F}">
          <p14:sldIdLst>
            <p14:sldId id="532"/>
            <p14:sldId id="383"/>
            <p14:sldId id="384"/>
            <p14:sldId id="385"/>
            <p14:sldId id="484"/>
            <p14:sldId id="387"/>
          </p14:sldIdLst>
        </p14:section>
        <p14:section name="ارسال استعلام" id="{F221D4A1-FE85-4F97-AFAD-BADC84359028}">
          <p14:sldIdLst>
            <p14:sldId id="488"/>
          </p14:sldIdLst>
        </p14:section>
        <p14:section name="کارپرداز-ارسال استعلام" id="{08345F5D-88CA-4644-B412-1D36A1DC9C4C}">
          <p14:sldIdLst>
            <p14:sldId id="388"/>
            <p14:sldId id="389"/>
            <p14:sldId id="390"/>
            <p14:sldId id="392"/>
          </p14:sldIdLst>
        </p14:section>
        <p14:section name="مقام تشخیص-ارسال استعلام" id="{FE801D90-91CD-475F-8F8E-6A31014A2554}">
          <p14:sldIdLst>
            <p14:sldId id="483"/>
            <p14:sldId id="485"/>
            <p14:sldId id="486"/>
            <p14:sldId id="487"/>
          </p14:sldIdLst>
        </p14:section>
        <p14:section name="تایید پاسخ استعلام" id="{1DE66B89-FD8B-40C1-9EF4-C28A998A05E8}">
          <p14:sldIdLst>
            <p14:sldId id="489"/>
          </p14:sldIdLst>
        </p14:section>
        <p14:section name="کارپرداز-تایید پاسخ استعلام" id="{9293F0F9-A142-4A8B-8A50-4DF32A4C3CA1}">
          <p14:sldIdLst>
            <p14:sldId id="393"/>
            <p14:sldId id="394"/>
            <p14:sldId id="395"/>
            <p14:sldId id="396"/>
            <p14:sldId id="398"/>
          </p14:sldIdLst>
        </p14:section>
        <p14:section name="مقام تشخیص-تایید پاسخ استعلام" id="{F06AD3B6-865A-4171-99E0-013A9C522BED}">
          <p14:sldIdLst>
            <p14:sldId id="490"/>
            <p14:sldId id="492"/>
          </p14:sldIdLst>
        </p14:section>
        <p14:section name="کارپرداز - جدول مقایسه ای" id="{81458B51-B1DB-406A-8992-48D43023F36B}">
          <p14:sldIdLst>
            <p14:sldId id="531"/>
            <p14:sldId id="397"/>
            <p14:sldId id="400"/>
            <p14:sldId id="401"/>
            <p14:sldId id="402"/>
            <p14:sldId id="496"/>
          </p14:sldIdLst>
        </p14:section>
        <p14:section name="مقام تشخیص-اعلام به برنده" id="{A6D1A195-5272-4A71-B69D-6BC91790D93C}">
          <p14:sldIdLst>
            <p14:sldId id="494"/>
            <p14:sldId id="495"/>
          </p14:sldIdLst>
        </p14:section>
        <p14:section name="کارپرداز - پاسخ تامین کننده برنده" id="{371749EA-9BA8-465B-84B2-ACF4236EC1F8}">
          <p14:sldIdLst>
            <p14:sldId id="530"/>
            <p14:sldId id="405"/>
            <p14:sldId id="403"/>
            <p14:sldId id="404"/>
          </p14:sldIdLst>
        </p14:section>
        <p14:section name="سفارش خرید کالا" id="{6929411F-847C-488E-8500-3D0C8AEF61C0}">
          <p14:sldIdLst>
            <p14:sldId id="497"/>
            <p14:sldId id="418"/>
            <p14:sldId id="437"/>
            <p14:sldId id="436"/>
            <p14:sldId id="439"/>
            <p14:sldId id="438"/>
            <p14:sldId id="440"/>
            <p14:sldId id="498"/>
            <p14:sldId id="445"/>
            <p14:sldId id="442"/>
            <p14:sldId id="443"/>
            <p14:sldId id="446"/>
          </p14:sldIdLst>
        </p14:section>
        <p14:section name="انباردار-دریافت کالا" id="{66F99B9A-8939-4308-9D09-D56F5C61B3D1}">
          <p14:sldIdLst>
            <p14:sldId id="529"/>
            <p14:sldId id="465"/>
            <p14:sldId id="466"/>
            <p14:sldId id="467"/>
            <p14:sldId id="468"/>
          </p14:sldIdLst>
        </p14:section>
        <p14:section name="پرداخت وجه" id="{CC879E7D-A986-4B2D-847C-E4B60DBFC502}">
          <p14:sldIdLst>
            <p14:sldId id="471"/>
          </p14:sldIdLst>
        </p14:section>
        <p14:section name="کارپرداز-پرداخت خرید کالا" id="{C6BB85EA-02BE-4BE1-87D5-DB75FA25DADC}">
          <p14:sldIdLst>
            <p14:sldId id="470"/>
            <p14:sldId id="472"/>
            <p14:sldId id="473"/>
            <p14:sldId id="474"/>
            <p14:sldId id="476"/>
            <p14:sldId id="477"/>
            <p14:sldId id="475"/>
            <p14:sldId id="478"/>
            <p14:sldId id="479"/>
            <p14:sldId id="480"/>
            <p14:sldId id="481"/>
            <p14:sldId id="482"/>
          </p14:sldIdLst>
        </p14:section>
        <p14:section name="ذی حساب - پرداخت خرید کالا" id="{2B2CA8C0-97D9-4007-98E6-48CECD87FC2C}">
          <p14:sldIdLst>
            <p14:sldId id="499"/>
            <p14:sldId id="500"/>
            <p14:sldId id="501"/>
            <p14:sldId id="502"/>
            <p14:sldId id="503"/>
            <p14:sldId id="507"/>
            <p14:sldId id="504"/>
            <p14:sldId id="508"/>
            <p14:sldId id="505"/>
            <p14:sldId id="506"/>
          </p14:sldIdLst>
        </p14:section>
        <p14:section name="مقام تشخیص-پرداخت خرید کالا" id="{F693B683-1FAD-4ED9-BBAD-85E5F61A738D}">
          <p14:sldIdLst>
            <p14:sldId id="510"/>
            <p14:sldId id="511"/>
            <p14:sldId id="513"/>
          </p14:sldIdLst>
        </p14:section>
        <p14:section name="ذی حساب-پرداخت وجه" id="{B8A26447-3C05-4E3B-979E-008DEA592798}">
          <p14:sldIdLst>
            <p14:sldId id="514"/>
            <p14:sldId id="515"/>
          </p14:sldIdLst>
        </p14:section>
        <p14:section name="الحاقیه سفارش" id="{BB59D346-CA7F-45C7-937D-82012AC7FF74}">
          <p14:sldIdLst>
            <p14:sldId id="517"/>
          </p14:sldIdLst>
        </p14:section>
        <p14:section name="کارپرداز-الحاقیه سفارش" id="{16AB67B6-F0C3-4A02-92FD-1BF85451E95B}">
          <p14:sldIdLst>
            <p14:sldId id="417"/>
            <p14:sldId id="447"/>
            <p14:sldId id="448"/>
            <p14:sldId id="449"/>
            <p14:sldId id="450"/>
            <p14:sldId id="452"/>
            <p14:sldId id="453"/>
            <p14:sldId id="451"/>
            <p14:sldId id="527"/>
            <p14:sldId id="528"/>
          </p14:sldIdLst>
        </p14:section>
        <p14:section name="مقام تشخیص-الحاقیه سفارش" id="{30878FA5-39EB-4E59-8255-71508108B17A}">
          <p14:sldIdLst>
            <p14:sldId id="516"/>
            <p14:sldId id="518"/>
            <p14:sldId id="524"/>
            <p14:sldId id="519"/>
            <p14:sldId id="520"/>
            <p14:sldId id="521"/>
            <p14:sldId id="522"/>
            <p14:sldId id="523"/>
            <p14:sldId id="525"/>
            <p14:sldId id="526"/>
          </p14:sldIdLst>
        </p14:section>
        <p14:section name="ارزیابی تامین کننده" id="{CAB6170C-C749-4F75-9041-065CF05C1E59}">
          <p14:sldIdLst>
            <p14:sldId id="549"/>
            <p14:sldId id="534"/>
            <p14:sldId id="535"/>
          </p14:sldIdLst>
        </p14:section>
        <p14:section name="کارپرداز-گزارش ها" id="{0B740646-C8EC-4914-B448-D9C1715ABE79}">
          <p14:sldIdLst>
            <p14:sldId id="550"/>
            <p14:sldId id="536"/>
            <p14:sldId id="537"/>
            <p14:sldId id="539"/>
            <p14:sldId id="538"/>
            <p14:sldId id="540"/>
          </p14:sldIdLst>
        </p14:section>
        <p14:section name="مقام تشخیص-گزارش ها" id="{C194AEBD-35C1-4895-BD10-66DFABDB759D}">
          <p14:sldIdLst>
            <p14:sldId id="541"/>
            <p14:sldId id="542"/>
            <p14:sldId id="543"/>
            <p14:sldId id="544"/>
            <p14:sldId id="545"/>
            <p14:sldId id="546"/>
            <p14:sldId id="547"/>
            <p14:sldId id="54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B44"/>
    <a:srgbClr val="331B6F"/>
    <a:srgbClr val="84AF9B"/>
    <a:srgbClr val="C8C7A8"/>
    <a:srgbClr val="FACDAE"/>
    <a:srgbClr val="FC9D99"/>
    <a:srgbClr val="FF4266"/>
    <a:srgbClr val="93D6CA"/>
    <a:srgbClr val="FC4A7E"/>
    <a:srgbClr val="FACD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07" autoAdjust="0"/>
    <p:restoredTop sz="88256" autoAdjust="0"/>
  </p:normalViewPr>
  <p:slideViewPr>
    <p:cSldViewPr snapToGrid="0">
      <p:cViewPr varScale="1">
        <p:scale>
          <a:sx n="97" d="100"/>
          <a:sy n="97" d="100"/>
        </p:scale>
        <p:origin x="516" y="84"/>
      </p:cViewPr>
      <p:guideLst>
        <p:guide orient="horz" pos="2160"/>
        <p:guide pos="3840"/>
        <p:guide orient="horz" pos="162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2.fntdata"/><Relationship Id="rId138" Type="http://schemas.openxmlformats.org/officeDocument/2006/relationships/font" Target="fonts/font7.fntdata"/><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13.fntdata"/><Relationship Id="rId149" Type="http://schemas.openxmlformats.org/officeDocument/2006/relationships/font" Target="fonts/font1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3.fntdata"/><Relationship Id="rId139" Type="http://schemas.openxmlformats.org/officeDocument/2006/relationships/font" Target="fonts/font8.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9.fntdata"/><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fntdata"/><Relationship Id="rId140" Type="http://schemas.openxmlformats.org/officeDocument/2006/relationships/font" Target="fonts/font9.fntdata"/><Relationship Id="rId145" Type="http://schemas.openxmlformats.org/officeDocument/2006/relationships/font" Target="fonts/font14.fntdata"/><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font" Target="fonts/font4.fntdata"/><Relationship Id="rId143" Type="http://schemas.openxmlformats.org/officeDocument/2006/relationships/font" Target="fonts/font12.fntdata"/><Relationship Id="rId148" Type="http://schemas.openxmlformats.org/officeDocument/2006/relationships/font" Target="fonts/font17.fntdata"/><Relationship Id="rId151" Type="http://schemas.openxmlformats.org/officeDocument/2006/relationships/font" Target="fonts/font20.fntdata"/><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0.fntdata"/><Relationship Id="rId14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1.fntdata"/><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47.xml"/><Relationship Id="rId13" Type="http://schemas.openxmlformats.org/officeDocument/2006/relationships/slide" Target="slides/slide116.xml"/><Relationship Id="rId3" Type="http://schemas.openxmlformats.org/officeDocument/2006/relationships/slide" Target="slides/slide12.xml"/><Relationship Id="rId7" Type="http://schemas.openxmlformats.org/officeDocument/2006/relationships/slide" Target="slides/slide43.xml"/><Relationship Id="rId12" Type="http://schemas.openxmlformats.org/officeDocument/2006/relationships/slide" Target="slides/slide113.xml"/><Relationship Id="rId2" Type="http://schemas.openxmlformats.org/officeDocument/2006/relationships/slide" Target="slides/slide5.xml"/><Relationship Id="rId1" Type="http://schemas.openxmlformats.org/officeDocument/2006/relationships/slide" Target="slides/slide3.xml"/><Relationship Id="rId6" Type="http://schemas.openxmlformats.org/officeDocument/2006/relationships/slide" Target="slides/slide35.xml"/><Relationship Id="rId11" Type="http://schemas.openxmlformats.org/officeDocument/2006/relationships/slide" Target="slides/slide92.xml"/><Relationship Id="rId5" Type="http://schemas.openxmlformats.org/officeDocument/2006/relationships/slide" Target="slides/slide27.xml"/><Relationship Id="rId10" Type="http://schemas.openxmlformats.org/officeDocument/2006/relationships/slide" Target="slides/slide64.xml"/><Relationship Id="rId4" Type="http://schemas.openxmlformats.org/officeDocument/2006/relationships/slide" Target="slides/slide18.xml"/><Relationship Id="rId9"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737F6-ED89-4FB3-BA7E-91D0C90D1B37}" type="datetimeFigureOut">
              <a:rPr lang="en-US" smtClean="0"/>
              <a:t>2/19/2020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529333-41B2-4187-B235-DD1CB7E11D64}" type="slidenum">
              <a:rPr lang="en-US" smtClean="0"/>
              <a:t>‹#›</a:t>
            </a:fld>
            <a:endParaRPr lang="en-US" dirty="0"/>
          </a:p>
        </p:txBody>
      </p:sp>
    </p:spTree>
    <p:extLst>
      <p:ext uri="{BB962C8B-B14F-4D97-AF65-F5344CB8AC3E}">
        <p14:creationId xmlns:p14="http://schemas.microsoft.com/office/powerpoint/2010/main" val="41870838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29333-41B2-4187-B235-DD1CB7E11D64}" type="slidenum">
              <a:rPr lang="en-US" smtClean="0"/>
              <a:t>4</a:t>
            </a:fld>
            <a:endParaRPr lang="en-US" dirty="0"/>
          </a:p>
        </p:txBody>
      </p:sp>
    </p:spTree>
    <p:extLst>
      <p:ext uri="{BB962C8B-B14F-4D97-AF65-F5344CB8AC3E}">
        <p14:creationId xmlns:p14="http://schemas.microsoft.com/office/powerpoint/2010/main" val="418837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A674-CED6-484D-8454-75B9D39D032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1FBC070-0098-45DE-903E-B3963AD59F2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728DEB1-B9F0-4548-BC60-63625D863F50}"/>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98497F0C-4460-4CBF-BD4F-04A1FD00AB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58E0E1-A3F2-4C31-B6D9-09BB4BCD1FEB}"/>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116150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919B-08B6-4B12-ADCB-7D8EF857E0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42833C-6F5F-44E6-AD9F-4764E70B95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7D572-93C0-4109-BF9E-EE714B0FA7EB}"/>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831F0FA4-404C-4950-849D-30CF5B9E97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C2DB8C-E3D1-48DD-8AD3-4337D5427B01}"/>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425297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A27DF-60EB-4ACA-93A9-CDECA72272E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53E89F-F3FC-469C-BFD2-ABBAC4CC9338}"/>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CCCF9-E79E-475C-AB9F-05473C425C42}"/>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DCC7FB93-87BF-4573-B387-3D2F0735C2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BE9E86-235A-4E9B-84DD-34D24E003988}"/>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10795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9018-381A-42BC-BFCD-0704158DB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A71B5-E12F-4E5B-96FE-ADD8320D40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C489-7944-4A6B-B364-6EF5865ECA6E}"/>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5543E333-13C5-4984-95A1-88F63DC66F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4B18F1-0FED-4A5E-B01D-A05BD7DC7244}"/>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0128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6E58-3819-4E74-A15B-8EC5361E6E7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13B3B81-077D-4EA6-B457-7DC8E8A3E2E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7334A3-C29D-47AA-A4C5-5B77834E184D}"/>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5B3D7A02-7480-445D-9086-823D3599BD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D78D26-50D8-4A18-826C-5088CD90D5C6}"/>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397385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21A18-B853-4C4B-9869-0D6EEC6F2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2BF4-8D66-4D18-BC52-266F669C816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063194-38A3-48F9-BF51-20705AE471F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D02B0F-B056-451A-A08C-ECE3690D9B0A}"/>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6" name="Footer Placeholder 5">
            <a:extLst>
              <a:ext uri="{FF2B5EF4-FFF2-40B4-BE49-F238E27FC236}">
                <a16:creationId xmlns:a16="http://schemas.microsoft.com/office/drawing/2014/main" id="{DEA3CE37-ACBC-4001-9257-8CDAD7D617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0E9C02-13DA-4213-B777-B74BAB839D73}"/>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43648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C3E1-D0C3-4F83-960B-196695A5DB1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282791-D744-4FFD-B2C1-DBB13063683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29F8D08-0B51-41BD-9FEB-794FB326106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FD374-F5C3-4395-8EC7-DC023331207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778F625-875D-499D-AB17-D59086B827C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607281-8F29-4F10-9BAC-1D785DBF4B67}"/>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8" name="Footer Placeholder 7">
            <a:extLst>
              <a:ext uri="{FF2B5EF4-FFF2-40B4-BE49-F238E27FC236}">
                <a16:creationId xmlns:a16="http://schemas.microsoft.com/office/drawing/2014/main" id="{25E813D3-2765-4743-A990-AD8E474283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D2E69A-5F6F-425E-87E8-01F8B16ED45C}"/>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78176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0E8D-71D6-4DBF-9C86-5D60BD7CAC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7E6019-5941-4057-8843-017DF357BDD1}"/>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4" name="Footer Placeholder 3">
            <a:extLst>
              <a:ext uri="{FF2B5EF4-FFF2-40B4-BE49-F238E27FC236}">
                <a16:creationId xmlns:a16="http://schemas.microsoft.com/office/drawing/2014/main" id="{8E9E08F1-06EC-4796-9E57-9C92CE65492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11A06FF-D87C-40AC-ADC5-AE53CAE6A13F}"/>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28495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372BB-E41C-4D4E-91CE-094A18FF6340}"/>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3" name="Footer Placeholder 2">
            <a:extLst>
              <a:ext uri="{FF2B5EF4-FFF2-40B4-BE49-F238E27FC236}">
                <a16:creationId xmlns:a16="http://schemas.microsoft.com/office/drawing/2014/main" id="{628F2F2B-6057-456D-97F8-3DC05B98003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6A766B-B067-44FF-80EF-90A95DA083B4}"/>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79307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5D7B-FC66-4DDB-AF2C-2C2712A5C45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273E95-532A-4537-818E-21A1AD4E1C4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866AE-8B7E-4EAD-816E-0EBA34FF11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5E9AADFC-269E-4420-A949-C29ABD757263}"/>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6" name="Footer Placeholder 5">
            <a:extLst>
              <a:ext uri="{FF2B5EF4-FFF2-40B4-BE49-F238E27FC236}">
                <a16:creationId xmlns:a16="http://schemas.microsoft.com/office/drawing/2014/main" id="{73EE7559-BE9D-4A2A-BE47-FF89573394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DBC039-F3CE-47AE-93A1-66F3A9B1E099}"/>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44891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8F72B-E9A7-49CA-BE4A-3256C8B975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57CDD87-C16E-4679-8B39-934940389D1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2F20AA4-D86F-4642-B96F-2E4B4ED862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6FC6C4C1-2D83-443B-80DF-C96852E98D62}"/>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6" name="Footer Placeholder 5">
            <a:extLst>
              <a:ext uri="{FF2B5EF4-FFF2-40B4-BE49-F238E27FC236}">
                <a16:creationId xmlns:a16="http://schemas.microsoft.com/office/drawing/2014/main" id="{F5651CED-4C33-452F-970F-0916999E98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630EEF-E630-457B-8165-D794714FB696}"/>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9005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41A8F-16B4-42B4-BCD2-9D527AEE52E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48783-6F45-4CD5-8CBD-3CB1AE64BAE1}"/>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955B1-9F51-4C46-AD48-26807E68AC7B}"/>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0BB688D8-FB80-49EF-B593-170DCB4FFFD7}"/>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4269C12-CA27-4FD4-8883-4CDB70D8C2AF}"/>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20CC475A-FC22-4BB2-81DE-26878B72C705}" type="slidenum">
              <a:rPr lang="en-US" smtClean="0"/>
              <a:t>‹#›</a:t>
            </a:fld>
            <a:endParaRPr lang="en-US" dirty="0"/>
          </a:p>
        </p:txBody>
      </p:sp>
    </p:spTree>
    <p:extLst>
      <p:ext uri="{BB962C8B-B14F-4D97-AF65-F5344CB8AC3E}">
        <p14:creationId xmlns:p14="http://schemas.microsoft.com/office/powerpoint/2010/main" val="3619392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7.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40.jpg"/><Relationship Id="rId21" Type="http://schemas.openxmlformats.org/officeDocument/2006/relationships/slide" Target="slide18.xml"/><Relationship Id="rId34"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36.png"/><Relationship Id="rId17" Type="http://schemas.openxmlformats.org/officeDocument/2006/relationships/slide" Target="slide5.xml"/><Relationship Id="rId25" Type="http://schemas.openxmlformats.org/officeDocument/2006/relationships/slide" Target="slide35.xml"/><Relationship Id="rId33" Type="http://schemas.openxmlformats.org/officeDocument/2006/relationships/slide" Target="slide64.xml"/><Relationship Id="rId2" Type="http://schemas.openxmlformats.org/officeDocument/2006/relationships/image" Target="../media/image14.jpg"/><Relationship Id="rId16" Type="http://schemas.openxmlformats.org/officeDocument/2006/relationships/image" Target="../media/image15.png"/><Relationship Id="rId20" Type="http://schemas.openxmlformats.org/officeDocument/2006/relationships/image" Target="../media/image24.png"/><Relationship Id="rId29" Type="http://schemas.openxmlformats.org/officeDocument/2006/relationships/slide" Target="slide47.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6.png"/><Relationship Id="rId15" Type="http://schemas.openxmlformats.org/officeDocument/2006/relationships/image" Target="../media/image39.png"/><Relationship Id="rId23" Type="http://schemas.openxmlformats.org/officeDocument/2006/relationships/slide" Target="slide27.xml"/><Relationship Id="rId28" Type="http://schemas.openxmlformats.org/officeDocument/2006/relationships/image" Target="../media/image28.png"/><Relationship Id="rId10" Type="http://schemas.openxmlformats.org/officeDocument/2006/relationships/image" Target="../media/image22.png"/><Relationship Id="rId19" Type="http://schemas.openxmlformats.org/officeDocument/2006/relationships/slide" Target="slide12.xml"/><Relationship Id="rId31" Type="http://schemas.openxmlformats.org/officeDocument/2006/relationships/slide" Target="slide59.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38.png"/><Relationship Id="rId22" Type="http://schemas.openxmlformats.org/officeDocument/2006/relationships/image" Target="../media/image25.png"/><Relationship Id="rId27" Type="http://schemas.openxmlformats.org/officeDocument/2006/relationships/slide" Target="slide43.xml"/><Relationship Id="rId30" Type="http://schemas.openxmlformats.org/officeDocument/2006/relationships/image" Target="../media/image29.png"/><Relationship Id="rId35" Type="http://schemas.openxmlformats.org/officeDocument/2006/relationships/image" Target="../media/image32.png"/></Relationships>
</file>

<file path=ppt/slides/_rels/slide10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3" Type="http://schemas.openxmlformats.org/officeDocument/2006/relationships/image" Target="../media/image132.jpg"/><Relationship Id="rId7" Type="http://schemas.openxmlformats.org/officeDocument/2006/relationships/image" Target="../media/image17.png"/><Relationship Id="rId12" Type="http://schemas.openxmlformats.org/officeDocument/2006/relationships/image" Target="../media/image3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slide" Target="slide2.xml"/><Relationship Id="rId9" Type="http://schemas.openxmlformats.org/officeDocument/2006/relationships/image" Target="../media/image19.png"/></Relationships>
</file>

<file path=ppt/slides/_rels/slide10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3.jp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0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4.jp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0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5.jp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0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6.jp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slide" Target="slide2.xml"/><Relationship Id="rId9" Type="http://schemas.openxmlformats.org/officeDocument/2006/relationships/image" Target="../media/image19.png"/></Relationships>
</file>

<file path=ppt/slides/_rels/slide10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7.pn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9.png"/><Relationship Id="rId5" Type="http://schemas.openxmlformats.org/officeDocument/2006/relationships/image" Target="../media/image138.jpg"/><Relationship Id="rId10" Type="http://schemas.openxmlformats.org/officeDocument/2006/relationships/image" Target="../media/image20.png"/><Relationship Id="rId4" Type="http://schemas.microsoft.com/office/2007/relationships/hdphoto" Target="../media/hdphoto11.wdp"/><Relationship Id="rId9" Type="http://schemas.openxmlformats.org/officeDocument/2006/relationships/image" Target="../media/image17.png"/></Relationships>
</file>

<file path=ppt/slides/_rels/slide10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28.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20.png"/></Relationships>
</file>

<file path=ppt/slides/_rels/slide10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2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9.png"/></Relationships>
</file>

<file path=ppt/slides/_rels/slide10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2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30.jpg"/></Relationships>
</file>

<file path=ppt/slides/_rels/slide10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2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31.jp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41.jpg"/><Relationship Id="rId21" Type="http://schemas.openxmlformats.org/officeDocument/2006/relationships/slide" Target="slide27.xml"/><Relationship Id="rId7" Type="http://schemas.openxmlformats.org/officeDocument/2006/relationships/image" Target="../media/image17.png"/><Relationship Id="rId12" Type="http://schemas.openxmlformats.org/officeDocument/2006/relationships/image" Target="../media/image36.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59.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6.png"/><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2.png"/><Relationship Id="rId19" Type="http://schemas.openxmlformats.org/officeDocument/2006/relationships/slide" Target="slide18.xml"/><Relationship Id="rId31" Type="http://schemas.openxmlformats.org/officeDocument/2006/relationships/slide" Target="slide64.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15.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1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3" Type="http://schemas.openxmlformats.org/officeDocument/2006/relationships/image" Target="../media/image139.jpg"/><Relationship Id="rId7" Type="http://schemas.openxmlformats.org/officeDocument/2006/relationships/image" Target="../media/image17.png"/><Relationship Id="rId12" Type="http://schemas.openxmlformats.org/officeDocument/2006/relationships/image" Target="../media/image3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39.png"/><Relationship Id="rId10" Type="http://schemas.openxmlformats.org/officeDocument/2006/relationships/image" Target="../media/image22.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38.png"/></Relationships>
</file>

<file path=ppt/slides/_rels/slide1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0.jp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1.jp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2.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3.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4.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5.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6.pn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47.jpg"/><Relationship Id="rId5" Type="http://schemas.openxmlformats.org/officeDocument/2006/relationships/image" Target="../media/image19.png"/><Relationship Id="rId10" Type="http://schemas.openxmlformats.org/officeDocument/2006/relationships/image" Target="../media/image22.png"/><Relationship Id="rId4" Type="http://schemas.microsoft.com/office/2007/relationships/hdphoto" Target="../media/hdphoto12.wdp"/><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8.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2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9.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0.jpg"/><Relationship Id="rId7" Type="http://schemas.openxmlformats.org/officeDocument/2006/relationships/slide" Target="slide4.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20.png"/><Relationship Id="rId9" Type="http://schemas.openxmlformats.org/officeDocument/2006/relationships/image" Target="../media/image19.png"/></Relationships>
</file>

<file path=ppt/slides/_rels/slide12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5.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2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6.pn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51.jpg"/><Relationship Id="rId5" Type="http://schemas.openxmlformats.org/officeDocument/2006/relationships/image" Target="../media/image19.png"/><Relationship Id="rId10" Type="http://schemas.openxmlformats.org/officeDocument/2006/relationships/image" Target="../media/image22.png"/><Relationship Id="rId4" Type="http://schemas.microsoft.com/office/2007/relationships/hdphoto" Target="../media/hdphoto12.wdp"/><Relationship Id="rId9" Type="http://schemas.openxmlformats.org/officeDocument/2006/relationships/image" Target="../media/image17.png"/></Relationships>
</file>

<file path=ppt/slides/_rels/slide12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8.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9.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2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2.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3.jpg"/><Relationship Id="rId7" Type="http://schemas.openxmlformats.org/officeDocument/2006/relationships/slide" Target="slide4.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9.png"/></Relationships>
</file>

<file path=ppt/slides/_rels/slide12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4.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42.png"/><Relationship Id="rId21" Type="http://schemas.openxmlformats.org/officeDocument/2006/relationships/slide" Target="slide43.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44.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42.png"/><Relationship Id="rId19" Type="http://schemas.openxmlformats.org/officeDocument/2006/relationships/slide" Target="slide35.xml"/><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45.jpg"/><Relationship Id="rId12" Type="http://schemas.openxmlformats.org/officeDocument/2006/relationships/image" Target="../media/image4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59.xml"/><Relationship Id="rId30"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46.jpg"/><Relationship Id="rId21" Type="http://schemas.openxmlformats.org/officeDocument/2006/relationships/slide" Target="slide35.xml"/><Relationship Id="rId7" Type="http://schemas.openxmlformats.org/officeDocument/2006/relationships/image" Target="../media/image17.png"/><Relationship Id="rId12" Type="http://schemas.openxmlformats.org/officeDocument/2006/relationships/image" Target="../media/image4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59.xml"/><Relationship Id="rId30"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6.png"/><Relationship Id="rId18" Type="http://schemas.openxmlformats.org/officeDocument/2006/relationships/slide" Target="slide5.xml"/><Relationship Id="rId26" Type="http://schemas.openxmlformats.org/officeDocument/2006/relationships/slide" Target="slide35.xml"/><Relationship Id="rId3" Type="http://schemas.openxmlformats.org/officeDocument/2006/relationships/slide" Target="slide2.xml"/><Relationship Id="rId21" Type="http://schemas.openxmlformats.org/officeDocument/2006/relationships/image" Target="../media/image24.png"/><Relationship Id="rId34" Type="http://schemas.openxmlformats.org/officeDocument/2006/relationships/slide" Target="slide64.xml"/><Relationship Id="rId7" Type="http://schemas.openxmlformats.org/officeDocument/2006/relationships/image" Target="../media/image47.jpg"/><Relationship Id="rId12" Type="http://schemas.openxmlformats.org/officeDocument/2006/relationships/image" Target="../media/image21.png"/><Relationship Id="rId17" Type="http://schemas.openxmlformats.org/officeDocument/2006/relationships/image" Target="../media/image42.png"/><Relationship Id="rId25" Type="http://schemas.openxmlformats.org/officeDocument/2006/relationships/image" Target="../media/image26.png"/><Relationship Id="rId33"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image" Target="../media/image48.jpg"/><Relationship Id="rId20" Type="http://schemas.openxmlformats.org/officeDocument/2006/relationships/slide" Target="slide12.xml"/><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slide" Target="slide27.xml"/><Relationship Id="rId32" Type="http://schemas.openxmlformats.org/officeDocument/2006/relationships/slide" Target="slide59.xml"/><Relationship Id="rId5" Type="http://schemas.openxmlformats.org/officeDocument/2006/relationships/slide" Target="slide4.xml"/><Relationship Id="rId15" Type="http://schemas.openxmlformats.org/officeDocument/2006/relationships/image" Target="../media/image39.png"/><Relationship Id="rId23" Type="http://schemas.openxmlformats.org/officeDocument/2006/relationships/image" Target="../media/image25.png"/><Relationship Id="rId28" Type="http://schemas.openxmlformats.org/officeDocument/2006/relationships/slide" Target="slide43.xml"/><Relationship Id="rId36" Type="http://schemas.openxmlformats.org/officeDocument/2006/relationships/image" Target="../media/image32.png"/><Relationship Id="rId10" Type="http://schemas.openxmlformats.org/officeDocument/2006/relationships/image" Target="../media/image20.pn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37.png"/><Relationship Id="rId14" Type="http://schemas.openxmlformats.org/officeDocument/2006/relationships/image" Target="../media/image38.png"/><Relationship Id="rId22" Type="http://schemas.openxmlformats.org/officeDocument/2006/relationships/slide" Target="slide18.xml"/><Relationship Id="rId27" Type="http://schemas.openxmlformats.org/officeDocument/2006/relationships/image" Target="../media/image27.png"/><Relationship Id="rId30" Type="http://schemas.openxmlformats.org/officeDocument/2006/relationships/slide" Target="slide47.xml"/><Relationship Id="rId35"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slide" Target="slide23.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50.png"/><Relationship Id="rId21" Type="http://schemas.openxmlformats.org/officeDocument/2006/relationships/slide" Target="slide43.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52.jpg"/><Relationship Id="rId12" Type="http://schemas.openxmlformats.org/officeDocument/2006/relationships/image" Target="../media/image50.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59.xml"/><Relationship Id="rId30"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slide" Target="slide27.xml"/><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image" Target="../media/image27.png"/><Relationship Id="rId7" Type="http://schemas.openxmlformats.org/officeDocument/2006/relationships/image" Target="../media/image53.jp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slide" Target="slide18.xml"/><Relationship Id="rId20" Type="http://schemas.openxmlformats.org/officeDocument/2006/relationships/slide" Target="slide35.xml"/><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0.png"/><Relationship Id="rId24" Type="http://schemas.openxmlformats.org/officeDocument/2006/relationships/slide" Target="slide47.xml"/><Relationship Id="rId5" Type="http://schemas.openxmlformats.org/officeDocument/2006/relationships/slide" Target="slide4.xml"/><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slide" Target="slide64.xml"/><Relationship Id="rId10" Type="http://schemas.openxmlformats.org/officeDocument/2006/relationships/image" Target="../media/image54.jpg"/><Relationship Id="rId19"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slide" Target="slide12.xml"/><Relationship Id="rId22" Type="http://schemas.openxmlformats.org/officeDocument/2006/relationships/slide" Target="slide43.xml"/><Relationship Id="rId27" Type="http://schemas.openxmlformats.org/officeDocument/2006/relationships/image" Target="../media/image30.png"/><Relationship Id="rId30"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55.jpg"/><Relationship Id="rId12" Type="http://schemas.openxmlformats.org/officeDocument/2006/relationships/image" Target="../media/image50.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22.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59.xml"/><Relationship Id="rId30"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5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56.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5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57.jpg"/><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5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58.jpg"/><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54.jpg"/></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5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58.jpg"/><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slide" Target="slide33.xml"/></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59.jpg"/><Relationship Id="rId21" Type="http://schemas.openxmlformats.org/officeDocument/2006/relationships/slide" Target="slide43.xml"/><Relationship Id="rId7" Type="http://schemas.openxmlformats.org/officeDocument/2006/relationships/slide" Target="slide4.xml"/><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2.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slide" Target="slide35.xml"/><Relationship Id="rId4" Type="http://schemas.openxmlformats.org/officeDocument/2006/relationships/image" Target="../media/image60.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29.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6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61.jp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35.xml"/><Relationship Id="rId18" Type="http://schemas.openxmlformats.org/officeDocument/2006/relationships/image" Target="../media/image29.png"/><Relationship Id="rId26" Type="http://schemas.openxmlformats.org/officeDocument/2006/relationships/slide" Target="slide4.xml"/><Relationship Id="rId3" Type="http://schemas.openxmlformats.org/officeDocument/2006/relationships/image" Target="../media/image62.jpg"/><Relationship Id="rId21" Type="http://schemas.openxmlformats.org/officeDocument/2006/relationships/slide" Target="slide64.xml"/><Relationship Id="rId7" Type="http://schemas.openxmlformats.org/officeDocument/2006/relationships/slide" Target="slide12.xml"/><Relationship Id="rId12" Type="http://schemas.openxmlformats.org/officeDocument/2006/relationships/image" Target="../media/image26.png"/><Relationship Id="rId17" Type="http://schemas.openxmlformats.org/officeDocument/2006/relationships/slide" Target="slide47.xml"/><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27.xml"/><Relationship Id="rId24" Type="http://schemas.openxmlformats.org/officeDocument/2006/relationships/slide" Target="slide2.xml"/><Relationship Id="rId5" Type="http://schemas.openxmlformats.org/officeDocument/2006/relationships/slide" Target="slide5.xml"/><Relationship Id="rId15" Type="http://schemas.openxmlformats.org/officeDocument/2006/relationships/slide" Target="slide43.xml"/><Relationship Id="rId23" Type="http://schemas.openxmlformats.org/officeDocument/2006/relationships/image" Target="../media/image32.png"/><Relationship Id="rId28" Type="http://schemas.openxmlformats.org/officeDocument/2006/relationships/image" Target="../media/image19.png"/><Relationship Id="rId10" Type="http://schemas.openxmlformats.org/officeDocument/2006/relationships/image" Target="../media/image25.png"/><Relationship Id="rId19" Type="http://schemas.openxmlformats.org/officeDocument/2006/relationships/slide" Target="slide59.xml"/><Relationship Id="rId31" Type="http://schemas.openxmlformats.org/officeDocument/2006/relationships/image" Target="../media/image21.png"/><Relationship Id="rId4" Type="http://schemas.openxmlformats.org/officeDocument/2006/relationships/image" Target="../media/image60.png"/><Relationship Id="rId9" Type="http://schemas.openxmlformats.org/officeDocument/2006/relationships/slide" Target="slide18.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image" Target="../media/image17.png"/><Relationship Id="rId30"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35.xml"/><Relationship Id="rId18" Type="http://schemas.openxmlformats.org/officeDocument/2006/relationships/image" Target="../media/image29.png"/><Relationship Id="rId26" Type="http://schemas.openxmlformats.org/officeDocument/2006/relationships/slide" Target="slide4.xml"/><Relationship Id="rId3" Type="http://schemas.openxmlformats.org/officeDocument/2006/relationships/image" Target="../media/image62.jpg"/><Relationship Id="rId21" Type="http://schemas.openxmlformats.org/officeDocument/2006/relationships/slide" Target="slide64.xml"/><Relationship Id="rId7" Type="http://schemas.openxmlformats.org/officeDocument/2006/relationships/slide" Target="slide12.xml"/><Relationship Id="rId12" Type="http://schemas.openxmlformats.org/officeDocument/2006/relationships/image" Target="../media/image26.png"/><Relationship Id="rId17" Type="http://schemas.openxmlformats.org/officeDocument/2006/relationships/slide" Target="slide47.xml"/><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27.xml"/><Relationship Id="rId24" Type="http://schemas.openxmlformats.org/officeDocument/2006/relationships/slide" Target="slide2.xml"/><Relationship Id="rId32" Type="http://schemas.openxmlformats.org/officeDocument/2006/relationships/image" Target="../media/image65.png"/><Relationship Id="rId5" Type="http://schemas.openxmlformats.org/officeDocument/2006/relationships/slide" Target="slide5.xml"/><Relationship Id="rId15" Type="http://schemas.openxmlformats.org/officeDocument/2006/relationships/slide" Target="slide43.xml"/><Relationship Id="rId23" Type="http://schemas.openxmlformats.org/officeDocument/2006/relationships/image" Target="../media/image32.png"/><Relationship Id="rId28" Type="http://schemas.openxmlformats.org/officeDocument/2006/relationships/image" Target="../media/image63.png"/><Relationship Id="rId10" Type="http://schemas.openxmlformats.org/officeDocument/2006/relationships/image" Target="../media/image25.png"/><Relationship Id="rId19" Type="http://schemas.openxmlformats.org/officeDocument/2006/relationships/slide" Target="slide59.xml"/><Relationship Id="rId31" Type="http://schemas.openxmlformats.org/officeDocument/2006/relationships/image" Target="../media/image38.png"/><Relationship Id="rId4" Type="http://schemas.openxmlformats.org/officeDocument/2006/relationships/image" Target="../media/image60.png"/><Relationship Id="rId9" Type="http://schemas.openxmlformats.org/officeDocument/2006/relationships/slide" Target="slide18.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image" Target="../media/image17.png"/><Relationship Id="rId30"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35.xml"/><Relationship Id="rId18" Type="http://schemas.openxmlformats.org/officeDocument/2006/relationships/image" Target="../media/image29.png"/><Relationship Id="rId26" Type="http://schemas.openxmlformats.org/officeDocument/2006/relationships/slide" Target="slide4.xml"/><Relationship Id="rId3" Type="http://schemas.openxmlformats.org/officeDocument/2006/relationships/image" Target="../media/image66.jpg"/><Relationship Id="rId21" Type="http://schemas.openxmlformats.org/officeDocument/2006/relationships/slide" Target="slide64.xml"/><Relationship Id="rId7" Type="http://schemas.openxmlformats.org/officeDocument/2006/relationships/slide" Target="slide12.xml"/><Relationship Id="rId12" Type="http://schemas.openxmlformats.org/officeDocument/2006/relationships/image" Target="../media/image26.png"/><Relationship Id="rId17" Type="http://schemas.openxmlformats.org/officeDocument/2006/relationships/slide" Target="slide47.xml"/><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27.xml"/><Relationship Id="rId24" Type="http://schemas.openxmlformats.org/officeDocument/2006/relationships/slide" Target="slide2.xml"/><Relationship Id="rId5" Type="http://schemas.openxmlformats.org/officeDocument/2006/relationships/slide" Target="slide5.xml"/><Relationship Id="rId15" Type="http://schemas.openxmlformats.org/officeDocument/2006/relationships/slide" Target="slide43.xml"/><Relationship Id="rId23" Type="http://schemas.openxmlformats.org/officeDocument/2006/relationships/image" Target="../media/image32.png"/><Relationship Id="rId28" Type="http://schemas.openxmlformats.org/officeDocument/2006/relationships/image" Target="../media/image19.png"/><Relationship Id="rId10" Type="http://schemas.openxmlformats.org/officeDocument/2006/relationships/image" Target="../media/image25.png"/><Relationship Id="rId19" Type="http://schemas.openxmlformats.org/officeDocument/2006/relationships/slide" Target="slide59.xml"/><Relationship Id="rId4" Type="http://schemas.openxmlformats.org/officeDocument/2006/relationships/image" Target="../media/image60.png"/><Relationship Id="rId9" Type="http://schemas.openxmlformats.org/officeDocument/2006/relationships/slide" Target="slide18.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67.jpg"/><Relationship Id="rId21" Type="http://schemas.openxmlformats.org/officeDocument/2006/relationships/slide" Target="slide43.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60.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6.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68.jpg"/><Relationship Id="rId21" Type="http://schemas.openxmlformats.org/officeDocument/2006/relationships/slide" Target="slide27.xml"/><Relationship Id="rId7" Type="http://schemas.openxmlformats.org/officeDocument/2006/relationships/image" Target="../media/image17.png"/><Relationship Id="rId12" Type="http://schemas.openxmlformats.org/officeDocument/2006/relationships/image" Target="../media/image37.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59.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6.png"/><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2.png"/><Relationship Id="rId19" Type="http://schemas.openxmlformats.org/officeDocument/2006/relationships/slide" Target="slide18.xml"/><Relationship Id="rId31" Type="http://schemas.openxmlformats.org/officeDocument/2006/relationships/slide" Target="slide64.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60.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69.png"/><Relationship Id="rId21" Type="http://schemas.openxmlformats.org/officeDocument/2006/relationships/slide" Target="slide35.xml"/><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2.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59.xml"/><Relationship Id="rId30" Type="http://schemas.openxmlformats.org/officeDocument/2006/relationships/image" Target="../media/image31.png"/></Relationships>
</file>

<file path=ppt/slides/_rels/slide3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69.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71.jpg"/><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69.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72.jpg"/><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7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33" Type="http://schemas.openxmlformats.org/officeDocument/2006/relationships/image" Target="../media/image38.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32" Type="http://schemas.openxmlformats.org/officeDocument/2006/relationships/image" Target="../media/image39.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74.jpg"/><Relationship Id="rId28" Type="http://schemas.openxmlformats.org/officeDocument/2006/relationships/image" Target="../media/image22.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36.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47.xml"/><Relationship Id="rId18" Type="http://schemas.openxmlformats.org/officeDocument/2006/relationships/slide" Target="slide116.xml"/><Relationship Id="rId3" Type="http://schemas.openxmlformats.org/officeDocument/2006/relationships/image" Target="../media/image10.jpeg"/><Relationship Id="rId7" Type="http://schemas.openxmlformats.org/officeDocument/2006/relationships/slide" Target="slide6.xml"/><Relationship Id="rId12" Type="http://schemas.openxmlformats.org/officeDocument/2006/relationships/slide" Target="slide43.xml"/><Relationship Id="rId17" Type="http://schemas.openxmlformats.org/officeDocument/2006/relationships/slide" Target="slide113.xml"/><Relationship Id="rId2" Type="http://schemas.openxmlformats.org/officeDocument/2006/relationships/notesSlide" Target="../notesSlides/notesSlide1.xml"/><Relationship Id="rId16" Type="http://schemas.openxmlformats.org/officeDocument/2006/relationships/slide" Target="slide9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35.xml"/><Relationship Id="rId5" Type="http://schemas.openxmlformats.org/officeDocument/2006/relationships/image" Target="../media/image12.png"/><Relationship Id="rId15" Type="http://schemas.openxmlformats.org/officeDocument/2006/relationships/slide" Target="slide64.xml"/><Relationship Id="rId10" Type="http://schemas.openxmlformats.org/officeDocument/2006/relationships/slide" Target="slide27.xml"/><Relationship Id="rId4" Type="http://schemas.microsoft.com/office/2007/relationships/hdphoto" Target="../media/hdphoto4.wdp"/><Relationship Id="rId9" Type="http://schemas.openxmlformats.org/officeDocument/2006/relationships/slide" Target="slide18.xml"/><Relationship Id="rId14" Type="http://schemas.openxmlformats.org/officeDocument/2006/relationships/slide" Target="slide59.xml"/></Relationships>
</file>

<file path=ppt/slides/_rels/slide4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75.jpg"/><Relationship Id="rId21" Type="http://schemas.openxmlformats.org/officeDocument/2006/relationships/slide" Target="slide43.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73.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4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7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76.jpg"/><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4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7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33" Type="http://schemas.openxmlformats.org/officeDocument/2006/relationships/image" Target="../media/image38.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32" Type="http://schemas.openxmlformats.org/officeDocument/2006/relationships/image" Target="../media/image39.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77.jpg"/><Relationship Id="rId28" Type="http://schemas.openxmlformats.org/officeDocument/2006/relationships/image" Target="../media/image22.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36.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79.jp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78.png"/><Relationship Id="rId21" Type="http://schemas.openxmlformats.org/officeDocument/2006/relationships/slide" Target="slide43.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4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78.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80.jpg"/></Relationships>
</file>

<file path=ppt/slides/_rels/slide4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78.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81.jpg"/><Relationship Id="rId30"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83.png"/><Relationship Id="rId21" Type="http://schemas.openxmlformats.org/officeDocument/2006/relationships/slide" Target="slide35.xml"/><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2.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59.xml"/><Relationship Id="rId30" Type="http://schemas.openxmlformats.org/officeDocument/2006/relationships/image" Target="../media/image31.png"/></Relationships>
</file>

<file path=ppt/slides/_rels/slide4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35.xml"/><Relationship Id="rId18" Type="http://schemas.openxmlformats.org/officeDocument/2006/relationships/image" Target="../media/image29.png"/><Relationship Id="rId26" Type="http://schemas.openxmlformats.org/officeDocument/2006/relationships/slide" Target="slide4.xml"/><Relationship Id="rId3" Type="http://schemas.openxmlformats.org/officeDocument/2006/relationships/image" Target="../media/image85.jpg"/><Relationship Id="rId21" Type="http://schemas.openxmlformats.org/officeDocument/2006/relationships/slide" Target="slide64.xml"/><Relationship Id="rId7" Type="http://schemas.openxmlformats.org/officeDocument/2006/relationships/slide" Target="slide12.xml"/><Relationship Id="rId12" Type="http://schemas.openxmlformats.org/officeDocument/2006/relationships/image" Target="../media/image26.png"/><Relationship Id="rId17" Type="http://schemas.openxmlformats.org/officeDocument/2006/relationships/slide" Target="slide47.xml"/><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27.xml"/><Relationship Id="rId24" Type="http://schemas.openxmlformats.org/officeDocument/2006/relationships/slide" Target="slide2.xml"/><Relationship Id="rId32" Type="http://schemas.openxmlformats.org/officeDocument/2006/relationships/image" Target="../media/image21.png"/><Relationship Id="rId5" Type="http://schemas.openxmlformats.org/officeDocument/2006/relationships/slide" Target="slide5.xml"/><Relationship Id="rId15" Type="http://schemas.openxmlformats.org/officeDocument/2006/relationships/slide" Target="slide43.xml"/><Relationship Id="rId23" Type="http://schemas.openxmlformats.org/officeDocument/2006/relationships/image" Target="../media/image32.png"/><Relationship Id="rId28" Type="http://schemas.openxmlformats.org/officeDocument/2006/relationships/image" Target="../media/image84.jpg"/><Relationship Id="rId10" Type="http://schemas.openxmlformats.org/officeDocument/2006/relationships/image" Target="../media/image25.png"/><Relationship Id="rId19" Type="http://schemas.openxmlformats.org/officeDocument/2006/relationships/slide" Target="slide59.xml"/><Relationship Id="rId31" Type="http://schemas.openxmlformats.org/officeDocument/2006/relationships/image" Target="../media/image22.png"/><Relationship Id="rId4" Type="http://schemas.openxmlformats.org/officeDocument/2006/relationships/image" Target="../media/image83.png"/><Relationship Id="rId9" Type="http://schemas.openxmlformats.org/officeDocument/2006/relationships/slide" Target="slide18.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image" Target="../media/image17.png"/><Relationship Id="rId30"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33" Type="http://schemas.openxmlformats.org/officeDocument/2006/relationships/image" Target="../media/image37.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3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86.jpg"/><Relationship Id="rId30" Type="http://schemas.openxmlformats.org/officeDocument/2006/relationships/image" Target="../media/image22.png"/></Relationships>
</file>

<file path=ppt/slides/_rels/slide5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33" Type="http://schemas.openxmlformats.org/officeDocument/2006/relationships/image" Target="../media/image37.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3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87.jpg"/><Relationship Id="rId30" Type="http://schemas.openxmlformats.org/officeDocument/2006/relationships/image" Target="../media/image22.png"/></Relationships>
</file>

<file path=ppt/slides/_rels/slide5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33" Type="http://schemas.openxmlformats.org/officeDocument/2006/relationships/image" Target="../media/image37.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3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88.jpg"/><Relationship Id="rId30" Type="http://schemas.openxmlformats.org/officeDocument/2006/relationships/image" Target="../media/image22.png"/></Relationships>
</file>

<file path=ppt/slides/_rels/slide5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89.jp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38.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64.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88.jpg"/><Relationship Id="rId30" Type="http://schemas.openxmlformats.org/officeDocument/2006/relationships/image" Target="../media/image63.png"/></Relationships>
</file>

<file path=ppt/slides/_rels/slide5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88.jpg"/></Relationships>
</file>

<file path=ppt/slides/_rels/slide5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90.jpg"/></Relationships>
</file>

<file path=ppt/slides/_rels/slide5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91.jpg"/></Relationships>
</file>

<file path=ppt/slides/_rels/slide5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92.jpg"/><Relationship Id="rId30" Type="http://schemas.openxmlformats.org/officeDocument/2006/relationships/image" Target="../media/image22.png"/></Relationships>
</file>

<file path=ppt/slides/_rels/slide58.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92.jpg"/><Relationship Id="rId30"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5.png"/><Relationship Id="rId21" Type="http://schemas.openxmlformats.org/officeDocument/2006/relationships/slide" Target="slide35.xml"/><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59.xml"/><Relationship Id="rId30" Type="http://schemas.openxmlformats.org/officeDocument/2006/relationships/image" Target="../media/image31.png"/></Relationships>
</file>

<file path=ppt/slides/_rels/slide60.xml.rels><?xml version="1.0" encoding="UTF-8" standalone="yes"?>
<Relationships xmlns="http://schemas.openxmlformats.org/package/2006/relationships"><Relationship Id="rId8" Type="http://schemas.openxmlformats.org/officeDocument/2006/relationships/image" Target="../media/image95.jpg"/><Relationship Id="rId13" Type="http://schemas.openxmlformats.org/officeDocument/2006/relationships/image" Target="../media/image23.png"/><Relationship Id="rId18" Type="http://schemas.openxmlformats.org/officeDocument/2006/relationships/slide" Target="slide27.xml"/><Relationship Id="rId26" Type="http://schemas.openxmlformats.org/officeDocument/2006/relationships/slide" Target="slide59.xml"/><Relationship Id="rId3" Type="http://schemas.openxmlformats.org/officeDocument/2006/relationships/image" Target="../media/image94.png"/><Relationship Id="rId21" Type="http://schemas.openxmlformats.org/officeDocument/2006/relationships/image" Target="../media/image27.png"/><Relationship Id="rId7" Type="http://schemas.openxmlformats.org/officeDocument/2006/relationships/image" Target="../media/image17.pn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slide" Target="slide18.xml"/><Relationship Id="rId20" Type="http://schemas.openxmlformats.org/officeDocument/2006/relationships/slide" Target="slide35.xml"/><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96.png"/><Relationship Id="rId24" Type="http://schemas.openxmlformats.org/officeDocument/2006/relationships/slide" Target="slide47.xml"/><Relationship Id="rId5"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slide" Target="slide64.xml"/><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slide" Target="slide12.xml"/><Relationship Id="rId22" Type="http://schemas.openxmlformats.org/officeDocument/2006/relationships/slide" Target="slide43.xml"/><Relationship Id="rId27" Type="http://schemas.openxmlformats.org/officeDocument/2006/relationships/image" Target="../media/image30.png"/><Relationship Id="rId30" Type="http://schemas.openxmlformats.org/officeDocument/2006/relationships/image" Target="../media/image32.png"/></Relationships>
</file>

<file path=ppt/slides/_rels/slide6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22.png"/><Relationship Id="rId3" Type="http://schemas.openxmlformats.org/officeDocument/2006/relationships/image" Target="../media/image94.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9.png"/><Relationship Id="rId33" Type="http://schemas.openxmlformats.org/officeDocument/2006/relationships/image" Target="../media/image17.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20.png"/><Relationship Id="rId32" Type="http://schemas.openxmlformats.org/officeDocument/2006/relationships/slide" Target="slide4.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97.jpg"/><Relationship Id="rId28" Type="http://schemas.openxmlformats.org/officeDocument/2006/relationships/image" Target="../media/image37.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16.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21.png"/><Relationship Id="rId30" Type="http://schemas.openxmlformats.org/officeDocument/2006/relationships/slide" Target="slide2.xml"/></Relationships>
</file>

<file path=ppt/slides/_rels/slide6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94.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33" Type="http://schemas.openxmlformats.org/officeDocument/2006/relationships/image" Target="../media/image3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37.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98.jpg"/><Relationship Id="rId30" Type="http://schemas.openxmlformats.org/officeDocument/2006/relationships/image" Target="../media/image22.png"/></Relationships>
</file>

<file path=ppt/slides/_rels/slide6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94.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99.jpg"/><Relationship Id="rId30" Type="http://schemas.openxmlformats.org/officeDocument/2006/relationships/image" Target="../media/image22.png"/></Relationships>
</file>

<file path=ppt/slides/_rels/slide6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slide" Target="slide77.xml"/></Relationships>
</file>

<file path=ppt/slides/_rels/slide6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00.png"/><Relationship Id="rId21" Type="http://schemas.openxmlformats.org/officeDocument/2006/relationships/slide" Target="slide43.xml"/><Relationship Id="rId7" Type="http://schemas.openxmlformats.org/officeDocument/2006/relationships/slide" Target="slide4.xml"/><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2.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19.png"/><Relationship Id="rId19" Type="http://schemas.openxmlformats.org/officeDocument/2006/relationships/slide" Target="slide35.xml"/><Relationship Id="rId4" Type="http://schemas.openxmlformats.org/officeDocument/2006/relationships/image" Target="../media/image101.jp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6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02.jpg"/><Relationship Id="rId30" Type="http://schemas.openxmlformats.org/officeDocument/2006/relationships/image" Target="../media/image22.png"/></Relationships>
</file>

<file path=ppt/slides/_rels/slide6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03.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68.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04.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69.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6.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microsoft.com/office/2007/relationships/hdphoto" Target="../media/hdphoto5.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05.png"/><Relationship Id="rId28" Type="http://schemas.openxmlformats.org/officeDocument/2006/relationships/image" Target="../media/image17.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06.jpg"/></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5.png"/><Relationship Id="rId21" Type="http://schemas.openxmlformats.org/officeDocument/2006/relationships/slide" Target="slide35.xml"/><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59.xml"/><Relationship Id="rId30" Type="http://schemas.openxmlformats.org/officeDocument/2006/relationships/image" Target="../media/image31.png"/></Relationships>
</file>

<file path=ppt/slides/_rels/slide70.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04.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7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07.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7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6.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microsoft.com/office/2007/relationships/hdphoto" Target="../media/hdphoto6.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08.png"/><Relationship Id="rId28" Type="http://schemas.openxmlformats.org/officeDocument/2006/relationships/image" Target="../media/image17.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09.jpg"/></Relationships>
</file>

<file path=ppt/slides/_rels/slide7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07.jpg"/><Relationship Id="rId28" Type="http://schemas.openxmlformats.org/officeDocument/2006/relationships/image" Target="../media/image19.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7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0.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7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6.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microsoft.com/office/2007/relationships/hdphoto" Target="../media/hdphoto7.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1.png"/><Relationship Id="rId28" Type="http://schemas.openxmlformats.org/officeDocument/2006/relationships/image" Target="../media/image17.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12.jpg"/></Relationships>
</file>

<file path=ppt/slides/_rels/slide7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0.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7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13.jpg"/><Relationship Id="rId21" Type="http://schemas.openxmlformats.org/officeDocument/2006/relationships/slide" Target="slide43.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100.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78.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02.jpg"/><Relationship Id="rId30" Type="http://schemas.openxmlformats.org/officeDocument/2006/relationships/image" Target="../media/image22.png"/></Relationships>
</file>

<file path=ppt/slides/_rels/slide79.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4.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2.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slide" Target="slide43.xml"/><Relationship Id="rId7" Type="http://schemas.openxmlformats.org/officeDocument/2006/relationships/slide" Target="slide4.xml"/><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2.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slide" Target="slide35.xml"/><Relationship Id="rId4" Type="http://schemas.openxmlformats.org/officeDocument/2006/relationships/image" Target="../media/image34.jp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64.xml"/></Relationships>
</file>

<file path=ppt/slides/_rels/slide80.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5.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2.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1.png"/></Relationships>
</file>

<file path=ppt/slides/_rels/slide8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6.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microsoft.com/office/2007/relationships/hdphoto" Target="../media/hdphoto8.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6.png"/><Relationship Id="rId28" Type="http://schemas.openxmlformats.org/officeDocument/2006/relationships/image" Target="../media/image17.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06.jpg"/></Relationships>
</file>

<file path=ppt/slides/_rels/slide8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7.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2.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1.png"/></Relationships>
</file>

<file path=ppt/slides/_rels/slide8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6.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microsoft.com/office/2007/relationships/hdphoto" Target="../media/hdphoto9.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8.png"/><Relationship Id="rId28" Type="http://schemas.openxmlformats.org/officeDocument/2006/relationships/image" Target="../media/image17.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09.jpg"/></Relationships>
</file>

<file path=ppt/slides/_rels/slide8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9.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8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6.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microsoft.com/office/2007/relationships/hdphoto" Target="../media/hdphoto10.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0.png"/><Relationship Id="rId28" Type="http://schemas.openxmlformats.org/officeDocument/2006/relationships/image" Target="../media/image17.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12.jpg"/></Relationships>
</file>

<file path=ppt/slides/_rels/slide8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4.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8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1.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88.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image" Target="../media/image17.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02.jpg"/><Relationship Id="rId30" Type="http://schemas.openxmlformats.org/officeDocument/2006/relationships/image" Target="../media/image22.png"/></Relationships>
</file>

<file path=ppt/slides/_rels/slide89.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2.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7.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 Target="slide2.xml"/><Relationship Id="rId21" Type="http://schemas.openxmlformats.org/officeDocument/2006/relationships/slide" Target="slide18.xml"/><Relationship Id="rId34" Type="http://schemas.openxmlformats.org/officeDocument/2006/relationships/image" Target="../media/image31.png"/><Relationship Id="rId7" Type="http://schemas.openxmlformats.org/officeDocument/2006/relationships/image" Target="../media/image35.jpg"/><Relationship Id="rId12" Type="http://schemas.openxmlformats.org/officeDocument/2006/relationships/image" Target="../media/image36.png"/><Relationship Id="rId17" Type="http://schemas.openxmlformats.org/officeDocument/2006/relationships/slide" Target="slide5.xml"/><Relationship Id="rId25" Type="http://schemas.openxmlformats.org/officeDocument/2006/relationships/slide" Target="slide35.xml"/><Relationship Id="rId33" Type="http://schemas.openxmlformats.org/officeDocument/2006/relationships/slide" Target="slide64.xml"/><Relationship Id="rId2" Type="http://schemas.openxmlformats.org/officeDocument/2006/relationships/image" Target="../media/image14.jpg"/><Relationship Id="rId16" Type="http://schemas.openxmlformats.org/officeDocument/2006/relationships/image" Target="../media/image15.png"/><Relationship Id="rId20" Type="http://schemas.openxmlformats.org/officeDocument/2006/relationships/image" Target="../media/image24.png"/><Relationship Id="rId29" Type="http://schemas.openxmlformats.org/officeDocument/2006/relationships/slide" Target="slide47.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slide" Target="slide4.xml"/><Relationship Id="rId15" Type="http://schemas.openxmlformats.org/officeDocument/2006/relationships/image" Target="../media/image39.png"/><Relationship Id="rId23" Type="http://schemas.openxmlformats.org/officeDocument/2006/relationships/slide" Target="slide27.xml"/><Relationship Id="rId28" Type="http://schemas.openxmlformats.org/officeDocument/2006/relationships/image" Target="../media/image28.png"/><Relationship Id="rId10" Type="http://schemas.openxmlformats.org/officeDocument/2006/relationships/image" Target="../media/image22.png"/><Relationship Id="rId19" Type="http://schemas.openxmlformats.org/officeDocument/2006/relationships/slide" Target="slide12.xml"/><Relationship Id="rId31" Type="http://schemas.openxmlformats.org/officeDocument/2006/relationships/slide" Target="slide59.xml"/><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38.png"/><Relationship Id="rId22" Type="http://schemas.openxmlformats.org/officeDocument/2006/relationships/image" Target="../media/image25.png"/><Relationship Id="rId27" Type="http://schemas.openxmlformats.org/officeDocument/2006/relationships/slide" Target="slide43.xml"/><Relationship Id="rId30" Type="http://schemas.openxmlformats.org/officeDocument/2006/relationships/image" Target="../media/image29.png"/><Relationship Id="rId35" Type="http://schemas.openxmlformats.org/officeDocument/2006/relationships/image" Target="../media/image32.png"/></Relationships>
</file>

<file path=ppt/slides/_rels/slide90.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3.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s>
</file>

<file path=ppt/slides/_rels/slide9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7.png"/><Relationship Id="rId18" Type="http://schemas.openxmlformats.org/officeDocument/2006/relationships/slide" Target="slide59.xml"/><Relationship Id="rId26" Type="http://schemas.openxmlformats.org/officeDocument/2006/relationships/slide" Target="slide4.xml"/><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35.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14.jpg"/><Relationship Id="rId16" Type="http://schemas.openxmlformats.org/officeDocument/2006/relationships/slide" Target="slide47.xml"/><Relationship Id="rId20" Type="http://schemas.openxmlformats.org/officeDocument/2006/relationships/slide" Target="slide64.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4.jpg"/><Relationship Id="rId28" Type="http://schemas.openxmlformats.org/officeDocument/2006/relationships/image" Target="../media/image20.png"/><Relationship Id="rId10" Type="http://schemas.openxmlformats.org/officeDocument/2006/relationships/slide" Target="slide27.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3.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5.jp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7.png"/></Relationships>
</file>

<file path=ppt/slides/_rels/slide9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26.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20.png"/></Relationships>
</file>

<file path=ppt/slides/_rels/slide9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27.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20.png"/></Relationships>
</file>

<file path=ppt/slides/_rels/slide9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28.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20.png"/></Relationships>
</file>

<file path=ppt/slides/_rels/slide9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2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9.png"/></Relationships>
</file>

<file path=ppt/slides/_rels/slide9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2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30.jpg"/></Relationships>
</file>

<file path=ppt/slides/_rels/slide9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2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2" descr="C:\Users\ali kamali\Desktop\intro powerpoi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938"/>
            <a:ext cx="9144000" cy="51514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C:\Users\ali kamali\Desktop\intro powerpoint 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5628" y="722798"/>
            <a:ext cx="1554162" cy="37179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1" descr="C:\Users\ali kamali\Desktop\intro powerpoint 2.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98610" y="725618"/>
            <a:ext cx="17494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li kamali\Desktop\29) In the name of GOD  (www_IslamicWallpaper_ir).gif"/>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928404" y="1183620"/>
            <a:ext cx="3392293" cy="2544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21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10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1000"/>
                                        <p:tgtEl>
                                          <p:spTgt spid="30"/>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anim calcmode="lin" valueType="num">
                                      <p:cBhvr>
                                        <p:cTn id="15" dur="500" fill="hold"/>
                                        <p:tgtEl>
                                          <p:spTgt spid="1028"/>
                                        </p:tgtEl>
                                        <p:attrNameLst>
                                          <p:attrName>ppt_x</p:attrName>
                                        </p:attrNameLst>
                                      </p:cBhvr>
                                      <p:tavLst>
                                        <p:tav tm="0">
                                          <p:val>
                                            <p:strVal val="#ppt_x"/>
                                          </p:val>
                                        </p:tav>
                                        <p:tav tm="100000">
                                          <p:val>
                                            <p:strVal val="#ppt_x"/>
                                          </p:val>
                                        </p:tav>
                                      </p:tavLst>
                                    </p:anim>
                                    <p:anim calcmode="lin" valueType="num">
                                      <p:cBhvr>
                                        <p:cTn id="16"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37" y="619238"/>
            <a:ext cx="6028020" cy="4023859"/>
          </a:xfrm>
          <a:prstGeom prst="rect">
            <a:avLst/>
          </a:prstGeom>
        </p:spPr>
      </p:pic>
      <p:pic>
        <p:nvPicPr>
          <p:cNvPr id="28" name="Picture 2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8100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47970" y="701638"/>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نیاز کلیه کالاها / خدمات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فیلد می توانید تاریخ نیاز کلیه کالاهای انتخاب شده را در یک تاریخ مشخص معین نمایید. در غیر اینصورت می توانید تاریخ نیاز هر کالا را در ردیف مربوط به خود کالا تکمیل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0508" y="70354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445" y="200044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54824" y="192572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3794" y="2991100"/>
            <a:ext cx="221769" cy="242281"/>
          </a:xfrm>
          <a:prstGeom prst="rect">
            <a:avLst/>
          </a:prstGeom>
        </p:spPr>
      </p:pic>
      <p:sp>
        <p:nvSpPr>
          <p:cNvPr id="18" name="text 3"/>
          <p:cNvSpPr/>
          <p:nvPr/>
        </p:nvSpPr>
        <p:spPr>
          <a:xfrm>
            <a:off x="6651025" y="2744182"/>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حذف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انصراف از خرید می توانید با فشردن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حذف</a:t>
            </a:r>
            <a:r>
              <a:rPr lang="fa-IR" sz="1100" b="1" dirty="0" smtClean="0">
                <a:latin typeface="B Zar" panose="00000400000000000000" pitchFamily="2" charset="-78"/>
                <a:ea typeface="Calibri" panose="020F0502020204030204" pitchFamily="34" charset="0"/>
                <a:cs typeface="B Nazanin" panose="00000400000000000000" pitchFamily="2" charset="-78"/>
              </a:rPr>
              <a:t>، اقدام به حذف ردیف مربوطه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1025" y="284129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38889" y="358712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 خرید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نمودن فرم مربوطه، جهت ثبت درخواست خرید پس از تایید تیک رعایت مفاد قانون استفاده از توان تولیدی...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51062" y="369992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41243" y="4113904"/>
            <a:ext cx="221769" cy="242281"/>
          </a:xfrm>
          <a:prstGeom prst="rect">
            <a:avLst/>
          </a:prstGeom>
        </p:spPr>
      </p:pic>
      <p:pic>
        <p:nvPicPr>
          <p:cNvPr id="31"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88445" y="3854385"/>
            <a:ext cx="221769" cy="242281"/>
          </a:xfrm>
          <a:prstGeom prst="rect">
            <a:avLst/>
          </a:prstGeom>
        </p:spPr>
      </p:pic>
      <p:sp>
        <p:nvSpPr>
          <p:cNvPr id="32" name="text 1"/>
          <p:cNvSpPr/>
          <p:nvPr/>
        </p:nvSpPr>
        <p:spPr>
          <a:xfrm>
            <a:off x="6638445" y="1891193"/>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مشخصات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ردیف مربوط به کالا، اطلاعات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تعداد/مقدار</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تاریخ نیاز به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را وارد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8" name="Picture 4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9" name="Picture 4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50" name="Picture 4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52" name="Picture 5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53" name="Picture 5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4" name="Picture 5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5" name="Picture 5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6" name="Picture 5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7" name="Picture 5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8" name="Picture 57">
            <a:hlinkClick r:id="rId33" action="ppaction://hlinksldjump"/>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9" name="Picture 58">
            <a:hlinkClick r:id="rId25"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spTree>
    <p:extLst>
      <p:ext uri="{BB962C8B-B14F-4D97-AF65-F5344CB8AC3E}">
        <p14:creationId xmlns:p14="http://schemas.microsoft.com/office/powerpoint/2010/main" val="427756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par>
                          <p:cTn id="33" fill="hold">
                            <p:stCondLst>
                              <p:cond delay="2500"/>
                            </p:stCondLst>
                            <p:childTnLst>
                              <p:par>
                                <p:cTn id="34" presetID="22" presetClass="entr" presetSubtype="2"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500"/>
                                        <p:tgtEl>
                                          <p:spTgt spid="20"/>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par>
                                <p:cTn id="41" presetID="53" presetClass="entr" presetSubtype="16"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par>
                                <p:cTn id="46" presetID="53" presetClass="entr" presetSubtype="16"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Effect transition="in" filter="fade">
                                      <p:cBhvr>
                                        <p:cTn id="50" dur="500"/>
                                        <p:tgtEl>
                                          <p:spTgt spid="31"/>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right)">
                                      <p:cBhvr>
                                        <p:cTn id="54" dur="500"/>
                                        <p:tgtEl>
                                          <p:spTgt spid="23"/>
                                        </p:tgtEl>
                                      </p:cBhvr>
                                    </p:animEffect>
                                  </p:childTnLst>
                                </p:cTn>
                              </p:par>
                            </p:childTnLst>
                          </p:cTn>
                        </p:par>
                        <p:par>
                          <p:cTn id="55" fill="hold">
                            <p:stCondLst>
                              <p:cond delay="4000"/>
                            </p:stCondLst>
                            <p:childTnLst>
                              <p:par>
                                <p:cTn id="56" presetID="22" presetClass="entr" presetSubtype="1"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childTnLst>
                          </p:cTn>
                        </p:par>
                        <p:par>
                          <p:cTn id="59" fill="hold">
                            <p:stCondLst>
                              <p:cond delay="4500"/>
                            </p:stCondLst>
                            <p:childTnLst>
                              <p:par>
                                <p:cTn id="60" presetID="22" presetClass="entr" presetSubtype="1"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8" grpId="0"/>
      <p:bldP spid="22" grpId="0"/>
      <p:bldP spid="3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6" y="498093"/>
            <a:ext cx="4892465" cy="4435406"/>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4966" y="14222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مهلت تایید الحاقیه سفارش توسط تامین کننده را مشخص نمایید.</a:t>
            </a:r>
          </a:p>
        </p:txBody>
      </p:sp>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175129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636609"/>
            <a:ext cx="2086100" cy="167225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الحاقیه </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اطلاعات فرم الحاقیه، جهت ارسال فرم به تامین کننده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نوع فرآیند خرید متوسط باشد پس </a:t>
            </a:r>
            <a:r>
              <a:rPr lang="fa-IR" sz="1100" b="1" dirty="0">
                <a:latin typeface="B Zar" panose="00000400000000000000" pitchFamily="2" charset="-78"/>
                <a:ea typeface="Calibri" panose="020F0502020204030204" pitchFamily="34" charset="0"/>
                <a:cs typeface="B Nazanin" panose="00000400000000000000" pitchFamily="2" charset="-78"/>
              </a:rPr>
              <a:t>از </a:t>
            </a:r>
            <a:r>
              <a:rPr lang="fa-IR" sz="1100" b="1" dirty="0" smtClean="0">
                <a:latin typeface="B Zar" panose="00000400000000000000" pitchFamily="2" charset="-78"/>
                <a:ea typeface="Calibri" panose="020F0502020204030204" pitchFamily="34" charset="0"/>
                <a:cs typeface="B Nazanin" panose="00000400000000000000" pitchFamily="2" charset="-78"/>
              </a:rPr>
              <a:t>ثبت و ارسال، فرم مربوطه جهت بررسی به </a:t>
            </a:r>
            <a:r>
              <a:rPr lang="fa-IR" sz="1100" b="1" dirty="0">
                <a:latin typeface="B Zar" panose="00000400000000000000" pitchFamily="2" charset="-78"/>
                <a:ea typeface="Calibri" panose="020F0502020204030204" pitchFamily="34" charset="0"/>
                <a:cs typeface="B Nazanin" panose="00000400000000000000" pitchFamily="2" charset="-78"/>
              </a:rPr>
              <a:t>مقام تشخیص ارسال می شود.</a:t>
            </a:r>
          </a:p>
        </p:txBody>
      </p:sp>
      <p:pic>
        <p:nvPicPr>
          <p:cNvPr id="2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16366" y="451790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61595" y="3421130"/>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لغو الحاقیه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عدم تمايل به الحاقیه، مي توانيد بعد از تکمیل قسمت شرح لغو با کليک بر روي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لغو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الحاقیه، </a:t>
            </a:r>
            <a:r>
              <a:rPr lang="fa-IR" sz="1100" b="1" dirty="0" smtClean="0">
                <a:latin typeface="B Zar" panose="00000400000000000000" pitchFamily="2" charset="-78"/>
                <a:ea typeface="Calibri" panose="020F0502020204030204" pitchFamily="34" charset="0"/>
                <a:cs typeface="B Nazanin" panose="00000400000000000000" pitchFamily="2" charset="-78"/>
              </a:rPr>
              <a:t>الحاقیه </a:t>
            </a:r>
            <a:r>
              <a:rPr lang="fa-IR" sz="1100" b="1" dirty="0">
                <a:latin typeface="B Zar" panose="00000400000000000000" pitchFamily="2" charset="-78"/>
                <a:ea typeface="Calibri" panose="020F0502020204030204" pitchFamily="34" charset="0"/>
                <a:cs typeface="B Nazanin" panose="00000400000000000000" pitchFamily="2" charset="-78"/>
              </a:rPr>
              <a:t>مورد نظر را لغو نمایید.</a:t>
            </a:r>
          </a:p>
        </p:txBody>
      </p:sp>
      <p:pic>
        <p:nvPicPr>
          <p:cNvPr id="26"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0316" y="4511390"/>
            <a:ext cx="221769" cy="242281"/>
          </a:xfrm>
          <a:prstGeom prst="rect">
            <a:avLst/>
          </a:prstGeom>
        </p:spPr>
      </p:pic>
      <p:pic>
        <p:nvPicPr>
          <p:cNvPr id="27"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42222" y="3546172"/>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1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53" y="666540"/>
            <a:ext cx="6002293" cy="3088999"/>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845" y="212557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تایید فرم الحاقیه سفارش توسط تامین کننده، در کارتابل الحاقیه های سفارش وضعیت الحاقیه به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در انتظار امضای الحاقیه توسط خریدار</a:t>
            </a:r>
            <a:r>
              <a:rPr lang="fa-IR" sz="1100" b="1" dirty="0" smtClean="0">
                <a:latin typeface="B Zar" panose="00000400000000000000" pitchFamily="2" charset="-78"/>
                <a:ea typeface="Calibri" panose="020F0502020204030204" pitchFamily="34" charset="0"/>
                <a:cs typeface="B Nazanin" panose="00000400000000000000" pitchFamily="2" charset="-78"/>
              </a:rPr>
              <a:t>) تغییر می نماید.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و امضای نهایی بر روی آیکون موجود درستون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p:txBody>
      </p:sp>
      <p:sp>
        <p:nvSpPr>
          <p:cNvPr id="10" name="Rectangle 9"/>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60845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90" y="629940"/>
            <a:ext cx="5992593" cy="4252070"/>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81316" y="44475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الحاقیه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با استفاده از گواهی امضای الکترونیکی اقدام به امضا فرم نمایید.</a:t>
            </a:r>
          </a:p>
        </p:txBody>
      </p:sp>
      <p:sp>
        <p:nvSpPr>
          <p:cNvPr id="10" name="Rectangle 9"/>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55331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87" y="619317"/>
            <a:ext cx="5903046" cy="3385239"/>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168" y="211141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کارتابل مقام </a:t>
            </a:r>
            <a:r>
              <a:rPr lang="fa-IR" sz="1100" b="1" dirty="0" smtClean="0">
                <a:latin typeface="B Zar" panose="00000400000000000000" pitchFamily="2" charset="-78"/>
                <a:ea typeface="Calibri" panose="020F0502020204030204" pitchFamily="34" charset="0"/>
                <a:cs typeface="B Nazanin" panose="00000400000000000000" pitchFamily="2" charset="-78"/>
              </a:rPr>
              <a:t>تشخیص جهت بررسی و ارسال الحاقیه سفارش به تامین کننده، در منوی الحاقیه های سفارش بر روی آیکون مربوطه در ستون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p:txBody>
      </p:sp>
    </p:spTree>
    <p:extLst>
      <p:ext uri="{BB962C8B-B14F-4D97-AF65-F5344CB8AC3E}">
        <p14:creationId xmlns:p14="http://schemas.microsoft.com/office/powerpoint/2010/main" val="428156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14" y="618074"/>
            <a:ext cx="5994103" cy="3888483"/>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2787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396" y="766628"/>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ثبت و ارسال الحاقیه توسط کارپرداز، مقام </a:t>
            </a:r>
            <a:r>
              <a:rPr lang="fa-IR" sz="1100" b="1" dirty="0">
                <a:latin typeface="B Zar" panose="00000400000000000000" pitchFamily="2" charset="-78"/>
                <a:ea typeface="Calibri" panose="020F0502020204030204" pitchFamily="34" charset="0"/>
                <a:cs typeface="B Nazanin" panose="00000400000000000000" pitchFamily="2" charset="-78"/>
              </a:rPr>
              <a:t>تشخیص اطلاعات الحاقیه سفارش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نموده </a:t>
            </a:r>
            <a:r>
              <a:rPr lang="fa-IR" sz="1100" b="1" dirty="0">
                <a:latin typeface="B Zar" panose="00000400000000000000" pitchFamily="2" charset="-78"/>
                <a:ea typeface="Calibri" panose="020F0502020204030204" pitchFamily="34" charset="0"/>
                <a:cs typeface="B Nazanin" panose="00000400000000000000" pitchFamily="2" charset="-78"/>
              </a:rPr>
              <a:t>و می تواند شخصا اطلاعات الحاقیه سفارش را ويرايش كند و یا جهت ويرايش به </a:t>
            </a:r>
            <a:r>
              <a:rPr lang="fa-IR" sz="1100" b="1" dirty="0" smtClean="0">
                <a:latin typeface="B Zar" panose="00000400000000000000" pitchFamily="2" charset="-78"/>
                <a:ea typeface="Calibri" panose="020F0502020204030204" pitchFamily="34" charset="0"/>
                <a:cs typeface="B Nazanin" panose="00000400000000000000" pitchFamily="2" charset="-78"/>
              </a:rPr>
              <a:t>کارپرداز ارسال نماید.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239037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80672" y="227569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تغییرات سفارش در الحاقیه جاری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لینک مربوطه امکان مشاهده اصلاحات انجام شده در فرم سفارش وجود دارد.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05828" y="2271104"/>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9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1314" y="618074"/>
            <a:ext cx="5994103" cy="388848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96" y="1123252"/>
            <a:ext cx="5691137" cy="2896995"/>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1549" y="31075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396"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تغییرات 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امکان مشاهده تغییرات اصلاح شده در فرم سفارش فراهم می گردد.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4611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403" y="626255"/>
            <a:ext cx="5632393" cy="430589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6662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جدول فوق امکان تغییر مقدار/تعداد و سایر هزینه ها و مبلغ تخفیف و مالیات بر ارزش افزوده وجود دارد.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اعمال تغییرات در فرم، جهت ثبت اطلاعات بر روی کلید</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ثبت </a:t>
            </a:r>
            <a:r>
              <a:rPr lang="fa-IR" sz="1100" b="1" dirty="0" smtClean="0">
                <a:latin typeface="B Zar" panose="00000400000000000000" pitchFamily="2" charset="-78"/>
                <a:ea typeface="Calibri" panose="020F0502020204030204" pitchFamily="34" charset="0"/>
                <a:cs typeface="B Nazanin" panose="00000400000000000000" pitchFamily="2" charset="-78"/>
              </a:rPr>
              <a:t>در انتهای فرم 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3506" y="301507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1477" y="163942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3056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170" y="601990"/>
            <a:ext cx="5632393" cy="4375880"/>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556" y="1643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55" y="3022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66002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7855"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0" y="962221"/>
            <a:ext cx="5100806" cy="2727665"/>
          </a:xfrm>
          <a:prstGeom prst="rect">
            <a:avLst/>
          </a:prstGeom>
        </p:spPr>
      </p:pic>
      <p:sp>
        <p:nvSpPr>
          <p:cNvPr id="14" name="Rectangle 13"/>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70263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4017"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557" y="1278744"/>
            <a:ext cx="5406733" cy="2616161"/>
          </a:xfrm>
          <a:prstGeom prst="rect">
            <a:avLst/>
          </a:prstGeom>
        </p:spPr>
      </p:pic>
      <p:sp>
        <p:nvSpPr>
          <p:cNvPr id="14" name="Rectangle 13"/>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06979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60" y="676470"/>
            <a:ext cx="6002835" cy="4132721"/>
          </a:xfrm>
          <a:prstGeom prst="rect">
            <a:avLst/>
          </a:prstGeom>
        </p:spPr>
      </p:pic>
      <p:pic>
        <p:nvPicPr>
          <p:cNvPr id="20" name="Picture 1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8953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58244" y="681090"/>
            <a:ext cx="2086100" cy="155843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تامین کنندگان کالاها/خدمات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به منظور نمایش تعداد تامین کنندگانی است که امکان </a:t>
            </a:r>
            <a:r>
              <a:rPr lang="fa-IR" sz="1100" b="1" dirty="0" smtClean="0">
                <a:latin typeface="B Zar" panose="00000400000000000000" pitchFamily="2" charset="-78"/>
                <a:ea typeface="Calibri" panose="020F0502020204030204" pitchFamily="34" charset="0"/>
                <a:cs typeface="B Nazanin" panose="00000400000000000000" pitchFamily="2" charset="-78"/>
              </a:rPr>
              <a:t>ارائه کلیه </a:t>
            </a:r>
            <a:r>
              <a:rPr lang="fa-IR" sz="1100" b="1" dirty="0">
                <a:latin typeface="B Zar" panose="00000400000000000000" pitchFamily="2" charset="-78"/>
                <a:ea typeface="Calibri" panose="020F0502020204030204" pitchFamily="34" charset="0"/>
                <a:cs typeface="B Nazanin" panose="00000400000000000000" pitchFamily="2" charset="-78"/>
              </a:rPr>
              <a:t>خدمات وکالاهای درخواست خرید با تعداد/مقدار خواسته شده و در تاریخ جاری را دارا هستند و صرفا در حالتی </a:t>
            </a:r>
            <a:r>
              <a:rPr lang="fa-IR" sz="1100" b="1" dirty="0" smtClean="0">
                <a:latin typeface="B Zar" panose="00000400000000000000" pitchFamily="2" charset="-78"/>
                <a:ea typeface="Calibri" panose="020F0502020204030204" pitchFamily="34" charset="0"/>
                <a:cs typeface="B Nazanin" panose="00000400000000000000" pitchFamily="2" charset="-78"/>
              </a:rPr>
              <a:t>که وضعیت </a:t>
            </a:r>
            <a:r>
              <a:rPr lang="fa-IR" sz="1100" b="1" dirty="0">
                <a:latin typeface="B Zar" panose="00000400000000000000" pitchFamily="2" charset="-78"/>
                <a:ea typeface="Calibri" panose="020F0502020204030204" pitchFamily="34" charset="0"/>
                <a:cs typeface="B Nazanin" panose="00000400000000000000" pitchFamily="2" charset="-78"/>
              </a:rPr>
              <a:t>درخواست ، درخواست خرید ثبت شده باشد، نمایش داده می </a:t>
            </a:r>
            <a:r>
              <a:rPr lang="fa-IR" sz="1100" b="1" dirty="0" smtClean="0">
                <a:latin typeface="B Zar" panose="00000400000000000000" pitchFamily="2" charset="-78"/>
                <a:ea typeface="Calibri" panose="020F0502020204030204" pitchFamily="34" charset="0"/>
                <a:cs typeface="B Nazanin" panose="00000400000000000000" pitchFamily="2" charset="-78"/>
              </a:rPr>
              <a:t>شود.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8626" y="3737242"/>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719" y="233950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50732" y="2235819"/>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می توانید مدارک مرتبط با خرید، مانند لیست خرید، </a:t>
            </a:r>
            <a:r>
              <a:rPr lang="fa-IR" sz="1100" b="1" dirty="0" smtClean="0">
                <a:latin typeface="B Zar" panose="00000400000000000000" pitchFamily="2" charset="-78"/>
                <a:ea typeface="Calibri" panose="020F0502020204030204" pitchFamily="34" charset="0"/>
                <a:cs typeface="B Nazanin" panose="00000400000000000000" pitchFamily="2" charset="-78"/>
              </a:rPr>
              <a:t>نامه </a:t>
            </a:r>
            <a:r>
              <a:rPr lang="fa-IR" sz="1100" b="1" dirty="0">
                <a:latin typeface="B Zar" panose="00000400000000000000" pitchFamily="2" charset="-78"/>
                <a:ea typeface="Calibri" panose="020F0502020204030204" pitchFamily="34" charset="0"/>
                <a:cs typeface="B Nazanin" panose="00000400000000000000" pitchFamily="2" charset="-78"/>
              </a:rPr>
              <a:t>تاییدیه </a:t>
            </a:r>
            <a:r>
              <a:rPr lang="fa-IR" sz="1100" b="1" dirty="0" smtClean="0">
                <a:latin typeface="B Zar" panose="00000400000000000000" pitchFamily="2" charset="-78"/>
                <a:ea typeface="Calibri" panose="020F0502020204030204" pitchFamily="34" charset="0"/>
                <a:cs typeface="B Nazanin" panose="00000400000000000000" pitchFamily="2" charset="-78"/>
              </a:rPr>
              <a:t>خرید </a:t>
            </a:r>
            <a:r>
              <a:rPr lang="fa-IR" sz="1100" b="1" dirty="0">
                <a:latin typeface="B Zar" panose="00000400000000000000" pitchFamily="2" charset="-78"/>
                <a:ea typeface="Calibri" panose="020F0502020204030204" pitchFamily="34" charset="0"/>
                <a:cs typeface="B Nazanin" panose="00000400000000000000" pitchFamily="2" charset="-78"/>
              </a:rPr>
              <a:t>یا تامین اعتبار را به درخواست خرید پیوست نمایید. بدین ترتیب برای کلیه افرادی که در ادامه فرآیند خرید مشارکت دارند اعم از مقام تشخیص و ذیحساب شفاف </a:t>
            </a:r>
            <a:r>
              <a:rPr lang="fa-IR" sz="1100" b="1" dirty="0" smtClean="0">
                <a:latin typeface="B Zar" panose="00000400000000000000" pitchFamily="2" charset="-78"/>
                <a:ea typeface="Calibri" panose="020F0502020204030204" pitchFamily="34" charset="0"/>
                <a:cs typeface="B Nazanin" panose="00000400000000000000" pitchFamily="2" charset="-78"/>
              </a:rPr>
              <a:t>سازی خواهید </a:t>
            </a:r>
            <a:r>
              <a:rPr lang="fa-IR" sz="1100" b="1" dirty="0">
                <a:latin typeface="B Zar" panose="00000400000000000000" pitchFamily="2" charset="-78"/>
                <a:ea typeface="Calibri" panose="020F0502020204030204" pitchFamily="34" charset="0"/>
                <a:cs typeface="B Nazanin" panose="00000400000000000000" pitchFamily="2" charset="-78"/>
              </a:rPr>
              <a:t>نمود.</a:t>
            </a: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86868" y="4311029"/>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27"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1454" y="4281058"/>
            <a:ext cx="243946" cy="266509"/>
          </a:xfrm>
          <a:prstGeom prst="rect">
            <a:avLst/>
          </a:prstGeom>
        </p:spPr>
      </p:pic>
      <p:sp>
        <p:nvSpPr>
          <p:cNvPr id="28" name="text 3"/>
          <p:cNvSpPr/>
          <p:nvPr/>
        </p:nvSpPr>
        <p:spPr>
          <a:xfrm>
            <a:off x="6661299" y="382296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انتخاب تامین کنندگان و مشاهده قیمت ها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انتخاب تامین کنندگان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تا به فرم مربوطه نمایش داده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1299" y="3920085"/>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1" name="Picture 4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2" name="Picture 4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3" name="Picture 4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4" name="Picture 4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45" name="Picture 4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46" name="Picture 4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47" name="Picture 46">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48" name="Picture 47">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49" name="Picture 48">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0" name="Picture 49">
            <a:hlinkClick r:id="rId23"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spTree>
    <p:extLst>
      <p:ext uri="{BB962C8B-B14F-4D97-AF65-F5344CB8AC3E}">
        <p14:creationId xmlns:p14="http://schemas.microsoft.com/office/powerpoint/2010/main" val="57543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right)">
                                      <p:cBhvr>
                                        <p:cTn id="40" dur="500"/>
                                        <p:tgtEl>
                                          <p:spTgt spid="29"/>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2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48" y="654300"/>
            <a:ext cx="5840044" cy="4206042"/>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5559" y="6458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مهلت تایید الحاقیه سفارش توسط تامین کننده را مشخص نمایید.</a:t>
            </a:r>
          </a:p>
        </p:txBody>
      </p:sp>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154482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430136"/>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الحاقیه </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تایید اطلاعات فرم، جهت ارسال به تامین کننده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5757" y="440110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81259" y="3840813"/>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لغو الحاقیه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عدم تمايل به الحاقیه، مي توانيد بعد از تکمیل قسمت شرح لغو با کليک بر روي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لغو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الحاقیه، </a:t>
            </a:r>
            <a:r>
              <a:rPr lang="fa-IR" sz="1100" b="1" dirty="0" smtClean="0">
                <a:latin typeface="B Zar" panose="00000400000000000000" pitchFamily="2" charset="-78"/>
                <a:ea typeface="Calibri" panose="020F0502020204030204" pitchFamily="34" charset="0"/>
                <a:cs typeface="B Nazanin" panose="00000400000000000000" pitchFamily="2" charset="-78"/>
              </a:rPr>
              <a:t>الحاقیه </a:t>
            </a:r>
            <a:r>
              <a:rPr lang="fa-IR" sz="1100" b="1" dirty="0">
                <a:latin typeface="B Zar" panose="00000400000000000000" pitchFamily="2" charset="-78"/>
                <a:ea typeface="Calibri" panose="020F0502020204030204" pitchFamily="34" charset="0"/>
                <a:cs typeface="B Nazanin" panose="00000400000000000000" pitchFamily="2" charset="-78"/>
              </a:rPr>
              <a:t>مورد نظر را لغو نمایید.</a:t>
            </a:r>
          </a:p>
        </p:txBody>
      </p:sp>
      <p:pic>
        <p:nvPicPr>
          <p:cNvPr id="26"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4456" y="4400435"/>
            <a:ext cx="221769" cy="242281"/>
          </a:xfrm>
          <a:prstGeom prst="rect">
            <a:avLst/>
          </a:prstGeom>
        </p:spPr>
      </p:pic>
      <p:pic>
        <p:nvPicPr>
          <p:cNvPr id="27"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38973" y="25002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21"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1336" y="394860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4"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48781" y="4407985"/>
            <a:ext cx="221769" cy="242281"/>
          </a:xfrm>
          <a:prstGeom prst="rect">
            <a:avLst/>
          </a:prstGeom>
        </p:spPr>
      </p:pic>
      <p:sp>
        <p:nvSpPr>
          <p:cNvPr id="30" name="text 1"/>
          <p:cNvSpPr/>
          <p:nvPr/>
        </p:nvSpPr>
        <p:spPr>
          <a:xfrm>
            <a:off x="6650732" y="2389017"/>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جهت ویرایش</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a:t>
            </a:r>
            <a:r>
              <a:rPr lang="fa-IR" sz="1100" b="1" dirty="0">
                <a:latin typeface="B Zar" panose="00000400000000000000" pitchFamily="2" charset="-78"/>
                <a:ea typeface="Calibri" panose="020F0502020204030204" pitchFamily="34" charset="0"/>
                <a:cs typeface="B Nazanin" panose="00000400000000000000" pitchFamily="2" charset="-78"/>
              </a:rPr>
              <a:t>که نیاز به ویرایش الحاقیه باشد مقام تشخیص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 جهت ویرایش</a:t>
            </a:r>
            <a:r>
              <a:rPr lang="fa-IR" sz="1100" b="1" dirty="0">
                <a:latin typeface="B Zar" panose="00000400000000000000" pitchFamily="2" charset="-78"/>
                <a:ea typeface="Calibri" panose="020F0502020204030204" pitchFamily="34" charset="0"/>
                <a:cs typeface="B Nazanin" panose="00000400000000000000" pitchFamily="2" charset="-78"/>
              </a:rPr>
              <a:t>، الحاقیه را به کارپرداز ارسال می نماید. لازم به ذکر است مقام تشخیص ، شخصا امکان ویرایش الحاقیه را نیز </a:t>
            </a:r>
            <a:r>
              <a:rPr lang="fa-IR" sz="1100" b="1" dirty="0" smtClean="0">
                <a:latin typeface="B Zar" panose="00000400000000000000" pitchFamily="2" charset="-78"/>
                <a:ea typeface="Calibri" panose="020F0502020204030204" pitchFamily="34" charset="0"/>
                <a:cs typeface="B Nazanin" panose="00000400000000000000" pitchFamily="2" charset="-78"/>
              </a:rPr>
              <a:t>دارد.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55429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4000"/>
                            </p:stCondLst>
                            <p:childTnLst>
                              <p:par>
                                <p:cTn id="51" presetID="22" presetClass="entr" presetSubtype="2"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P spid="3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55" y="645820"/>
            <a:ext cx="6002000" cy="3088848"/>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845" y="21152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تایید فرم الحاقیه سفارش توسط تامین کننده، در کارتابل الحاقیه های سفارش وضعیت الحاقیه به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در انتظار امضای الحاقیه توسط خریدار</a:t>
            </a:r>
            <a:r>
              <a:rPr lang="fa-IR" sz="1100" b="1" dirty="0" smtClean="0">
                <a:latin typeface="B Zar" panose="00000400000000000000" pitchFamily="2" charset="-78"/>
                <a:ea typeface="Calibri" panose="020F0502020204030204" pitchFamily="34" charset="0"/>
                <a:cs typeface="B Nazanin" panose="00000400000000000000" pitchFamily="2" charset="-78"/>
              </a:rPr>
              <a:t>) تغییر می نماید.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و امضای نهایی بر روی آیکون موجود درستون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6229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89" y="633924"/>
            <a:ext cx="5960930" cy="4179592"/>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334" y="437561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الحاقیه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با استفاده از گواهی امضای الکترونیکی اقدام به امضا فرم نمایید.</a:t>
            </a: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6275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8164"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ارزیـابی تامیـن کننده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39" y="622647"/>
            <a:ext cx="5977749" cy="2955964"/>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073" y="178343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0564" y="707636"/>
            <a:ext cx="2086100" cy="286648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ارزیابی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اگر سفارش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a:latin typeface="B Zar" panose="00000400000000000000" pitchFamily="2" charset="-78"/>
                <a:ea typeface="Calibri" panose="020F0502020204030204" pitchFamily="34" charset="0"/>
                <a:cs typeface="B Nazanin" panose="00000400000000000000" pitchFamily="2" charset="-78"/>
              </a:rPr>
              <a:t> باشد، کارپرداز مسئول ارزیابی تامین کننده است و فرم ارزیابی را مشاهده می </a:t>
            </a:r>
            <a:r>
              <a:rPr lang="fa-IR" sz="1100" b="1" dirty="0" smtClean="0">
                <a:latin typeface="B Zar" panose="00000400000000000000" pitchFamily="2" charset="-78"/>
                <a:ea typeface="Calibri" panose="020F0502020204030204" pitchFamily="34" charset="0"/>
                <a:cs typeface="B Nazanin" panose="00000400000000000000" pitchFamily="2" charset="-78"/>
              </a:rPr>
              <a:t>کند و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سفارش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مقام تشخیص </a:t>
            </a:r>
            <a:r>
              <a:rPr lang="fa-IR" sz="1100" b="1" dirty="0" smtClean="0">
                <a:latin typeface="B Zar" panose="00000400000000000000" pitchFamily="2" charset="-78"/>
                <a:ea typeface="Calibri" panose="020F0502020204030204" pitchFamily="34" charset="0"/>
                <a:cs typeface="B Nazanin" panose="00000400000000000000" pitchFamily="2" charset="-78"/>
              </a:rPr>
              <a:t>در کارتابل خود مسئول </a:t>
            </a:r>
            <a:r>
              <a:rPr lang="fa-IR" sz="1100" b="1" dirty="0">
                <a:latin typeface="B Zar" panose="00000400000000000000" pitchFamily="2" charset="-78"/>
                <a:ea typeface="Calibri" panose="020F0502020204030204" pitchFamily="34" charset="0"/>
                <a:cs typeface="B Nazanin" panose="00000400000000000000" pitchFamily="2" charset="-78"/>
              </a:rPr>
              <a:t>ارزیابی تامین کننده است و فرم ارزیابی را مشاهده می </a:t>
            </a:r>
            <a:r>
              <a:rPr lang="fa-IR" sz="1100" b="1" dirty="0" smtClean="0">
                <a:latin typeface="B Zar" panose="00000400000000000000" pitchFamily="2" charset="-78"/>
                <a:ea typeface="Calibri" panose="020F0502020204030204" pitchFamily="34" charset="0"/>
                <a:cs typeface="B Nazanin" panose="00000400000000000000" pitchFamily="2" charset="-78"/>
              </a:rPr>
              <a:t>کند</a:t>
            </a:r>
            <a:r>
              <a:rPr lang="en-US"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(توضیحات این فرم در کارتابل مقام تشخیص و کارپرداز یکسان می باشد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کليک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مشاهده</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در هر ردیف جدول، مي توانید فرم </a:t>
            </a:r>
            <a:r>
              <a:rPr lang="fa-IR" sz="1100" b="1" dirty="0" smtClean="0">
                <a:latin typeface="B Zar" panose="00000400000000000000" pitchFamily="2" charset="-78"/>
                <a:ea typeface="Calibri" panose="020F0502020204030204" pitchFamily="34" charset="0"/>
                <a:cs typeface="B Nazanin" panose="00000400000000000000" pitchFamily="2" charset="-78"/>
              </a:rPr>
              <a:t>(ارزیابی </a:t>
            </a:r>
            <a:r>
              <a:rPr lang="fa-IR" sz="1100" b="1" dirty="0">
                <a:latin typeface="B Zar" panose="00000400000000000000" pitchFamily="2" charset="-78"/>
                <a:ea typeface="Calibri" panose="020F0502020204030204" pitchFamily="34" charset="0"/>
                <a:cs typeface="B Nazanin" panose="00000400000000000000" pitchFamily="2" charset="-78"/>
              </a:rPr>
              <a:t>تامین </a:t>
            </a:r>
            <a:r>
              <a:rPr lang="fa-IR" sz="1100" b="1" dirty="0" smtClean="0">
                <a:latin typeface="B Zar" panose="00000400000000000000" pitchFamily="2" charset="-78"/>
                <a:ea typeface="Calibri" panose="020F0502020204030204" pitchFamily="34" charset="0"/>
                <a:cs typeface="B Nazanin" panose="00000400000000000000" pitchFamily="2" charset="-78"/>
              </a:rPr>
              <a:t>کننده) </a:t>
            </a:r>
            <a:r>
              <a:rPr lang="fa-IR" sz="1100" b="1" dirty="0">
                <a:latin typeface="B Zar" panose="00000400000000000000" pitchFamily="2" charset="-78"/>
                <a:ea typeface="Calibri" panose="020F0502020204030204" pitchFamily="34" charset="0"/>
                <a:cs typeface="B Nazanin" panose="00000400000000000000" pitchFamily="2" charset="-78"/>
              </a:rPr>
              <a:t>متناظر با آن سفارش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نماييد.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01362" y="236483"/>
            <a:ext cx="210987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ارزیابی تامین کننده</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377672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69956" y="3672312"/>
            <a:ext cx="2086100" cy="68961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smtClean="0">
                <a:latin typeface="B Zar" panose="00000400000000000000" pitchFamily="2" charset="-78"/>
                <a:ea typeface="Calibri" panose="020F0502020204030204" pitchFamily="34" charset="0"/>
                <a:cs typeface="B Nazanin" panose="00000400000000000000" pitchFamily="2" charset="-78"/>
              </a:rPr>
              <a:t>می توانید فرم سفارش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4610" y="178343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11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28" y="591979"/>
            <a:ext cx="5959527" cy="4274988"/>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370" y="3366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ارزیابی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ستون امتیاز مقادیر 1 تا 5  برای ارزیابی تامین کننده وجود دارد. مقدار دهی ستون امتیاز برای ارزیابی تامین کننده اجباری است. در صورت انتخاب مقدار کمتر و مساوی عدد 3 مقدار دهی ستون توضیحات الزامی </a:t>
            </a:r>
            <a:r>
              <a:rPr lang="fa-IR" sz="1100" b="1" dirty="0" smtClean="0">
                <a:latin typeface="B Zar" panose="00000400000000000000" pitchFamily="2" charset="-78"/>
                <a:ea typeface="Calibri" panose="020F0502020204030204" pitchFamily="34" charset="0"/>
                <a:cs typeface="B Nazanin" panose="00000400000000000000" pitchFamily="2" charset="-78"/>
              </a:rPr>
              <a:t>است.</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01362" y="236483"/>
            <a:ext cx="210987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ارزیابی تامین کننده</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52793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2413247"/>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a:t>
            </a: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نهایی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اطلاعات فرم،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نهایی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توسط امضای الکترونیکی اقدام به امضای فرم مربوطه نمایید. </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1190" y="41061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5262" y="410613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086" y="3246063"/>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2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par>
                          <p:cTn id="33" fill="hold">
                            <p:stCondLst>
                              <p:cond delay="1500"/>
                            </p:stCondLst>
                            <p:childTnLst>
                              <p:par>
                                <p:cTn id="34" presetID="22" presetClass="entr" presetSubtype="2"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right)">
                                      <p:cBhvr>
                                        <p:cTn id="36" dur="500"/>
                                        <p:tgtEl>
                                          <p:spTgt spid="13"/>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8164"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گزارش ها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0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14" y="601670"/>
            <a:ext cx="6055981" cy="300681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329" y="78308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فهرست گزارش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کارتابل گزارش­ها، می توانید فهرست گزارش ها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r>
              <a:rPr lang="fa-IR" sz="1100" b="1" dirty="0">
                <a:latin typeface="B Zar" panose="00000400000000000000" pitchFamily="2" charset="-78"/>
                <a:ea typeface="Calibri" panose="020F0502020204030204" pitchFamily="34" charset="0"/>
                <a:cs typeface="B Nazanin" panose="00000400000000000000" pitchFamily="2" charset="-78"/>
              </a:rPr>
              <a:t>.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 تهیه نمائید.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Tree>
    <p:extLst>
      <p:ext uri="{BB962C8B-B14F-4D97-AF65-F5344CB8AC3E}">
        <p14:creationId xmlns:p14="http://schemas.microsoft.com/office/powerpoint/2010/main" val="242768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0378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a:t>
            </a:r>
            <a:r>
              <a:rPr lang="fa-IR" sz="1100" b="1" dirty="0" smtClean="0">
                <a:latin typeface="B Zar" panose="00000400000000000000" pitchFamily="2" charset="-78"/>
                <a:ea typeface="Calibri" panose="020F0502020204030204" pitchFamily="34" charset="0"/>
                <a:cs typeface="B Nazanin" panose="00000400000000000000" pitchFamily="2" charset="-78"/>
              </a:rPr>
              <a:t>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a:t>
            </a:r>
            <a:r>
              <a:rPr lang="ar-SA" sz="1100" b="1" dirty="0" smtClean="0">
                <a:latin typeface="B Zar" panose="00000400000000000000" pitchFamily="2" charset="-78"/>
                <a:ea typeface="Calibri" panose="020F0502020204030204" pitchFamily="34" charset="0"/>
                <a:cs typeface="B Nazanin" panose="00000400000000000000" pitchFamily="2" charset="-78"/>
              </a:rPr>
              <a:t>کالا </a:t>
            </a:r>
            <a:r>
              <a:rPr lang="ar-SA" sz="1100" b="1" dirty="0">
                <a:latin typeface="B Zar" panose="00000400000000000000" pitchFamily="2" charset="-78"/>
                <a:ea typeface="Calibri" panose="020F0502020204030204" pitchFamily="34" charset="0"/>
                <a:cs typeface="B Nazanin" panose="00000400000000000000" pitchFamily="2" charset="-78"/>
              </a:rPr>
              <a:t>و اطلاعات کلیه تامین کنندگانی که کالای انتخابی شما را ثبت نموده </a:t>
            </a:r>
            <a:r>
              <a:rPr lang="ar-SA" sz="1100" b="1" dirty="0" smtClean="0">
                <a:latin typeface="B Zar" panose="00000400000000000000" pitchFamily="2" charset="-78"/>
                <a:ea typeface="Calibri" panose="020F0502020204030204" pitchFamily="34" charset="0"/>
                <a:cs typeface="B Nazanin" panose="00000400000000000000" pitchFamily="2" charset="-78"/>
              </a:rPr>
              <a:t>اند،  </a:t>
            </a:r>
            <a:r>
              <a:rPr lang="ar-SA" sz="1100" b="1" dirty="0">
                <a:latin typeface="B Zar" panose="00000400000000000000" pitchFamily="2" charset="-78"/>
                <a:ea typeface="Calibri" panose="020F0502020204030204" pitchFamily="34" charset="0"/>
                <a:cs typeface="B Nazanin" panose="00000400000000000000" pitchFamily="2" charset="-78"/>
              </a:rPr>
              <a:t>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783" y="206559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a:t>
            </a:r>
            <a:r>
              <a:rPr lang="fa-IR" sz="1100" b="1" dirty="0" smtClean="0">
                <a:latin typeface="B Zar" panose="00000400000000000000" pitchFamily="2" charset="-78"/>
                <a:ea typeface="Calibri" panose="020F0502020204030204" pitchFamily="34" charset="0"/>
                <a:cs typeface="B Nazanin" panose="00000400000000000000" pitchFamily="2" charset="-78"/>
              </a:rPr>
              <a:t>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a:t>
            </a:r>
            <a:r>
              <a:rPr lang="ar-SA" sz="1100" b="1" dirty="0" smtClean="0">
                <a:latin typeface="B Zar" panose="00000400000000000000" pitchFamily="2" charset="-78"/>
                <a:ea typeface="Calibri" panose="020F0502020204030204" pitchFamily="34" charset="0"/>
                <a:cs typeface="B Nazanin" panose="00000400000000000000" pitchFamily="2" charset="-78"/>
              </a:rPr>
              <a:t>کالا </a:t>
            </a:r>
            <a:r>
              <a:rPr lang="ar-SA" sz="1100" b="1" dirty="0">
                <a:latin typeface="B Zar" panose="00000400000000000000" pitchFamily="2" charset="-78"/>
                <a:ea typeface="Calibri" panose="020F0502020204030204" pitchFamily="34" charset="0"/>
                <a:cs typeface="B Nazanin" panose="00000400000000000000" pitchFamily="2" charset="-78"/>
              </a:rPr>
              <a:t>و اطلاعات کلیه تامین کنندگانی که کالای انتخابی شما را ثبت نموده </a:t>
            </a:r>
            <a:r>
              <a:rPr lang="ar-SA" sz="1100" b="1" dirty="0" smtClean="0">
                <a:latin typeface="B Zar" panose="00000400000000000000" pitchFamily="2" charset="-78"/>
                <a:ea typeface="Calibri" panose="020F0502020204030204" pitchFamily="34" charset="0"/>
                <a:cs typeface="B Nazanin" panose="00000400000000000000" pitchFamily="2" charset="-78"/>
              </a:rPr>
              <a:t>اند،  </a:t>
            </a:r>
            <a:r>
              <a:rPr lang="ar-SA" sz="1100" b="1" dirty="0">
                <a:latin typeface="B Zar" panose="00000400000000000000" pitchFamily="2" charset="-78"/>
                <a:ea typeface="Calibri" panose="020F0502020204030204" pitchFamily="34" charset="0"/>
                <a:cs typeface="B Nazanin" panose="00000400000000000000" pitchFamily="2" charset="-78"/>
              </a:rPr>
              <a:t>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772" y="1197135"/>
            <a:ext cx="5335742" cy="1901378"/>
          </a:xfrm>
          <a:prstGeom prst="rect">
            <a:avLst/>
          </a:prstGeom>
        </p:spPr>
      </p:pic>
    </p:spTree>
    <p:extLst>
      <p:ext uri="{BB962C8B-B14F-4D97-AF65-F5344CB8AC3E}">
        <p14:creationId xmlns:p14="http://schemas.microsoft.com/office/powerpoint/2010/main" val="100961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997616"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انتخاب تامین کننده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42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27" y="659678"/>
            <a:ext cx="5985458" cy="300819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0381" y="11708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درخواست های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19525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184817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نمایش </a:t>
            </a:r>
            <a:r>
              <a:rPr lang="ar-SA"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گزارش</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ar-SA"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ar-SA" sz="1100" b="1" dirty="0" smtClean="0">
                <a:latin typeface="B Zar" panose="00000400000000000000" pitchFamily="2" charset="-78"/>
                <a:ea typeface="Calibri" panose="020F0502020204030204" pitchFamily="34" charset="0"/>
                <a:cs typeface="B Nazanin" panose="00000400000000000000" pitchFamily="2" charset="-78"/>
              </a:rPr>
              <a:t>جهت </a:t>
            </a:r>
            <a:r>
              <a:rPr lang="ar-SA" sz="1100" b="1" dirty="0">
                <a:latin typeface="B Zar" panose="00000400000000000000" pitchFamily="2" charset="-78"/>
                <a:ea typeface="Calibri" panose="020F0502020204030204" pitchFamily="34" charset="0"/>
                <a:cs typeface="B Nazanin" panose="00000400000000000000" pitchFamily="2" charset="-78"/>
              </a:rPr>
              <a:t>کسب اطلاعات بیشتر از جزئیات درخواست خرید می توانید بر روی لینک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جزئیات درخواست </a:t>
            </a:r>
            <a:r>
              <a:rPr lang="ar-SA" sz="1100" b="1" dirty="0">
                <a:latin typeface="B Zar" panose="00000400000000000000" pitchFamily="2" charset="-78"/>
                <a:ea typeface="Calibri" panose="020F0502020204030204" pitchFamily="34" charset="0"/>
                <a:cs typeface="B Nazanin" panose="00000400000000000000" pitchFamily="2" charset="-78"/>
              </a:rPr>
              <a:t>کلیک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766" y="233013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87" y="609982"/>
            <a:ext cx="5997678" cy="373102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941" y="19224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نوع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در این فرم دارای </a:t>
            </a:r>
            <a:r>
              <a:rPr lang="fa-IR" sz="1100" b="1" dirty="0">
                <a:latin typeface="B Zar" panose="00000400000000000000" pitchFamily="2" charset="-78"/>
                <a:ea typeface="Calibri" panose="020F0502020204030204" pitchFamily="34" charset="0"/>
                <a:cs typeface="B Nazanin" panose="00000400000000000000" pitchFamily="2" charset="-78"/>
              </a:rPr>
              <a:t>مقدار عادی یا مستقیم می باشد</a:t>
            </a:r>
            <a:r>
              <a:rPr lang="ar-SA"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که در سفارش عادی</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نوع سفارش به صورت عادی و در سفارش مستقیم به صورت مستقیم  به صورت سیستمی فراخوانی می شود.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Tree>
    <p:extLst>
      <p:ext uri="{BB962C8B-B14F-4D97-AF65-F5344CB8AC3E}">
        <p14:creationId xmlns:p14="http://schemas.microsoft.com/office/powerpoint/2010/main" val="190885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1" y="666538"/>
            <a:ext cx="6042210" cy="338629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0484" y="84474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70838" y="77955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فهرست گزارش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کارتابل گزارش­ها، می توانید فهرست گزارش ها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r>
              <a:rPr lang="fa-IR" sz="1100" b="1" dirty="0">
                <a:latin typeface="B Zar" panose="00000400000000000000" pitchFamily="2" charset="-78"/>
                <a:ea typeface="Calibri" panose="020F0502020204030204" pitchFamily="34" charset="0"/>
                <a:cs typeface="B Nazanin" panose="00000400000000000000" pitchFamily="2" charset="-78"/>
              </a:rPr>
              <a:t>.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a:t>
            </a:r>
            <a:r>
              <a:rPr lang="fa-IR" sz="1100" b="1" dirty="0" smtClean="0">
                <a:latin typeface="B Zar" panose="00000400000000000000" pitchFamily="2" charset="-78"/>
                <a:ea typeface="Calibri" panose="020F0502020204030204" pitchFamily="34" charset="0"/>
                <a:cs typeface="B Nazanin" panose="00000400000000000000" pitchFamily="2" charset="-78"/>
              </a:rPr>
              <a:t>، و وضعیت پرداخت ها را مشاهده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spTree>
    <p:extLst>
      <p:ext uri="{BB962C8B-B14F-4D97-AF65-F5344CB8AC3E}">
        <p14:creationId xmlns:p14="http://schemas.microsoft.com/office/powerpoint/2010/main" val="162638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0378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a:t>
            </a:r>
            <a:r>
              <a:rPr lang="fa-IR" sz="1100" b="1" dirty="0" smtClean="0">
                <a:latin typeface="B Zar" panose="00000400000000000000" pitchFamily="2" charset="-78"/>
                <a:ea typeface="Calibri" panose="020F0502020204030204" pitchFamily="34" charset="0"/>
                <a:cs typeface="B Nazanin" panose="00000400000000000000" pitchFamily="2" charset="-78"/>
              </a:rPr>
              <a:t>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a:t>
            </a:r>
            <a:r>
              <a:rPr lang="ar-SA" sz="1100" b="1" dirty="0" smtClean="0">
                <a:latin typeface="B Zar" panose="00000400000000000000" pitchFamily="2" charset="-78"/>
                <a:ea typeface="Calibri" panose="020F0502020204030204" pitchFamily="34" charset="0"/>
                <a:cs typeface="B Nazanin" panose="00000400000000000000" pitchFamily="2" charset="-78"/>
              </a:rPr>
              <a:t>کالا </a:t>
            </a:r>
            <a:r>
              <a:rPr lang="ar-SA" sz="1100" b="1" dirty="0">
                <a:latin typeface="B Zar" panose="00000400000000000000" pitchFamily="2" charset="-78"/>
                <a:ea typeface="Calibri" panose="020F0502020204030204" pitchFamily="34" charset="0"/>
                <a:cs typeface="B Nazanin" panose="00000400000000000000" pitchFamily="2" charset="-78"/>
              </a:rPr>
              <a:t>و اطلاعات کلیه تامین کنندگانی که کالای انتخابی شما را ثبت نموده </a:t>
            </a:r>
            <a:r>
              <a:rPr lang="ar-SA" sz="1100" b="1" dirty="0" smtClean="0">
                <a:latin typeface="B Zar" panose="00000400000000000000" pitchFamily="2" charset="-78"/>
                <a:ea typeface="Calibri" panose="020F0502020204030204" pitchFamily="34" charset="0"/>
                <a:cs typeface="B Nazanin" panose="00000400000000000000" pitchFamily="2" charset="-78"/>
              </a:rPr>
              <a:t>اند،  </a:t>
            </a:r>
            <a:r>
              <a:rPr lang="ar-SA" sz="1100" b="1" dirty="0">
                <a:latin typeface="B Zar" panose="00000400000000000000" pitchFamily="2" charset="-78"/>
                <a:ea typeface="Calibri" panose="020F0502020204030204" pitchFamily="34" charset="0"/>
                <a:cs typeface="B Nazanin" panose="00000400000000000000" pitchFamily="2" charset="-78"/>
              </a:rPr>
              <a:t>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783" y="206559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43706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a:t>
            </a:r>
            <a:r>
              <a:rPr lang="fa-IR" sz="1100" b="1" dirty="0" smtClean="0">
                <a:latin typeface="B Zar" panose="00000400000000000000" pitchFamily="2" charset="-78"/>
                <a:ea typeface="Calibri" panose="020F0502020204030204" pitchFamily="34" charset="0"/>
                <a:cs typeface="B Nazanin" panose="00000400000000000000" pitchFamily="2" charset="-78"/>
              </a:rPr>
              <a:t>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a:t>
            </a:r>
            <a:r>
              <a:rPr lang="ar-SA" sz="1100" b="1" dirty="0" smtClean="0">
                <a:latin typeface="B Zar" panose="00000400000000000000" pitchFamily="2" charset="-78"/>
                <a:ea typeface="Calibri" panose="020F0502020204030204" pitchFamily="34" charset="0"/>
                <a:cs typeface="B Nazanin" panose="00000400000000000000" pitchFamily="2" charset="-78"/>
              </a:rPr>
              <a:t>کالا </a:t>
            </a:r>
            <a:r>
              <a:rPr lang="ar-SA" sz="1100" b="1" dirty="0">
                <a:latin typeface="B Zar" panose="00000400000000000000" pitchFamily="2" charset="-78"/>
                <a:ea typeface="Calibri" panose="020F0502020204030204" pitchFamily="34" charset="0"/>
                <a:cs typeface="B Nazanin" panose="00000400000000000000" pitchFamily="2" charset="-78"/>
              </a:rPr>
              <a:t>و اطلاعات کلیه تامین کنندگانی که کالای انتخابی شما را ثبت نموده </a:t>
            </a:r>
            <a:r>
              <a:rPr lang="ar-SA" sz="1100" b="1" dirty="0" smtClean="0">
                <a:latin typeface="B Zar" panose="00000400000000000000" pitchFamily="2" charset="-78"/>
                <a:ea typeface="Calibri" panose="020F0502020204030204" pitchFamily="34" charset="0"/>
                <a:cs typeface="B Nazanin" panose="00000400000000000000" pitchFamily="2" charset="-78"/>
              </a:rPr>
              <a:t>اند،  </a:t>
            </a:r>
            <a:r>
              <a:rPr lang="ar-SA" sz="1100" b="1" dirty="0">
                <a:latin typeface="B Zar" panose="00000400000000000000" pitchFamily="2" charset="-78"/>
                <a:ea typeface="Calibri" panose="020F0502020204030204" pitchFamily="34" charset="0"/>
                <a:cs typeface="B Nazanin" panose="00000400000000000000" pitchFamily="2" charset="-78"/>
              </a:rPr>
              <a:t>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3" name="Rectangle 12"/>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547" y="1126470"/>
            <a:ext cx="5364398" cy="1796062"/>
          </a:xfrm>
          <a:prstGeom prst="rect">
            <a:avLst/>
          </a:prstGeom>
        </p:spPr>
      </p:pic>
    </p:spTree>
    <p:extLst>
      <p:ext uri="{BB962C8B-B14F-4D97-AF65-F5344CB8AC3E}">
        <p14:creationId xmlns:p14="http://schemas.microsoft.com/office/powerpoint/2010/main" val="318530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27" y="659678"/>
            <a:ext cx="5985458" cy="300819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0381" y="11708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درخواست های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19525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184817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نمایش </a:t>
            </a:r>
            <a:r>
              <a:rPr lang="ar-SA"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گزارش</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ar-SA"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ar-SA" sz="1100" b="1" dirty="0" smtClean="0">
                <a:latin typeface="B Zar" panose="00000400000000000000" pitchFamily="2" charset="-78"/>
                <a:ea typeface="Calibri" panose="020F0502020204030204" pitchFamily="34" charset="0"/>
                <a:cs typeface="B Nazanin" panose="00000400000000000000" pitchFamily="2" charset="-78"/>
              </a:rPr>
              <a:t>جهت </a:t>
            </a:r>
            <a:r>
              <a:rPr lang="ar-SA" sz="1100" b="1" dirty="0">
                <a:latin typeface="B Zar" panose="00000400000000000000" pitchFamily="2" charset="-78"/>
                <a:ea typeface="Calibri" panose="020F0502020204030204" pitchFamily="34" charset="0"/>
                <a:cs typeface="B Nazanin" panose="00000400000000000000" pitchFamily="2" charset="-78"/>
              </a:rPr>
              <a:t>کسب اطلاعات بیشتر از جزئیات درخواست خرید می توانید بر روی لینک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جزئیات درخواست </a:t>
            </a:r>
            <a:r>
              <a:rPr lang="ar-SA" sz="1100" b="1" dirty="0">
                <a:latin typeface="B Zar" panose="00000400000000000000" pitchFamily="2" charset="-78"/>
                <a:ea typeface="Calibri" panose="020F0502020204030204" pitchFamily="34" charset="0"/>
                <a:cs typeface="B Nazanin" panose="00000400000000000000" pitchFamily="2" charset="-78"/>
              </a:rPr>
              <a:t>کلیک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766" y="233013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7752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87" y="609982"/>
            <a:ext cx="5997678" cy="373102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941" y="19224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نوع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در این فرم دارای </a:t>
            </a:r>
            <a:r>
              <a:rPr lang="fa-IR" sz="1100" b="1" dirty="0">
                <a:latin typeface="B Zar" panose="00000400000000000000" pitchFamily="2" charset="-78"/>
                <a:ea typeface="Calibri" panose="020F0502020204030204" pitchFamily="34" charset="0"/>
                <a:cs typeface="B Nazanin" panose="00000400000000000000" pitchFamily="2" charset="-78"/>
              </a:rPr>
              <a:t>مقدار عادی یا مستقیم می باشد</a:t>
            </a:r>
            <a:r>
              <a:rPr lang="ar-SA"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که در سفارش عادی</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نوع سفارش به صورت عادی و در سفارش مستقیم به صورت مستقیم  به صورت سیستمی فراخوانی می شود.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17586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37" y="639130"/>
            <a:ext cx="5957702" cy="355185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280" y="253962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8178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پرداخت ها</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لیست پرداخت های </a:t>
            </a:r>
            <a:r>
              <a:rPr lang="fa-IR" sz="1100" b="1" dirty="0">
                <a:latin typeface="B Zar" panose="00000400000000000000" pitchFamily="2" charset="-78"/>
                <a:ea typeface="Calibri" panose="020F0502020204030204" pitchFamily="34" charset="0"/>
                <a:cs typeface="B Nazanin" panose="00000400000000000000" pitchFamily="2" charset="-78"/>
              </a:rPr>
              <a:t>الکترونیکی که تراکنش مربوط به آنها موفق بوده است و یا پرداخت هایی که به صورت چک بانکی، اسناد خزانه اسلامی و حواله بانکی انجام شده است، نمایش داده می </a:t>
            </a:r>
            <a:r>
              <a:rPr lang="fa-IR" sz="1100" b="1" dirty="0" smtClean="0">
                <a:latin typeface="B Zar" panose="00000400000000000000" pitchFamily="2" charset="-78"/>
                <a:ea typeface="Calibri" panose="020F0502020204030204" pitchFamily="34" charset="0"/>
                <a:cs typeface="B Nazanin" panose="00000400000000000000" pitchFamily="2" charset="-78"/>
              </a:rPr>
              <a:t>شود.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صفحه پرداخت های سفارش نمایش داده می شود.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9582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14" y="589252"/>
            <a:ext cx="6000363" cy="4183459"/>
          </a:xfrm>
          <a:prstGeom prst="rect">
            <a:avLst/>
          </a:prstGeom>
        </p:spPr>
      </p:pic>
      <p:pic>
        <p:nvPicPr>
          <p:cNvPr id="15"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فرم پرداخت های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و اطلاعات سفارش و مستندات مرتبط قابل مشاهده است.</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78984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45" y="590896"/>
            <a:ext cx="5852633" cy="424181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8017" y="44300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پرداخت ها</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با انتخاب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بازگشت</a:t>
            </a:r>
            <a:r>
              <a:rPr lang="ar-SA" sz="1100" b="1" dirty="0">
                <a:latin typeface="B Zar" panose="00000400000000000000" pitchFamily="2" charset="-78"/>
                <a:ea typeface="Calibri" panose="020F0502020204030204" pitchFamily="34" charset="0"/>
                <a:cs typeface="B Nazanin" panose="00000400000000000000" pitchFamily="2" charset="-78"/>
              </a:rPr>
              <a:t>، می‌توانید مجدد به فرم گزارش پرداخت های موفق بازگردید، با کلیک نمودن بر </a:t>
            </a:r>
            <a:r>
              <a:rPr lang="fa-IR" sz="1100" b="1" dirty="0">
                <a:latin typeface="B Zar" panose="00000400000000000000" pitchFamily="2" charset="-78"/>
                <a:ea typeface="Calibri" panose="020F0502020204030204" pitchFamily="34" charset="0"/>
                <a:cs typeface="B Nazanin" panose="00000400000000000000" pitchFamily="2" charset="-78"/>
              </a:rPr>
              <a:t>روی </a:t>
            </a:r>
            <a:r>
              <a:rPr lang="ar-SA" sz="1100" b="1" dirty="0">
                <a:latin typeface="B Zar" panose="00000400000000000000" pitchFamily="2" charset="-78"/>
                <a:ea typeface="Calibri" panose="020F0502020204030204" pitchFamily="34" charset="0"/>
                <a:cs typeface="B Nazanin" panose="00000400000000000000" pitchFamily="2" charset="-78"/>
              </a:rPr>
              <a:t>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ar-SA" sz="1100" b="1" dirty="0">
                <a:latin typeface="B Zar" panose="00000400000000000000" pitchFamily="2" charset="-78"/>
                <a:ea typeface="Calibri" panose="020F0502020204030204" pitchFamily="34" charset="0"/>
                <a:cs typeface="B Nazanin" panose="00000400000000000000" pitchFamily="2" charset="-78"/>
              </a:rPr>
              <a:t> ، به صفحه اصلی کارتابل خود منتقل می‏شوید.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280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769" y="624448"/>
            <a:ext cx="5959043" cy="3526660"/>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203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78792" y="711912"/>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همچنین علاوه بر روش انتخاب تامین کنندگان در اسلاید قبل، با انتخاب کارتابل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انتخاب تامین کنندگان </a:t>
            </a:r>
            <a:r>
              <a:rPr lang="fa-IR" sz="1100" b="1" dirty="0" smtClean="0">
                <a:latin typeface="B Zar" panose="00000400000000000000" pitchFamily="2" charset="-78"/>
                <a:ea typeface="Calibri" panose="020F0502020204030204" pitchFamily="34" charset="0"/>
                <a:cs typeface="B Nazanin" panose="00000400000000000000" pitchFamily="2" charset="-78"/>
              </a:rPr>
              <a:t>و با کلیک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درخواست خرید</a:t>
            </a:r>
            <a:r>
              <a:rPr lang="fa-IR" sz="1100" b="1" dirty="0" smtClean="0">
                <a:latin typeface="B Zar" panose="00000400000000000000" pitchFamily="2" charset="-78"/>
                <a:ea typeface="Calibri" panose="020F0502020204030204" pitchFamily="34" charset="0"/>
                <a:cs typeface="B Nazanin" panose="00000400000000000000" pitchFamily="2" charset="-78"/>
              </a:rPr>
              <a:t>، فرم مربوطه نمایش داده می شود.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1222" y="236303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9811" y="17654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27" name="Picture 26">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29" name="Picture 28">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8093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500"/>
                                        <p:tgtEl>
                                          <p:spTgt spid="19"/>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up)">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200" y="637109"/>
            <a:ext cx="5973150" cy="2059971"/>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8203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78792" y="711912"/>
            <a:ext cx="2086100" cy="665886"/>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انتخاب تامین کنندگان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انتخاب تامین کنندگان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3319" y="140493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30" name="Picture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31" name="Picture 3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32" name="Picture 3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34" name="Picture 3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35" name="Picture 3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36" name="Picture 3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37" name="Picture 3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38" name="Picture 37">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39" name="Picture 38">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64934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up)">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61" y="933067"/>
            <a:ext cx="5890318" cy="2480446"/>
          </a:xfrm>
          <a:prstGeom prst="rect">
            <a:avLst/>
          </a:prstGeom>
          <a:ln>
            <a:noFill/>
          </a:ln>
          <a:effectLst>
            <a:outerShdw blurRad="292100" dist="139700" dir="2700000" algn="tl" rotWithShape="0">
              <a:srgbClr val="333333">
                <a:alpha val="65000"/>
              </a:srgbClr>
            </a:outerShdw>
          </a:effectLst>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0069" y="717608"/>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521" y="3136113"/>
            <a:ext cx="2086100" cy="1850826"/>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فرم می </a:t>
            </a:r>
            <a:r>
              <a:rPr lang="fa-IR" sz="1100" b="1" dirty="0">
                <a:latin typeface="B Zar" panose="00000400000000000000" pitchFamily="2" charset="-78"/>
                <a:ea typeface="Calibri" panose="020F0502020204030204" pitchFamily="34" charset="0"/>
                <a:cs typeface="B Nazanin" panose="00000400000000000000" pitchFamily="2" charset="-78"/>
              </a:rPr>
              <a:t>توانید لیست کلیه تامین </a:t>
            </a:r>
            <a:r>
              <a:rPr lang="fa-IR" sz="1100" b="1" dirty="0" smtClean="0">
                <a:latin typeface="B Zar" panose="00000400000000000000" pitchFamily="2" charset="-78"/>
                <a:ea typeface="Calibri" panose="020F0502020204030204" pitchFamily="34" charset="0"/>
                <a:cs typeface="B Nazanin" panose="00000400000000000000" pitchFamily="2" charset="-78"/>
              </a:rPr>
              <a:t>کنندگانی </a:t>
            </a:r>
            <a:r>
              <a:rPr lang="fa-IR" sz="1100" b="1" dirty="0">
                <a:latin typeface="B Zar" panose="00000400000000000000" pitchFamily="2" charset="-78"/>
                <a:ea typeface="Calibri" panose="020F0502020204030204" pitchFamily="34" charset="0"/>
                <a:cs typeface="B Nazanin" panose="00000400000000000000" pitchFamily="2" charset="-78"/>
              </a:rPr>
              <a:t>که وضعیت اعتبار قیمت آنها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معتبر</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a:latin typeface="B Zar" panose="00000400000000000000" pitchFamily="2" charset="-78"/>
                <a:ea typeface="Calibri" panose="020F0502020204030204" pitchFamily="34" charset="0"/>
                <a:cs typeface="B Nazanin" panose="00000400000000000000" pitchFamily="2" charset="-78"/>
              </a:rPr>
              <a:t>یا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نامعتبر</a:t>
            </a:r>
            <a:r>
              <a:rPr lang="fa-IR" sz="1100" b="1" dirty="0">
                <a:latin typeface="B Zar" panose="00000400000000000000" pitchFamily="2" charset="-78"/>
                <a:ea typeface="Calibri" panose="020F0502020204030204" pitchFamily="34" charset="0"/>
                <a:cs typeface="B Nazanin" panose="00000400000000000000" pitchFamily="2" charset="-78"/>
              </a:rPr>
              <a:t> می باشد را مشاهده نموده و </a:t>
            </a:r>
            <a:r>
              <a:rPr lang="fa-IR" sz="1100" b="1" dirty="0" smtClean="0">
                <a:latin typeface="B Zar" panose="00000400000000000000" pitchFamily="2" charset="-78"/>
                <a:ea typeface="Calibri" panose="020F0502020204030204" pitchFamily="34" charset="0"/>
                <a:cs typeface="B Nazanin" panose="00000400000000000000" pitchFamily="2" charset="-78"/>
              </a:rPr>
              <a:t>سپس با انتخاب تامین کننده مورد نظر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مشاهده قیمت ها در این فرم مستلزم مجوز دسترسی به کارپرداز توسط مقام مسئول سازمان می باشد.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4906" y="73893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89319" y="607827"/>
            <a:ext cx="3127779" cy="261610"/>
          </a:xfrm>
          <a:prstGeom prst="rect">
            <a:avLst/>
          </a:prstGeom>
        </p:spPr>
        <p:txBody>
          <a:bodyPr wrap="none">
            <a:spAutoFit/>
          </a:bodyPr>
          <a:lstStyle/>
          <a:p>
            <a:r>
              <a:rPr lang="fa-IR" sz="1100" b="1" dirty="0" smtClean="0">
                <a:solidFill>
                  <a:srgbClr val="7030A0"/>
                </a:solidFill>
                <a:latin typeface="B Zar,Bold"/>
                <a:cs typeface="B Nazanin" panose="00000400000000000000" pitchFamily="2" charset="-78"/>
              </a:rPr>
              <a:t>در این فرم دسترسی کارپرداز جهت مشاهده قیمت ها باز است</a:t>
            </a:r>
            <a:endParaRPr lang="en-US" sz="1100" dirty="0">
              <a:solidFill>
                <a:srgbClr val="7030A0"/>
              </a:solidFill>
              <a:cs typeface="B Nazanin" panose="00000400000000000000" pitchFamily="2" charset="-78"/>
            </a:endParaRPr>
          </a:p>
        </p:txBody>
      </p:sp>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973" y="324554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80069" y="608179"/>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فیلتر نمودن فرم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شما قادر به فیلتر </a:t>
            </a:r>
            <a:r>
              <a:rPr lang="fa-IR" sz="1100" b="1" dirty="0" smtClean="0">
                <a:latin typeface="B Zar" panose="00000400000000000000" pitchFamily="2" charset="-78"/>
                <a:ea typeface="Calibri" panose="020F0502020204030204" pitchFamily="34" charset="0"/>
                <a:cs typeface="B Nazanin" panose="00000400000000000000" pitchFamily="2" charset="-78"/>
              </a:rPr>
              <a:t>نمودن تامین کنندگان </a:t>
            </a:r>
            <a:r>
              <a:rPr lang="fa-IR" sz="1100" b="1" dirty="0">
                <a:latin typeface="B Zar" panose="00000400000000000000" pitchFamily="2" charset="-78"/>
                <a:ea typeface="Calibri" panose="020F0502020204030204" pitchFamily="34" charset="0"/>
                <a:cs typeface="B Nazanin" panose="00000400000000000000" pitchFamily="2" charset="-78"/>
              </a:rPr>
              <a:t>نمایش داده به شرح زیر خواهید بود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با </a:t>
            </a:r>
            <a:r>
              <a:rPr lang="fa-IR" sz="1100" b="1" dirty="0">
                <a:latin typeface="B Zar" panose="00000400000000000000" pitchFamily="2" charset="-78"/>
                <a:ea typeface="Calibri" panose="020F0502020204030204" pitchFamily="34" charset="0"/>
                <a:cs typeface="B Nazanin" panose="00000400000000000000" pitchFamily="2" charset="-78"/>
              </a:rPr>
              <a:t>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گزینه اول</a:t>
            </a:r>
            <a:r>
              <a:rPr lang="fa-IR" sz="1100" b="1" dirty="0">
                <a:latin typeface="B Zar" panose="00000400000000000000" pitchFamily="2" charset="-78"/>
                <a:ea typeface="Calibri" panose="020F0502020204030204" pitchFamily="34" charset="0"/>
                <a:cs typeface="B Nazanin" panose="00000400000000000000" pitchFamily="2" charset="-78"/>
              </a:rPr>
              <a:t>، فقط </a:t>
            </a:r>
            <a:r>
              <a:rPr lang="fa-IR" sz="1100" b="1" dirty="0" smtClean="0">
                <a:latin typeface="B Zar" panose="00000400000000000000" pitchFamily="2" charset="-78"/>
                <a:ea typeface="Calibri" panose="020F0502020204030204" pitchFamily="34" charset="0"/>
                <a:cs typeface="B Nazanin" panose="00000400000000000000" pitchFamily="2" charset="-78"/>
              </a:rPr>
              <a:t>تامین کنندگانی قابل رویت </a:t>
            </a:r>
            <a:r>
              <a:rPr lang="fa-IR" sz="1100" b="1" dirty="0">
                <a:latin typeface="B Zar" panose="00000400000000000000" pitchFamily="2" charset="-78"/>
                <a:ea typeface="Calibri" panose="020F0502020204030204" pitchFamily="34" charset="0"/>
                <a:cs typeface="B Nazanin" panose="00000400000000000000" pitchFamily="2" charset="-78"/>
              </a:rPr>
              <a:t>خواهند بود که در محدوده نیاز شما کالا را ارائه </a:t>
            </a:r>
            <a:r>
              <a:rPr lang="fa-IR" sz="1100" b="1" dirty="0" smtClean="0">
                <a:latin typeface="B Zar" panose="00000400000000000000" pitchFamily="2" charset="-78"/>
                <a:ea typeface="Calibri" panose="020F0502020204030204" pitchFamily="34" charset="0"/>
                <a:cs typeface="B Nazanin" panose="00000400000000000000" pitchFamily="2" charset="-78"/>
              </a:rPr>
              <a:t>می نمایند.</a:t>
            </a: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با </a:t>
            </a:r>
            <a:r>
              <a:rPr lang="fa-IR" sz="1100" b="1" dirty="0">
                <a:latin typeface="B Zar" panose="00000400000000000000" pitchFamily="2" charset="-78"/>
                <a:ea typeface="Calibri" panose="020F0502020204030204" pitchFamily="34" charset="0"/>
                <a:cs typeface="B Nazanin" panose="00000400000000000000" pitchFamily="2" charset="-78"/>
              </a:rPr>
              <a:t>انتخاب گزینه دوم، صرفا تامین کنندگانی قابل رویت خواهند بود که در محدوده نیاز شما کالا را با امتیاز </a:t>
            </a:r>
            <a:r>
              <a:rPr lang="fa-IR" sz="1100" b="1" dirty="0" smtClean="0">
                <a:latin typeface="B Zar" panose="00000400000000000000" pitchFamily="2" charset="-78"/>
                <a:ea typeface="Calibri" panose="020F0502020204030204" pitchFamily="34" charset="0"/>
                <a:cs typeface="B Nazanin" panose="00000400000000000000" pitchFamily="2" charset="-78"/>
              </a:rPr>
              <a:t>حمل رایگان </a:t>
            </a:r>
            <a:r>
              <a:rPr lang="fa-IR" sz="1100" b="1" dirty="0">
                <a:latin typeface="B Zar" panose="00000400000000000000" pitchFamily="2" charset="-78"/>
                <a:ea typeface="Calibri" panose="020F0502020204030204" pitchFamily="34" charset="0"/>
                <a:cs typeface="B Nazanin" panose="00000400000000000000" pitchFamily="2" charset="-78"/>
              </a:rPr>
              <a:t>ارائه می </a:t>
            </a:r>
            <a:r>
              <a:rPr lang="fa-IR" sz="1100" b="1" dirty="0" smtClean="0">
                <a:latin typeface="B Zar" panose="00000400000000000000" pitchFamily="2" charset="-78"/>
                <a:ea typeface="Calibri" panose="020F0502020204030204" pitchFamily="34" charset="0"/>
                <a:cs typeface="B Nazanin" panose="00000400000000000000" pitchFamily="2" charset="-78"/>
              </a:rPr>
              <a:t>نمایند.</a:t>
            </a: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با </a:t>
            </a:r>
            <a:r>
              <a:rPr lang="fa-IR" sz="1100" b="1" dirty="0">
                <a:latin typeface="B Zar" panose="00000400000000000000" pitchFamily="2" charset="-78"/>
                <a:ea typeface="Calibri" panose="020F0502020204030204" pitchFamily="34" charset="0"/>
                <a:cs typeface="B Nazanin" panose="00000400000000000000" pitchFamily="2" charset="-78"/>
              </a:rPr>
              <a:t>انتخاب گزینه سوم، تمام تامین کنندگانی که در تاریخ جاری دارای قیمت معتبر می باشند، نمایش داده </a:t>
            </a:r>
            <a:r>
              <a:rPr lang="fa-IR" sz="1100" b="1" dirty="0" smtClean="0">
                <a:latin typeface="B Zar" panose="00000400000000000000" pitchFamily="2" charset="-78"/>
                <a:ea typeface="Calibri" panose="020F0502020204030204" pitchFamily="34" charset="0"/>
                <a:cs typeface="B Nazanin" panose="00000400000000000000" pitchFamily="2" charset="-78"/>
              </a:rPr>
              <a:t>می شود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pic>
        <p:nvPicPr>
          <p:cNvPr id="16"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25128" y="2974265"/>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2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2495" y="1532895"/>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41" name="Picture 4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42" name="Picture 4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43" name="Picture 4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44" name="Picture 4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45" name="Picture 44">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14762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right)">
                                      <p:cBhvr>
                                        <p:cTn id="31" dur="500"/>
                                        <p:tgtEl>
                                          <p:spTgt spid="13"/>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19" y="832120"/>
            <a:ext cx="6058578" cy="2911103"/>
          </a:xfrm>
          <a:prstGeom prst="rect">
            <a:avLst/>
          </a:prstGeom>
        </p:spPr>
      </p:pic>
      <p:pic>
        <p:nvPicPr>
          <p:cNvPr id="20" name="Picture 1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9795" y="87492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079" y="3720854"/>
            <a:ext cx="2086100" cy="665886"/>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فرم مربوطه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اطلاعات و انتخاب تامین کنندگان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4510" y="292221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699" y="38302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9291" y="765491"/>
            <a:ext cx="2086100" cy="286648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اولویت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اولویت </a:t>
            </a:r>
            <a:r>
              <a:rPr lang="fa-IR" sz="1100" b="1" dirty="0">
                <a:latin typeface="B Zar" panose="00000400000000000000" pitchFamily="2" charset="-78"/>
                <a:ea typeface="Calibri" panose="020F0502020204030204" pitchFamily="34" charset="0"/>
                <a:cs typeface="B Nazanin" panose="00000400000000000000" pitchFamily="2" charset="-78"/>
              </a:rPr>
              <a:t>هر تامین کننده بر اساس قيمت کل محاسبه شده و نمایش داده می شود به نحوی که پایین ترین قیمت کل دارای الویت 1 می باشد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بر این اساس فیلد مربوطه را بر اساس اولویت تامین کنندگان تکمیل نمایید.</a:t>
            </a: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خرید کالا از نوع فرآیند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و تعداد تامین کنندگان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(معتبر) </a:t>
            </a:r>
            <a:r>
              <a:rPr lang="fa-IR" sz="1100" b="1" dirty="0" smtClean="0">
                <a:latin typeface="B Zar" panose="00000400000000000000" pitchFamily="2" charset="-78"/>
                <a:ea typeface="Calibri" panose="020F0502020204030204" pitchFamily="34" charset="0"/>
                <a:cs typeface="B Nazanin" panose="00000400000000000000" pitchFamily="2" charset="-78"/>
              </a:rPr>
              <a:t>بیشتر از 3 تامین کننده باشد، می بایست حداقل 3 تامین کننده یا 3 اولویت انتخاب گردد. در غیر اینصورت اگر تعداد تامین کنندگان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(معتبر) </a:t>
            </a:r>
            <a:r>
              <a:rPr lang="fa-IR" sz="1100" b="1" dirty="0" smtClean="0">
                <a:latin typeface="B Zar" panose="00000400000000000000" pitchFamily="2" charset="-78"/>
                <a:ea typeface="Calibri" panose="020F0502020204030204" pitchFamily="34" charset="0"/>
                <a:cs typeface="B Nazanin" panose="00000400000000000000" pitchFamily="2" charset="-78"/>
              </a:rPr>
              <a:t>کمتر از 3 باشد می توان با همان تعداد فرآیند را ادامه داد.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35844" y="3214720"/>
            <a:ext cx="243781" cy="26577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834167" y="567083"/>
            <a:ext cx="3231975" cy="261610"/>
          </a:xfrm>
          <a:prstGeom prst="rect">
            <a:avLst/>
          </a:prstGeom>
        </p:spPr>
        <p:txBody>
          <a:bodyPr wrap="none">
            <a:spAutoFit/>
          </a:bodyPr>
          <a:lstStyle/>
          <a:p>
            <a:r>
              <a:rPr lang="fa-IR" sz="1100" b="1" dirty="0" smtClean="0">
                <a:solidFill>
                  <a:srgbClr val="7030A0"/>
                </a:solidFill>
                <a:latin typeface="B Zar,Bold"/>
                <a:cs typeface="B Nazanin" panose="00000400000000000000" pitchFamily="2" charset="-78"/>
              </a:rPr>
              <a:t>در این فرم دسترسی کارپرداز جهت مشاهده قیمت ها بسته است</a:t>
            </a:r>
            <a:endParaRPr lang="en-US" sz="1100" dirty="0">
              <a:solidFill>
                <a:srgbClr val="7030A0"/>
              </a:solidFill>
              <a:cs typeface="B Nazanin" panose="00000400000000000000" pitchFamily="2" charset="-78"/>
            </a:endParaRPr>
          </a:p>
        </p:txBody>
      </p:sp>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41" name="Picture 4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42" name="Picture 4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43" name="Picture 4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44" name="Picture 4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45" name="Picture 44">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176244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635" y="547942"/>
            <a:ext cx="4964840" cy="2165310"/>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3816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8" name="Arrow 3" descr="F:\پاورپوینت ها\ارزیابی کیفی\Arrow 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1299" y="300569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58244" y="629720"/>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حذف سطر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لیست ایجاد شده، می 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حذف سطر </a:t>
            </a:r>
            <a:r>
              <a:rPr lang="fa-IR" sz="1100" b="1" dirty="0">
                <a:latin typeface="B Zar" panose="00000400000000000000" pitchFamily="2" charset="-78"/>
                <a:ea typeface="Calibri" panose="020F0502020204030204" pitchFamily="34" charset="0"/>
                <a:cs typeface="B Nazanin" panose="00000400000000000000" pitchFamily="2" charset="-78"/>
              </a:rPr>
              <a:t>به حذف یک ردیف از جدول </a:t>
            </a:r>
            <a:r>
              <a:rPr lang="fa-IR" sz="1100" b="1" dirty="0" smtClean="0">
                <a:latin typeface="B Zar" panose="00000400000000000000" pitchFamily="2" charset="-78"/>
                <a:ea typeface="Calibri" panose="020F0502020204030204" pitchFamily="34" charset="0"/>
                <a:cs typeface="B Nazanin" panose="00000400000000000000" pitchFamily="2" charset="-78"/>
              </a:rPr>
              <a:t>بپردازید.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0992" y="1800592"/>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48719" y="163059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50732" y="152691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توضیحات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به ازای هر ردیف </a:t>
            </a:r>
            <a:r>
              <a:rPr lang="fa-IR" sz="1100" b="1" dirty="0" smtClean="0">
                <a:latin typeface="B Zar" panose="00000400000000000000" pitchFamily="2" charset="-78"/>
                <a:ea typeface="Calibri" panose="020F0502020204030204" pitchFamily="34" charset="0"/>
                <a:cs typeface="B Nazanin" panose="00000400000000000000" pitchFamily="2" charset="-78"/>
              </a:rPr>
              <a:t>تامین کننده</a:t>
            </a:r>
            <a:r>
              <a:rPr lang="fa-IR" sz="1100" b="1" dirty="0">
                <a:latin typeface="B Zar" panose="00000400000000000000" pitchFamily="2" charset="-78"/>
                <a:ea typeface="Calibri" panose="020F0502020204030204" pitchFamily="34" charset="0"/>
                <a:cs typeface="B Nazanin" panose="00000400000000000000" pitchFamily="2" charset="-78"/>
              </a:rPr>
              <a:t>، فیلد توضیحات در نظر گرفته شده است که میتوانید در صورت نیاز توضیحاتی </a:t>
            </a:r>
            <a:r>
              <a:rPr lang="fa-IR" sz="1100" b="1" dirty="0" smtClean="0">
                <a:latin typeface="B Zar" panose="00000400000000000000" pitchFamily="2" charset="-78"/>
                <a:ea typeface="Calibri" panose="020F0502020204030204" pitchFamily="34" charset="0"/>
                <a:cs typeface="B Nazanin" panose="00000400000000000000" pitchFamily="2" charset="-78"/>
              </a:rPr>
              <a:t>را درج </a:t>
            </a:r>
            <a:r>
              <a:rPr lang="fa-IR" sz="1100" b="1" dirty="0">
                <a:latin typeface="B Zar" panose="00000400000000000000" pitchFamily="2" charset="-78"/>
                <a:ea typeface="Calibri" panose="020F0502020204030204" pitchFamily="34" charset="0"/>
                <a:cs typeface="B Nazanin" panose="00000400000000000000" pitchFamily="2" charset="-78"/>
              </a:rPr>
              <a:t>نموده و یا علت انتخاب یک تامین کننده را برای سایر عوامل در فرآیند خرید مشخص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3"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4526" y="1800591"/>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60582" y="2240171"/>
            <a:ext cx="243946" cy="266509"/>
          </a:xfrm>
          <a:prstGeom prst="rect">
            <a:avLst/>
          </a:prstGeom>
        </p:spPr>
      </p:pic>
      <p:sp>
        <p:nvSpPr>
          <p:cNvPr id="17" name="text 3"/>
          <p:cNvSpPr/>
          <p:nvPr/>
        </p:nvSpPr>
        <p:spPr>
          <a:xfrm>
            <a:off x="6661299" y="2908576"/>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ویرایش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چنانچه </a:t>
            </a:r>
            <a:r>
              <a:rPr lang="fa-IR" sz="1100" b="1" dirty="0" smtClean="0">
                <a:latin typeface="B Zar" panose="00000400000000000000" pitchFamily="2" charset="-78"/>
                <a:ea typeface="Calibri" panose="020F0502020204030204" pitchFamily="34" charset="0"/>
                <a:cs typeface="B Nazanin" panose="00000400000000000000" pitchFamily="2" charset="-78"/>
              </a:rPr>
              <a:t>نیاز به </a:t>
            </a:r>
            <a:r>
              <a:rPr lang="fa-IR" sz="1100" b="1" dirty="0">
                <a:latin typeface="B Zar" panose="00000400000000000000" pitchFamily="2" charset="-78"/>
                <a:ea typeface="Calibri" panose="020F0502020204030204" pitchFamily="34" charset="0"/>
                <a:cs typeface="B Nazanin" panose="00000400000000000000" pitchFamily="2" charset="-78"/>
              </a:rPr>
              <a:t>ویرایش درخواست خرید </a:t>
            </a:r>
            <a:r>
              <a:rPr lang="fa-IR" sz="1100" b="1" dirty="0" smtClean="0">
                <a:latin typeface="B Zar" panose="00000400000000000000" pitchFamily="2" charset="-78"/>
                <a:ea typeface="Calibri" panose="020F0502020204030204" pitchFamily="34" charset="0"/>
                <a:cs typeface="B Nazanin" panose="00000400000000000000" pitchFamily="2" charset="-78"/>
              </a:rPr>
              <a:t>داشته باشید</a:t>
            </a:r>
            <a:r>
              <a:rPr lang="fa-IR" sz="1100" b="1" dirty="0">
                <a:latin typeface="B Zar" panose="00000400000000000000" pitchFamily="2" charset="-78"/>
                <a:ea typeface="Calibri" panose="020F0502020204030204" pitchFamily="34" charset="0"/>
                <a:cs typeface="B Nazanin" panose="00000400000000000000" pitchFamily="2" charset="-78"/>
              </a:rPr>
              <a:t>، می توانید با کلیک بر </a:t>
            </a:r>
            <a:r>
              <a:rPr lang="fa-IR" sz="1100" b="1" dirty="0" smtClean="0">
                <a:latin typeface="B Zar" panose="00000400000000000000" pitchFamily="2" charset="-78"/>
                <a:ea typeface="Calibri" panose="020F0502020204030204" pitchFamily="34" charset="0"/>
                <a:cs typeface="B Nazanin" panose="00000400000000000000" pitchFamily="2" charset="-78"/>
              </a:rPr>
              <a:t>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ویرایش درخواست خرید </a:t>
            </a:r>
            <a:r>
              <a:rPr lang="fa-IR" sz="1100" b="1" dirty="0">
                <a:latin typeface="B Zar" panose="00000400000000000000" pitchFamily="2" charset="-78"/>
                <a:ea typeface="Calibri" panose="020F0502020204030204" pitchFamily="34" charset="0"/>
                <a:cs typeface="B Nazanin" panose="00000400000000000000" pitchFamily="2" charset="-78"/>
              </a:rPr>
              <a:t>به فرم "درخواست خرید" بازگردید </a:t>
            </a:r>
            <a:r>
              <a:rPr lang="fa-IR" sz="1100" b="1" dirty="0" smtClean="0">
                <a:latin typeface="B Zar" panose="00000400000000000000" pitchFamily="2" charset="-78"/>
                <a:ea typeface="Calibri" panose="020F0502020204030204" pitchFamily="34" charset="0"/>
                <a:cs typeface="B Nazanin" panose="00000400000000000000" pitchFamily="2" charset="-78"/>
              </a:rPr>
              <a:t>و ویرایشهای </a:t>
            </a:r>
            <a:r>
              <a:rPr lang="fa-IR" sz="1100" b="1" dirty="0">
                <a:latin typeface="B Zar" panose="00000400000000000000" pitchFamily="2" charset="-78"/>
                <a:ea typeface="Calibri" panose="020F0502020204030204" pitchFamily="34" charset="0"/>
                <a:cs typeface="B Nazanin" panose="00000400000000000000" pitchFamily="2" charset="-78"/>
              </a:rPr>
              <a:t>لازم را انجام </a:t>
            </a:r>
            <a:r>
              <a:rPr lang="fa-IR" sz="1100" b="1" dirty="0" smtClean="0">
                <a:latin typeface="B Zar" panose="00000400000000000000" pitchFamily="2" charset="-78"/>
                <a:ea typeface="Calibri" panose="020F0502020204030204" pitchFamily="34" charset="0"/>
                <a:cs typeface="B Nazanin" panose="00000400000000000000" pitchFamily="2" charset="-78"/>
              </a:rPr>
              <a:t>دهید.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0" name="text 1"/>
          <p:cNvSpPr/>
          <p:nvPr/>
        </p:nvSpPr>
        <p:spPr>
          <a:xfrm>
            <a:off x="6649163" y="41111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 استعلام</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تایید همه موارد جهت ادامه فرآیند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در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1336" y="422390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89355" y="2239805"/>
            <a:ext cx="243946" cy="266509"/>
          </a:xfrm>
          <a:prstGeom prst="rect">
            <a:avLst/>
          </a:prstGeom>
        </p:spPr>
      </p:pic>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8081" y="2757839"/>
            <a:ext cx="4944394" cy="2129103"/>
          </a:xfrm>
          <a:prstGeom prst="rect">
            <a:avLst/>
          </a:prstGeom>
        </p:spPr>
      </p:pic>
      <p:sp>
        <p:nvSpPr>
          <p:cNvPr id="31" name="Rectangle 30"/>
          <p:cNvSpPr/>
          <p:nvPr/>
        </p:nvSpPr>
        <p:spPr>
          <a:xfrm>
            <a:off x="107094" y="3721933"/>
            <a:ext cx="884499" cy="861774"/>
          </a:xfrm>
          <a:prstGeom prst="rect">
            <a:avLst/>
          </a:prstGeom>
        </p:spPr>
        <p:txBody>
          <a:bodyPr wrap="square">
            <a:spAutoFit/>
          </a:bodyPr>
          <a:lstStyle/>
          <a:p>
            <a:pPr algn="justLow" rtl="1"/>
            <a:r>
              <a:rPr lang="fa-IR" sz="1000" b="1" dirty="0" smtClean="0">
                <a:solidFill>
                  <a:srgbClr val="7030A0"/>
                </a:solidFill>
                <a:latin typeface="B Zar,Bold"/>
                <a:cs typeface="B Nazanin" panose="00000400000000000000" pitchFamily="2" charset="-78"/>
              </a:rPr>
              <a:t>در این فرم دسترسی کارپرداز جهت مشاهده قیمت ها بسته است</a:t>
            </a:r>
            <a:endParaRPr lang="en-US" sz="1000" dirty="0">
              <a:solidFill>
                <a:srgbClr val="7030A0"/>
              </a:solidFill>
              <a:cs typeface="B Nazanin" panose="00000400000000000000" pitchFamily="2" charset="-78"/>
            </a:endParaRPr>
          </a:p>
        </p:txBody>
      </p:sp>
      <p:sp>
        <p:nvSpPr>
          <p:cNvPr id="33" name="Rectangle 32"/>
          <p:cNvSpPr/>
          <p:nvPr/>
        </p:nvSpPr>
        <p:spPr>
          <a:xfrm>
            <a:off x="95729" y="1313840"/>
            <a:ext cx="884499" cy="861774"/>
          </a:xfrm>
          <a:prstGeom prst="rect">
            <a:avLst/>
          </a:prstGeom>
        </p:spPr>
        <p:txBody>
          <a:bodyPr wrap="square">
            <a:spAutoFit/>
          </a:bodyPr>
          <a:lstStyle/>
          <a:p>
            <a:pPr algn="justLow" rtl="1"/>
            <a:r>
              <a:rPr lang="fa-IR" sz="1000" b="1" dirty="0" smtClean="0">
                <a:solidFill>
                  <a:srgbClr val="7030A0"/>
                </a:solidFill>
                <a:latin typeface="B Zar,Bold"/>
                <a:cs typeface="B Nazanin" panose="00000400000000000000" pitchFamily="2" charset="-78"/>
              </a:rPr>
              <a:t>در این فرم دسترسی کارپرداز جهت مشاهده قیمت ها باز است</a:t>
            </a:r>
            <a:endParaRPr lang="en-US" sz="1000" dirty="0">
              <a:solidFill>
                <a:srgbClr val="7030A0"/>
              </a:solidFill>
              <a:cs typeface="B Nazanin" panose="00000400000000000000" pitchFamily="2" charset="-78"/>
            </a:endParaRPr>
          </a:p>
        </p:txBody>
      </p:sp>
      <p:pic>
        <p:nvPicPr>
          <p:cNvPr id="44" name="Picture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45" name="Picture 4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46" name="Picture 45">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47" name="Picture 4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48" name="Picture 4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49" name="Picture 4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50" name="Picture 49">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52" name="Picture 5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53" name="Picture 52">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54" name="Picture 53">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55" name="Picture 54">
            <a:hlinkClick r:id="rId26" action="ppaction://hlinksldjump"/>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358125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2500"/>
                            </p:stCondLst>
                            <p:childTnLst>
                              <p:par>
                                <p:cTn id="37" presetID="22" presetClass="entr" presetSubtype="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childTnLst>
                          </p:cTn>
                        </p:par>
                        <p:par>
                          <p:cTn id="49" fill="hold">
                            <p:stCondLst>
                              <p:cond delay="3500"/>
                            </p:stCondLst>
                            <p:childTnLst>
                              <p:par>
                                <p:cTn id="50" presetID="22" presetClass="entr" presetSubtype="2"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childTnLst>
                          </p:cTn>
                        </p:par>
                        <p:par>
                          <p:cTn id="53" fill="hold">
                            <p:stCondLst>
                              <p:cond delay="40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7280" y="1002364"/>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ارسال استعلام</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grpSp>
        <p:nvGrpSpPr>
          <p:cNvPr id="24" name="Group 23"/>
          <p:cNvGrpSpPr/>
          <p:nvPr/>
        </p:nvGrpSpPr>
        <p:grpSpPr>
          <a:xfrm>
            <a:off x="5687450" y="2152155"/>
            <a:ext cx="1482850" cy="1481141"/>
            <a:chOff x="6144504" y="2152155"/>
            <a:chExt cx="1482850" cy="1481141"/>
          </a:xfrm>
        </p:grpSpPr>
        <p:sp>
          <p:nvSpPr>
            <p:cNvPr id="5" name="Oval 4">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52320" y="2479458"/>
              <a:ext cx="1475034" cy="584775"/>
            </a:xfrm>
            <a:prstGeom prst="rect">
              <a:avLst/>
            </a:prstGeom>
            <a:noFill/>
          </p:spPr>
          <p:txBody>
            <a:bodyPr wrap="square" rtlCol="0">
              <a:spAutoFit/>
            </a:bodyPr>
            <a:lstStyle/>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ارسال استعلام</a:t>
              </a: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جزئی)</a:t>
              </a:r>
              <a:endParaRPr lang="en-US"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103889"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272042"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181849" y="2277832"/>
            <a:ext cx="1323971" cy="1015663"/>
          </a:xfrm>
          <a:prstGeom prst="rect">
            <a:avLst/>
          </a:prstGeom>
          <a:noFill/>
        </p:spPr>
        <p:txBody>
          <a:bodyPr wrap="square" rtlCol="0">
            <a:spAutoFit/>
          </a:bodyPr>
          <a:lstStyle/>
          <a:p>
            <a:pPr algn="ctr" rtl="1"/>
            <a:endParaRPr lang="fa-IR"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ارسال استعلام</a:t>
            </a: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متوسط)</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93818" y="3215914"/>
            <a:ext cx="279483" cy="279483"/>
          </a:xfrm>
          <a:prstGeom prst="rect">
            <a:avLst/>
          </a:prstGeom>
        </p:spPr>
      </p:pic>
      <p:pic>
        <p:nvPicPr>
          <p:cNvPr id="12" name="Picture 11">
            <a:hlinkClick r:id="rId3"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47182"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2871033"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208991"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684276"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95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824357"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003" y="644885"/>
            <a:ext cx="5939743" cy="3592442"/>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79981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47970" y="691369"/>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و ارسال استعلام ها در کارتابل تایید و ارسال استعلام ها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67595" y="228947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18" name="Picture 1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25" name="Picture 2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27" name="Picture 26">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14310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C:\Users\ali kamali\Desktop\intro powerpoi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938"/>
            <a:ext cx="9144000" cy="5151438"/>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881B854B-C3EA-463F-A533-48688129E884}"/>
              </a:ext>
            </a:extLst>
          </p:cNvPr>
          <p:cNvSpPr/>
          <p:nvPr/>
        </p:nvSpPr>
        <p:spPr>
          <a:xfrm>
            <a:off x="3853787" y="1055924"/>
            <a:ext cx="1573283" cy="1573283"/>
          </a:xfrm>
          <a:prstGeom prst="ellipse">
            <a:avLst/>
          </a:prstGeom>
          <a:solidFill>
            <a:schemeClr val="tx2">
              <a:lumMod val="60000"/>
              <a:lumOff val="40000"/>
            </a:schemeClr>
          </a:solidFill>
          <a:ln>
            <a:noFill/>
          </a:ln>
          <a:effectLst>
            <a:outerShdw blurRad="50800" dist="381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42" name="TextBox 41">
            <a:extLst>
              <a:ext uri="{FF2B5EF4-FFF2-40B4-BE49-F238E27FC236}">
                <a16:creationId xmlns:a16="http://schemas.microsoft.com/office/drawing/2014/main" id="{2DC5BBC0-C849-4957-93DF-220BC900F1F3}"/>
              </a:ext>
            </a:extLst>
          </p:cNvPr>
          <p:cNvSpPr txBox="1"/>
          <p:nvPr/>
        </p:nvSpPr>
        <p:spPr>
          <a:xfrm>
            <a:off x="3409326" y="3689931"/>
            <a:ext cx="2554333" cy="346249"/>
          </a:xfrm>
          <a:custGeom>
            <a:avLst/>
            <a:gdLst>
              <a:gd name="connsiteX0" fmla="*/ 0 w 2554333"/>
              <a:gd name="connsiteY0" fmla="*/ 0 h 377026"/>
              <a:gd name="connsiteX1" fmla="*/ 2554333 w 2554333"/>
              <a:gd name="connsiteY1" fmla="*/ 0 h 377026"/>
              <a:gd name="connsiteX2" fmla="*/ 2554333 w 2554333"/>
              <a:gd name="connsiteY2" fmla="*/ 377026 h 377026"/>
              <a:gd name="connsiteX3" fmla="*/ 0 w 2554333"/>
              <a:gd name="connsiteY3" fmla="*/ 377026 h 377026"/>
              <a:gd name="connsiteX4" fmla="*/ 0 w 2554333"/>
              <a:gd name="connsiteY4" fmla="*/ 0 h 377026"/>
              <a:gd name="connsiteX0" fmla="*/ 0 w 2554333"/>
              <a:gd name="connsiteY0" fmla="*/ 0 h 377026"/>
              <a:gd name="connsiteX1" fmla="*/ 2478133 w 2554333"/>
              <a:gd name="connsiteY1" fmla="*/ 0 h 377026"/>
              <a:gd name="connsiteX2" fmla="*/ 2554333 w 2554333"/>
              <a:gd name="connsiteY2" fmla="*/ 377026 h 377026"/>
              <a:gd name="connsiteX3" fmla="*/ 0 w 2554333"/>
              <a:gd name="connsiteY3" fmla="*/ 377026 h 377026"/>
              <a:gd name="connsiteX4" fmla="*/ 0 w 2554333"/>
              <a:gd name="connsiteY4" fmla="*/ 0 h 377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333" h="377026">
                <a:moveTo>
                  <a:pt x="0" y="0"/>
                </a:moveTo>
                <a:lnTo>
                  <a:pt x="2478133" y="0"/>
                </a:lnTo>
                <a:lnTo>
                  <a:pt x="2554333" y="377026"/>
                </a:lnTo>
                <a:lnTo>
                  <a:pt x="0" y="377026"/>
                </a:lnTo>
                <a:lnTo>
                  <a:pt x="0" y="0"/>
                </a:lnTo>
                <a:close/>
              </a:path>
            </a:pathLst>
          </a:custGeom>
          <a:noFill/>
        </p:spPr>
        <p:txBody>
          <a:bodyPr wrap="square" lIns="68577" tIns="34289" rIns="68577" bIns="34289" rtlCol="0">
            <a:spAutoFit/>
          </a:bodyPr>
          <a:lstStyle/>
          <a:p>
            <a:pPr algn="ctr"/>
            <a:r>
              <a:rPr lang="en-US" sz="1800" b="1" dirty="0">
                <a:solidFill>
                  <a:schemeClr val="tx1">
                    <a:lumMod val="65000"/>
                    <a:lumOff val="35000"/>
                  </a:schemeClr>
                </a:solidFill>
                <a:latin typeface="Sitka Banner" pitchFamily="2" charset="0"/>
              </a:rPr>
              <a:t>www.setadiran.ir</a:t>
            </a:r>
          </a:p>
        </p:txBody>
      </p:sp>
      <p:pic>
        <p:nvPicPr>
          <p:cNvPr id="1044" name="Picture 20" descr="C:\Users\ali kamali\Desktop\intro powerpoint 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5628" y="722799"/>
            <a:ext cx="1554162" cy="371792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ali kamali\Desktop\intro powerpoint 2.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98611" y="725618"/>
            <a:ext cx="17494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ali kamali\Desktop\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9852" y="1084495"/>
            <a:ext cx="1555750" cy="1522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li kamali\Desktop\e-namad-120x12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422" y="243641"/>
            <a:ext cx="946285" cy="78068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li kamali\Desktop\vezarat-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0553" y="221829"/>
            <a:ext cx="1277484" cy="7511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i kamali\Desktop\سامانه ستاد ایران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3933" y="2744653"/>
            <a:ext cx="3326446" cy="84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7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wipe(right)">
                                      <p:cBhvr>
                                        <p:cTn id="7" dur="1000"/>
                                        <p:tgtEl>
                                          <p:spTgt spid="1044"/>
                                        </p:tgtEl>
                                      </p:cBhvr>
                                    </p:animEffect>
                                  </p:childTnLst>
                                </p:cTn>
                              </p:par>
                              <p:par>
                                <p:cTn id="8" presetID="22" presetClass="entr" presetSubtype="8" fill="hold" nodeType="withEffect">
                                  <p:stCondLst>
                                    <p:cond delay="0"/>
                                  </p:stCondLst>
                                  <p:childTnLst>
                                    <p:set>
                                      <p:cBhvr>
                                        <p:cTn id="9" dur="1" fill="hold">
                                          <p:stCondLst>
                                            <p:cond delay="0"/>
                                          </p:stCondLst>
                                        </p:cTn>
                                        <p:tgtEl>
                                          <p:spTgt spid="1045"/>
                                        </p:tgtEl>
                                        <p:attrNameLst>
                                          <p:attrName>style.visibility</p:attrName>
                                        </p:attrNameLst>
                                      </p:cBhvr>
                                      <p:to>
                                        <p:strVal val="visible"/>
                                      </p:to>
                                    </p:set>
                                    <p:animEffect transition="in" filter="wipe(left)">
                                      <p:cBhvr>
                                        <p:cTn id="10" dur="1000"/>
                                        <p:tgtEl>
                                          <p:spTgt spid="1045"/>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300" fill="hold"/>
                                        <p:tgtEl>
                                          <p:spTgt spid="30"/>
                                        </p:tgtEl>
                                        <p:attrNameLst>
                                          <p:attrName>ppt_w</p:attrName>
                                        </p:attrNameLst>
                                      </p:cBhvr>
                                      <p:tavLst>
                                        <p:tav tm="0">
                                          <p:val>
                                            <p:fltVal val="0"/>
                                          </p:val>
                                        </p:tav>
                                        <p:tav tm="100000">
                                          <p:val>
                                            <p:strVal val="#ppt_w"/>
                                          </p:val>
                                        </p:tav>
                                      </p:tavLst>
                                    </p:anim>
                                    <p:anim calcmode="lin" valueType="num">
                                      <p:cBhvr>
                                        <p:cTn id="15" dur="300" fill="hold"/>
                                        <p:tgtEl>
                                          <p:spTgt spid="30"/>
                                        </p:tgtEl>
                                        <p:attrNameLst>
                                          <p:attrName>ppt_h</p:attrName>
                                        </p:attrNameLst>
                                      </p:cBhvr>
                                      <p:tavLst>
                                        <p:tav tm="0">
                                          <p:val>
                                            <p:fltVal val="0"/>
                                          </p:val>
                                        </p:tav>
                                        <p:tav tm="100000">
                                          <p:val>
                                            <p:strVal val="#ppt_h"/>
                                          </p:val>
                                        </p:tav>
                                      </p:tavLst>
                                    </p:anim>
                                    <p:animEffect transition="in" filter="fade">
                                      <p:cBhvr>
                                        <p:cTn id="16" dur="300"/>
                                        <p:tgtEl>
                                          <p:spTgt spid="30"/>
                                        </p:tgtEl>
                                      </p:cBhvr>
                                    </p:animEffect>
                                  </p:childTnLst>
                                </p:cTn>
                              </p:par>
                            </p:childTnLst>
                          </p:cTn>
                        </p:par>
                        <p:par>
                          <p:cTn id="17" fill="hold">
                            <p:stCondLst>
                              <p:cond delay="1300"/>
                            </p:stCondLst>
                            <p:childTnLst>
                              <p:par>
                                <p:cTn id="18" presetID="53" presetClass="entr" presetSubtype="16" fill="hold" nodeType="afterEffect">
                                  <p:stCondLst>
                                    <p:cond delay="0"/>
                                  </p:stCondLst>
                                  <p:childTnLst>
                                    <p:set>
                                      <p:cBhvr>
                                        <p:cTn id="19" dur="1" fill="hold">
                                          <p:stCondLst>
                                            <p:cond delay="0"/>
                                          </p:stCondLst>
                                        </p:cTn>
                                        <p:tgtEl>
                                          <p:spTgt spid="1047"/>
                                        </p:tgtEl>
                                        <p:attrNameLst>
                                          <p:attrName>style.visibility</p:attrName>
                                        </p:attrNameLst>
                                      </p:cBhvr>
                                      <p:to>
                                        <p:strVal val="visible"/>
                                      </p:to>
                                    </p:set>
                                    <p:anim calcmode="lin" valueType="num">
                                      <p:cBhvr>
                                        <p:cTn id="20" dur="500" fill="hold"/>
                                        <p:tgtEl>
                                          <p:spTgt spid="1047"/>
                                        </p:tgtEl>
                                        <p:attrNameLst>
                                          <p:attrName>ppt_w</p:attrName>
                                        </p:attrNameLst>
                                      </p:cBhvr>
                                      <p:tavLst>
                                        <p:tav tm="0">
                                          <p:val>
                                            <p:fltVal val="0"/>
                                          </p:val>
                                        </p:tav>
                                        <p:tav tm="100000">
                                          <p:val>
                                            <p:strVal val="#ppt_w"/>
                                          </p:val>
                                        </p:tav>
                                      </p:tavLst>
                                    </p:anim>
                                    <p:anim calcmode="lin" valueType="num">
                                      <p:cBhvr>
                                        <p:cTn id="21" dur="500" fill="hold"/>
                                        <p:tgtEl>
                                          <p:spTgt spid="1047"/>
                                        </p:tgtEl>
                                        <p:attrNameLst>
                                          <p:attrName>ppt_h</p:attrName>
                                        </p:attrNameLst>
                                      </p:cBhvr>
                                      <p:tavLst>
                                        <p:tav tm="0">
                                          <p:val>
                                            <p:fltVal val="0"/>
                                          </p:val>
                                        </p:tav>
                                        <p:tav tm="100000">
                                          <p:val>
                                            <p:strVal val="#ppt_h"/>
                                          </p:val>
                                        </p:tav>
                                      </p:tavLst>
                                    </p:anim>
                                    <p:animEffect transition="in" filter="fade">
                                      <p:cBhvr>
                                        <p:cTn id="22" dur="500"/>
                                        <p:tgtEl>
                                          <p:spTgt spid="1047"/>
                                        </p:tgtEl>
                                      </p:cBhvr>
                                    </p:animEffect>
                                  </p:childTnLst>
                                </p:cTn>
                              </p:par>
                            </p:childTnLst>
                          </p:cTn>
                        </p:par>
                        <p:par>
                          <p:cTn id="23" fill="hold">
                            <p:stCondLst>
                              <p:cond delay="1800"/>
                            </p:stCondLst>
                            <p:childTnLst>
                              <p:par>
                                <p:cTn id="24" presetID="22" presetClass="entr" presetSubtype="2" fill="hold" nodeType="after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wipe(right)">
                                      <p:cBhvr>
                                        <p:cTn id="26" dur="1000"/>
                                        <p:tgtEl>
                                          <p:spTgt spid="1027"/>
                                        </p:tgtEl>
                                      </p:cBhvr>
                                    </p:animEffect>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2"/>
                                        </p:tgtEl>
                                        <p:attrNameLst>
                                          <p:attrName>ppt_y</p:attrName>
                                        </p:attrNameLst>
                                      </p:cBhvr>
                                      <p:tavLst>
                                        <p:tav tm="0">
                                          <p:val>
                                            <p:strVal val="#ppt_y"/>
                                          </p:val>
                                        </p:tav>
                                        <p:tav tm="100000">
                                          <p:val>
                                            <p:strVal val="#ppt_y"/>
                                          </p:val>
                                        </p:tav>
                                      </p:tavLst>
                                    </p:anim>
                                    <p:anim calcmode="lin" valueType="num">
                                      <p:cBhvr>
                                        <p:cTn id="31"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fade">
                                      <p:cBhvr>
                                        <p:cTn id="36" dur="500"/>
                                        <p:tgtEl>
                                          <p:spTgt spid="2053"/>
                                        </p:tgtEl>
                                      </p:cBhvr>
                                    </p:animEffect>
                                  </p:childTnLst>
                                </p:cTn>
                              </p:par>
                              <p:par>
                                <p:cTn id="37" presetID="10"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fade">
                                      <p:cBhvr>
                                        <p:cTn id="3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803809"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493" y="971217"/>
            <a:ext cx="5868763" cy="3479087"/>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3816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672" y="384641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تخمینی تعیین برنده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امکان مشخص نمودن تاریخ، جهت تعیین تامین کننده </a:t>
            </a:r>
            <a:r>
              <a:rPr lang="fa-IR" sz="1100" b="1" dirty="0" smtClean="0">
                <a:latin typeface="B Zar" panose="00000400000000000000" pitchFamily="2" charset="-78"/>
                <a:ea typeface="Calibri" panose="020F0502020204030204" pitchFamily="34" charset="0"/>
                <a:cs typeface="B Nazanin" panose="00000400000000000000" pitchFamily="2" charset="-78"/>
              </a:rPr>
              <a:t>برنده، </a:t>
            </a:r>
            <a:r>
              <a:rPr lang="fa-IR" sz="1100" b="1" dirty="0">
                <a:latin typeface="B Zar" panose="00000400000000000000" pitchFamily="2" charset="-78"/>
                <a:ea typeface="Calibri" panose="020F0502020204030204" pitchFamily="34" charset="0"/>
                <a:cs typeface="B Nazanin" panose="00000400000000000000" pitchFamily="2" charset="-78"/>
              </a:rPr>
              <a:t>وجود دارد. این فیلد </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بايد بزرگتر از </a:t>
            </a:r>
            <a:r>
              <a:rPr lang="fa-IR" sz="1100" b="1" dirty="0" smtClean="0">
                <a:latin typeface="B Zar" panose="00000400000000000000" pitchFamily="2" charset="-78"/>
                <a:ea typeface="Calibri" panose="020F0502020204030204" pitchFamily="34" charset="0"/>
                <a:cs typeface="B Nazanin" panose="00000400000000000000" pitchFamily="2" charset="-78"/>
              </a:rPr>
              <a:t>مدت اعتبار استعلام و کوچکتر از تاریخ نیاز به کالا/خدمت باشد.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4067" y="248969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396109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50732" y="633060"/>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مدت اعتبار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زمان </a:t>
            </a:r>
            <a:r>
              <a:rPr lang="fa-IR" sz="1100" b="1" dirty="0">
                <a:latin typeface="B Zar" panose="00000400000000000000" pitchFamily="2" charset="-78"/>
                <a:ea typeface="Calibri" panose="020F0502020204030204" pitchFamily="34" charset="0"/>
                <a:cs typeface="B Nazanin" panose="00000400000000000000" pitchFamily="2" charset="-78"/>
              </a:rPr>
              <a:t>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روز</a:t>
            </a:r>
            <a:r>
              <a:rPr lang="fa-IR" sz="1100" b="1" dirty="0">
                <a:latin typeface="B Zar" panose="00000400000000000000" pitchFamily="2" charset="-78"/>
                <a:ea typeface="Calibri" panose="020F0502020204030204" pitchFamily="34" charset="0"/>
                <a:cs typeface="B Nazanin" panose="00000400000000000000" pitchFamily="2" charset="-78"/>
              </a:rPr>
              <a:t>: مدت زمان مجاز برای پاسخ به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از سوی </a:t>
            </a:r>
            <a:r>
              <a:rPr lang="fa-IR" sz="1100" b="1" dirty="0">
                <a:latin typeface="B Zar" panose="00000400000000000000" pitchFamily="2" charset="-78"/>
                <a:ea typeface="Calibri" panose="020F0502020204030204" pitchFamily="34" charset="0"/>
                <a:cs typeface="B Nazanin" panose="00000400000000000000" pitchFamily="2" charset="-78"/>
              </a:rPr>
              <a:t>تامین کنندگان در واحد </a:t>
            </a:r>
            <a:r>
              <a:rPr lang="fa-IR" sz="1100" b="1" dirty="0" smtClean="0">
                <a:latin typeface="B Zar" panose="00000400000000000000" pitchFamily="2" charset="-78"/>
                <a:ea typeface="Calibri" panose="020F0502020204030204" pitchFamily="34" charset="0"/>
                <a:cs typeface="B Nazanin" panose="00000400000000000000" pitchFamily="2" charset="-78"/>
              </a:rPr>
              <a:t>زمانی روز </a:t>
            </a:r>
            <a:r>
              <a:rPr lang="fa-IR" sz="1100" b="1" dirty="0">
                <a:latin typeface="B Zar" panose="00000400000000000000" pitchFamily="2" charset="-78"/>
                <a:ea typeface="Calibri" panose="020F0502020204030204" pitchFamily="34" charset="0"/>
                <a:cs typeface="B Nazanin" panose="00000400000000000000" pitchFamily="2" charset="-78"/>
              </a:rPr>
              <a:t>در این گزینه درج می شود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زمان </a:t>
            </a:r>
            <a:r>
              <a:rPr lang="fa-IR" sz="1100" b="1" dirty="0">
                <a:latin typeface="B Zar" panose="00000400000000000000" pitchFamily="2" charset="-78"/>
                <a:ea typeface="Calibri" panose="020F0502020204030204" pitchFamily="34" charset="0"/>
                <a:cs typeface="B Nazanin" panose="00000400000000000000" pitchFamily="2" charset="-78"/>
              </a:rPr>
              <a:t>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ساعت</a:t>
            </a:r>
            <a:r>
              <a:rPr lang="fa-IR" sz="1100" b="1" dirty="0">
                <a:latin typeface="B Zar" panose="00000400000000000000" pitchFamily="2" charset="-78"/>
                <a:ea typeface="Calibri" panose="020F0502020204030204" pitchFamily="34" charset="0"/>
                <a:cs typeface="B Nazanin" panose="00000400000000000000" pitchFamily="2" charset="-78"/>
              </a:rPr>
              <a:t>: در صورتی که نیاز به پاسخ فوری از تامین کنندگان در همان روز باشد در </a:t>
            </a:r>
            <a:r>
              <a:rPr lang="fa-IR" sz="1100" b="1" dirty="0" smtClean="0">
                <a:latin typeface="B Zar" panose="00000400000000000000" pitchFamily="2" charset="-78"/>
                <a:ea typeface="Calibri" panose="020F0502020204030204" pitchFamily="34" charset="0"/>
                <a:cs typeface="B Nazanin" panose="00000400000000000000" pitchFamily="2" charset="-78"/>
              </a:rPr>
              <a:t>این صورت </a:t>
            </a:r>
            <a:r>
              <a:rPr lang="fa-IR" sz="1100" b="1" dirty="0">
                <a:latin typeface="B Zar" panose="00000400000000000000" pitchFamily="2" charset="-78"/>
                <a:ea typeface="Calibri" panose="020F0502020204030204" pitchFamily="34" charset="0"/>
                <a:cs typeface="B Nazanin" panose="00000400000000000000" pitchFamily="2" charset="-78"/>
              </a:rPr>
              <a:t>گزینه همان روز انتخاب نموده و تعداد ساعت مدنظر را تکمیل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درتعیین زمان اعتبار استعلام دقت نمایید تا از تاریخ نیاز به تمامی کالاها / </a:t>
            </a:r>
            <a:r>
              <a:rPr lang="fa-IR" sz="1100" b="1" dirty="0" smtClean="0">
                <a:latin typeface="B Zar" panose="00000400000000000000" pitchFamily="2" charset="-78"/>
                <a:ea typeface="Calibri" panose="020F0502020204030204" pitchFamily="34" charset="0"/>
                <a:cs typeface="B Nazanin" panose="00000400000000000000" pitchFamily="2" charset="-78"/>
              </a:rPr>
              <a:t>خدمات کوچکتر </a:t>
            </a:r>
            <a:r>
              <a:rPr lang="fa-IR" sz="1100" b="1" dirty="0">
                <a:latin typeface="B Zar" panose="00000400000000000000" pitchFamily="2" charset="-78"/>
                <a:ea typeface="Calibri" panose="020F0502020204030204" pitchFamily="34" charset="0"/>
                <a:cs typeface="B Nazanin" panose="00000400000000000000" pitchFamily="2" charset="-78"/>
              </a:rPr>
              <a:t>یا برابر انتخاب گردد </a:t>
            </a:r>
            <a:r>
              <a:rPr lang="fa-IR" sz="1100" b="1" dirty="0" smtClean="0">
                <a:latin typeface="B Zar" panose="00000400000000000000" pitchFamily="2" charset="-78"/>
                <a:ea typeface="Calibri" panose="020F0502020204030204" pitchFamily="34" charset="0"/>
                <a:cs typeface="B Nazanin" panose="00000400000000000000" pitchFamily="2" charset="-78"/>
              </a:rPr>
              <a:t>و تنها تامین کنندگانی </a:t>
            </a:r>
            <a:r>
              <a:rPr lang="fa-IR" sz="1100" b="1" dirty="0">
                <a:latin typeface="B Zar" panose="00000400000000000000" pitchFamily="2" charset="-78"/>
                <a:ea typeface="Calibri" panose="020F0502020204030204" pitchFamily="34" charset="0"/>
                <a:cs typeface="B Nazanin" panose="00000400000000000000" pitchFamily="2" charset="-78"/>
              </a:rPr>
              <a:t>که در آن بازه زمانی پاسخ خود را ارسال نمایند، مورد ارزیابی قرار خواهند </a:t>
            </a:r>
            <a:r>
              <a:rPr lang="fa-IR" sz="1100" b="1" dirty="0" smtClean="0">
                <a:latin typeface="B Zar" panose="00000400000000000000" pitchFamily="2" charset="-78"/>
                <a:ea typeface="Calibri" panose="020F0502020204030204" pitchFamily="34" charset="0"/>
                <a:cs typeface="B Nazanin" panose="00000400000000000000" pitchFamily="2" charset="-78"/>
              </a:rPr>
              <a:t>گرفت.</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70645" y="304412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330128" y="649014"/>
            <a:ext cx="4120039" cy="307777"/>
          </a:xfrm>
          <a:prstGeom prst="rect">
            <a:avLst/>
          </a:prstGeom>
        </p:spPr>
        <p:txBody>
          <a:bodyPr wrap="none">
            <a:spAutoFit/>
          </a:bodyPr>
          <a:lstStyle/>
          <a:p>
            <a:r>
              <a:rPr lang="fa-IR" b="1" dirty="0" smtClean="0">
                <a:latin typeface="B Zar,Bold"/>
                <a:cs typeface="B Nazanin" panose="00000400000000000000" pitchFamily="2" charset="-78"/>
              </a:rPr>
              <a:t>فرم تایید استعلام (</a:t>
            </a:r>
            <a:r>
              <a:rPr lang="fa-IR" b="1" dirty="0" smtClean="0">
                <a:solidFill>
                  <a:srgbClr val="7030A0"/>
                </a:solidFill>
                <a:latin typeface="B Zar,Bold"/>
                <a:cs typeface="B Nazanin" panose="00000400000000000000" pitchFamily="2" charset="-78"/>
              </a:rPr>
              <a:t>دسترسی کارپرداز به مشاهده اطلاعات قیمت</a:t>
            </a:r>
            <a:r>
              <a:rPr lang="fa-IR" b="1" dirty="0" smtClean="0">
                <a:latin typeface="B Zar,Bold"/>
                <a:cs typeface="B Nazanin" panose="00000400000000000000" pitchFamily="2" charset="-78"/>
              </a:rPr>
              <a:t>)</a:t>
            </a:r>
            <a:endParaRPr lang="en-US" dirty="0">
              <a:cs typeface="B Nazanin" panose="00000400000000000000" pitchFamily="2" charset="-78"/>
            </a:endParaRPr>
          </a:p>
        </p:txBody>
      </p:sp>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1" name="Picture 4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2" name="Picture 4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3" name="Picture 4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4" name="Picture 4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5" name="Picture 44">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63216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5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up)">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803809"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70" y="633503"/>
            <a:ext cx="5882294" cy="366135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4607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انتخاب ردیف مربوطه در انتهای جدول،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فقط یک تامین کننده وجود داشته باشد و در صورتی که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فرآیند خرید ابطال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4740" y="10805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7319" y="1765494"/>
            <a:ext cx="1876796" cy="1119770"/>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3" name="Picture 3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5" name="Picture 3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6" name="Picture 35">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8" name="Picture 37">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9" name="Picture 38">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0" name="Picture 39">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1" name="Picture 40">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2" name="Picture 41">
            <a:hlinkClick r:id="rId20"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166288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803809"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36" y="684485"/>
            <a:ext cx="5845573" cy="3774530"/>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206038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672" y="1945701"/>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ثبت اطلاعات فرم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سپس جهت ارسال استعلام به تامین کننده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ارسال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با گواهی امضای الکترونیکی، امضا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1994" y="78630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50732" y="7460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وضعیت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تائید پیغام، وضعیت استعلام انتخاب شده از حالت </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تنظیم</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به </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تائید</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 </a:t>
            </a:r>
            <a:r>
              <a:rPr lang="fa-IR" sz="1100" b="1" dirty="0">
                <a:latin typeface="B Zar" panose="00000400000000000000" pitchFamily="2" charset="-78"/>
                <a:ea typeface="Calibri" panose="020F0502020204030204" pitchFamily="34" charset="0"/>
                <a:cs typeface="B Nazanin" panose="00000400000000000000" pitchFamily="2" charset="-78"/>
              </a:rPr>
              <a:t>کرده و در </a:t>
            </a:r>
            <a:r>
              <a:rPr lang="fa-IR" sz="1100" b="1" dirty="0" smtClean="0">
                <a:latin typeface="B Zar" panose="00000400000000000000" pitchFamily="2" charset="-78"/>
                <a:ea typeface="Calibri" panose="020F0502020204030204" pitchFamily="34" charset="0"/>
                <a:cs typeface="B Nazanin" panose="00000400000000000000" pitchFamily="2" charset="-78"/>
              </a:rPr>
              <a:t>ستو</a:t>
            </a:r>
            <a:r>
              <a:rPr lang="fa-IR" sz="1100" b="1" dirty="0">
                <a:latin typeface="B Zar" panose="00000400000000000000" pitchFamily="2" charset="-78"/>
                <a:ea typeface="Calibri" panose="020F0502020204030204" pitchFamily="34" charset="0"/>
                <a:cs typeface="B Nazanin" panose="00000400000000000000" pitchFamily="2" charset="-78"/>
              </a:rPr>
              <a:t>ن</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وضعیت </a:t>
            </a:r>
            <a:r>
              <a:rPr lang="fa-IR" sz="1100" b="1" dirty="0">
                <a:latin typeface="B Zar" panose="00000400000000000000" pitchFamily="2" charset="-78"/>
                <a:ea typeface="Calibri" panose="020F0502020204030204" pitchFamily="34" charset="0"/>
                <a:cs typeface="B Nazanin" panose="00000400000000000000" pitchFamily="2" charset="-78"/>
              </a:rPr>
              <a:t>جدول، نمایش داده خواهد شد.</a:t>
            </a:r>
          </a:p>
        </p:txBody>
      </p:sp>
      <p:pic>
        <p:nvPicPr>
          <p:cNvPr id="1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4209" y="396880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6765" y="39688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1" name="Picture 4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2" name="Picture 4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3" name="Picture 4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4" name="Picture 4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5" name="Picture 44">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68992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up)">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2880" y="632012"/>
            <a:ext cx="5963653" cy="3121833"/>
          </a:xfrm>
          <a:prstGeom prst="rect">
            <a:avLst/>
          </a:prstGeom>
        </p:spPr>
      </p:pic>
      <p:pic>
        <p:nvPicPr>
          <p:cNvPr id="20" name="Picture 19">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711343" y="237538"/>
            <a:ext cx="2026517"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ارسال استعلام</a:t>
            </a:r>
            <a:endParaRPr lang="en-US" sz="105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98343" y="21841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28699" y="79981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47970" y="691369"/>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و ارسال استعلام ها در کارتابل تایید و ارسال استعلام ها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12883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1723" y="643334"/>
            <a:ext cx="5967610" cy="2593025"/>
          </a:xfrm>
          <a:prstGeom prst="rect">
            <a:avLst/>
          </a:prstGeom>
        </p:spPr>
      </p:pic>
      <p:pic>
        <p:nvPicPr>
          <p:cNvPr id="18" name="Picture 17">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49247" y="73816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672" y="384641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تخمینی تعیین برنده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امکان مشخص نمودن تاریخ، جهت تعیین تامین کننده </a:t>
            </a:r>
            <a:r>
              <a:rPr lang="fa-IR" sz="1100" b="1" dirty="0" smtClean="0">
                <a:latin typeface="B Zar" panose="00000400000000000000" pitchFamily="2" charset="-78"/>
                <a:ea typeface="Calibri" panose="020F0502020204030204" pitchFamily="34" charset="0"/>
                <a:cs typeface="B Nazanin" panose="00000400000000000000" pitchFamily="2" charset="-78"/>
              </a:rPr>
              <a:t>برنده، </a:t>
            </a:r>
            <a:r>
              <a:rPr lang="fa-IR" sz="1100" b="1" dirty="0">
                <a:latin typeface="B Zar" panose="00000400000000000000" pitchFamily="2" charset="-78"/>
                <a:ea typeface="Calibri" panose="020F0502020204030204" pitchFamily="34" charset="0"/>
                <a:cs typeface="B Nazanin" panose="00000400000000000000" pitchFamily="2" charset="-78"/>
              </a:rPr>
              <a:t>وجود دارد. این فیلد </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بايد بزرگتر از </a:t>
            </a:r>
            <a:r>
              <a:rPr lang="fa-IR" sz="1100" b="1" dirty="0" smtClean="0">
                <a:latin typeface="B Zar" panose="00000400000000000000" pitchFamily="2" charset="-78"/>
                <a:ea typeface="Calibri" panose="020F0502020204030204" pitchFamily="34" charset="0"/>
                <a:cs typeface="B Nazanin" panose="00000400000000000000" pitchFamily="2" charset="-78"/>
              </a:rPr>
              <a:t>مدت اعتبار استعلام و کوچکتر از تاریخ نیاز به کالا باشد.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918454" y="22150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49247" y="396109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50732" y="633060"/>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مدت اعتبار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زمان </a:t>
            </a:r>
            <a:r>
              <a:rPr lang="fa-IR" sz="1100" b="1" dirty="0">
                <a:latin typeface="B Zar" panose="00000400000000000000" pitchFamily="2" charset="-78"/>
                <a:ea typeface="Calibri" panose="020F0502020204030204" pitchFamily="34" charset="0"/>
                <a:cs typeface="B Nazanin" panose="00000400000000000000" pitchFamily="2" charset="-78"/>
              </a:rPr>
              <a:t>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روز</a:t>
            </a:r>
            <a:r>
              <a:rPr lang="fa-IR" sz="1100" b="1" dirty="0">
                <a:latin typeface="B Zar" panose="00000400000000000000" pitchFamily="2" charset="-78"/>
                <a:ea typeface="Calibri" panose="020F0502020204030204" pitchFamily="34" charset="0"/>
                <a:cs typeface="B Nazanin" panose="00000400000000000000" pitchFamily="2" charset="-78"/>
              </a:rPr>
              <a:t>: مدت زمان مجاز برای پاسخ به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از سوی </a:t>
            </a:r>
            <a:r>
              <a:rPr lang="fa-IR" sz="1100" b="1" dirty="0">
                <a:latin typeface="B Zar" panose="00000400000000000000" pitchFamily="2" charset="-78"/>
                <a:ea typeface="Calibri" panose="020F0502020204030204" pitchFamily="34" charset="0"/>
                <a:cs typeface="B Nazanin" panose="00000400000000000000" pitchFamily="2" charset="-78"/>
              </a:rPr>
              <a:t>تامین کنندگان در واحد </a:t>
            </a:r>
            <a:r>
              <a:rPr lang="fa-IR" sz="1100" b="1" dirty="0" smtClean="0">
                <a:latin typeface="B Zar" panose="00000400000000000000" pitchFamily="2" charset="-78"/>
                <a:ea typeface="Calibri" panose="020F0502020204030204" pitchFamily="34" charset="0"/>
                <a:cs typeface="B Nazanin" panose="00000400000000000000" pitchFamily="2" charset="-78"/>
              </a:rPr>
              <a:t>زمانی روز </a:t>
            </a:r>
            <a:r>
              <a:rPr lang="fa-IR" sz="1100" b="1" dirty="0">
                <a:latin typeface="B Zar" panose="00000400000000000000" pitchFamily="2" charset="-78"/>
                <a:ea typeface="Calibri" panose="020F0502020204030204" pitchFamily="34" charset="0"/>
                <a:cs typeface="B Nazanin" panose="00000400000000000000" pitchFamily="2" charset="-78"/>
              </a:rPr>
              <a:t>در این گزینه درج می شود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زمان </a:t>
            </a:r>
            <a:r>
              <a:rPr lang="fa-IR" sz="1100" b="1" dirty="0">
                <a:latin typeface="B Zar" panose="00000400000000000000" pitchFamily="2" charset="-78"/>
                <a:ea typeface="Calibri" panose="020F0502020204030204" pitchFamily="34" charset="0"/>
                <a:cs typeface="B Nazanin" panose="00000400000000000000" pitchFamily="2" charset="-78"/>
              </a:rPr>
              <a:t>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ساعت</a:t>
            </a:r>
            <a:r>
              <a:rPr lang="fa-IR" sz="1100" b="1" dirty="0">
                <a:latin typeface="B Zar" panose="00000400000000000000" pitchFamily="2" charset="-78"/>
                <a:ea typeface="Calibri" panose="020F0502020204030204" pitchFamily="34" charset="0"/>
                <a:cs typeface="B Nazanin" panose="00000400000000000000" pitchFamily="2" charset="-78"/>
              </a:rPr>
              <a:t>: در صورتی که نیاز به پاسخ فوری از تامین کنندگان در همان روز باشد در </a:t>
            </a:r>
            <a:r>
              <a:rPr lang="fa-IR" sz="1100" b="1" dirty="0" smtClean="0">
                <a:latin typeface="B Zar" panose="00000400000000000000" pitchFamily="2" charset="-78"/>
                <a:ea typeface="Calibri" panose="020F0502020204030204" pitchFamily="34" charset="0"/>
                <a:cs typeface="B Nazanin" panose="00000400000000000000" pitchFamily="2" charset="-78"/>
              </a:rPr>
              <a:t>این صورت </a:t>
            </a:r>
            <a:r>
              <a:rPr lang="fa-IR" sz="1100" b="1" dirty="0">
                <a:latin typeface="B Zar" panose="00000400000000000000" pitchFamily="2" charset="-78"/>
                <a:ea typeface="Calibri" panose="020F0502020204030204" pitchFamily="34" charset="0"/>
                <a:cs typeface="B Nazanin" panose="00000400000000000000" pitchFamily="2" charset="-78"/>
              </a:rPr>
              <a:t>گزینه همان روز انتخاب نموده و تعداد ساعت مدنظر را تکمیل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درتعیین زمان اعتبار استعلام دقت نمایید تا از تاریخ نیاز به تمامی کالاها / </a:t>
            </a:r>
            <a:r>
              <a:rPr lang="fa-IR" sz="1100" b="1" dirty="0" smtClean="0">
                <a:latin typeface="B Zar" panose="00000400000000000000" pitchFamily="2" charset="-78"/>
                <a:ea typeface="Calibri" panose="020F0502020204030204" pitchFamily="34" charset="0"/>
                <a:cs typeface="B Nazanin" panose="00000400000000000000" pitchFamily="2" charset="-78"/>
              </a:rPr>
              <a:t>خدمات کوچکتر </a:t>
            </a:r>
            <a:r>
              <a:rPr lang="fa-IR" sz="1100" b="1" dirty="0">
                <a:latin typeface="B Zar" panose="00000400000000000000" pitchFamily="2" charset="-78"/>
                <a:ea typeface="Calibri" panose="020F0502020204030204" pitchFamily="34" charset="0"/>
                <a:cs typeface="B Nazanin" panose="00000400000000000000" pitchFamily="2" charset="-78"/>
              </a:rPr>
              <a:t>یا برابر انتخاب گردد </a:t>
            </a:r>
            <a:r>
              <a:rPr lang="fa-IR" sz="1100" b="1" dirty="0" smtClean="0">
                <a:latin typeface="B Zar" panose="00000400000000000000" pitchFamily="2" charset="-78"/>
                <a:ea typeface="Calibri" panose="020F0502020204030204" pitchFamily="34" charset="0"/>
                <a:cs typeface="B Nazanin" panose="00000400000000000000" pitchFamily="2" charset="-78"/>
              </a:rPr>
              <a:t>و تنها تامین کنندگانی </a:t>
            </a:r>
            <a:r>
              <a:rPr lang="fa-IR" sz="1100" b="1" dirty="0">
                <a:latin typeface="B Zar" panose="00000400000000000000" pitchFamily="2" charset="-78"/>
                <a:ea typeface="Calibri" panose="020F0502020204030204" pitchFamily="34" charset="0"/>
                <a:cs typeface="B Nazanin" panose="00000400000000000000" pitchFamily="2" charset="-78"/>
              </a:rPr>
              <a:t>که در آن بازه زمانی پاسخ خود را ارسال نمایند، مورد ارزیابی قرار خواهند </a:t>
            </a:r>
            <a:r>
              <a:rPr lang="fa-IR" sz="1100" b="1" dirty="0" smtClean="0">
                <a:latin typeface="B Zar" panose="00000400000000000000" pitchFamily="2" charset="-78"/>
                <a:ea typeface="Calibri" panose="020F0502020204030204" pitchFamily="34" charset="0"/>
                <a:cs typeface="B Nazanin" panose="00000400000000000000" pitchFamily="2" charset="-78"/>
              </a:rPr>
              <a:t>گرفت.</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306415" y="274617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711343" y="237538"/>
            <a:ext cx="2026517"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ارسال استعلام</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13301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0251" y="649404"/>
            <a:ext cx="6051479" cy="2958831"/>
          </a:xfrm>
          <a:prstGeom prst="rect">
            <a:avLst/>
          </a:prstGeom>
        </p:spPr>
      </p:pic>
      <p:pic>
        <p:nvPicPr>
          <p:cNvPr id="15" name="Picture 1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46079"/>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انتخاب ردیف مربوطه در انتهای جدول،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a:t>
            </a:r>
            <a:r>
              <a:rPr lang="fa-IR" sz="1100" b="1" dirty="0">
                <a:latin typeface="B Zar" panose="00000400000000000000" pitchFamily="2" charset="-78"/>
                <a:ea typeface="Calibri" panose="020F0502020204030204" pitchFamily="34" charset="0"/>
                <a:cs typeface="B Nazanin" panose="00000400000000000000" pitchFamily="2" charset="-78"/>
              </a:rPr>
              <a:t>نمایید و تمامی تامین کنندگان را تعیین و تکلیف نمایید.</a:t>
            </a: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فقط یک تامین کننده وجود داشته باشد و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فرآیند خرید ابطال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665837" y="96801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354029" y="1529188"/>
            <a:ext cx="1876796" cy="111977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711343" y="237538"/>
            <a:ext cx="2026517"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ارسال استعلام</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30894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7" name="Picture 3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9" name="Picture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0" name="Picture 3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1" name="Picture 4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2" name="Picture 4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3" name="Picture 4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4" name="Picture 4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5" name="Picture 4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6" name="Picture 45">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0251" y="649404"/>
            <a:ext cx="6051479" cy="2958831"/>
          </a:xfrm>
          <a:prstGeom prst="rect">
            <a:avLst/>
          </a:prstGeom>
        </p:spPr>
      </p:pic>
      <p:pic>
        <p:nvPicPr>
          <p:cNvPr id="15" name="Picture 1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1" name="Rectangle 10"/>
          <p:cNvSpPr/>
          <p:nvPr/>
        </p:nvSpPr>
        <p:spPr>
          <a:xfrm>
            <a:off x="6711343" y="237538"/>
            <a:ext cx="2026517"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ارسال استعلام</a:t>
            </a:r>
            <a:endParaRPr lang="en-US" sz="1050" dirty="0">
              <a:solidFill>
                <a:srgbClr val="0070C0"/>
              </a:solidFill>
              <a:cs typeface="B Titr" panose="00000700000000000000" pitchFamily="2" charset="-78"/>
            </a:endParaRPr>
          </a:p>
        </p:txBody>
      </p:sp>
      <p:pic>
        <p:nvPicPr>
          <p:cNvPr id="14"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49247"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6" name="Arrow 2" descr="F:\پاورپوینت ها\ارزیابی کیفی\Arrow 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49247" y="206038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80672" y="1945701"/>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ثبت اطلاعات فرم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سپس جهت ارسال استعلام به تامین کننده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ارسال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با گواهی امضای الکترونیکی، امضا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point 1" descr="F:\END\Blue\New folder\point 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218300" y="70077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50732" y="7460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وضعیت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تائید پیغام، وضعیت استعلام انتخاب شده از حالت </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تنظیم</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به </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تائید</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 </a:t>
            </a:r>
            <a:r>
              <a:rPr lang="fa-IR" sz="1100" b="1" dirty="0">
                <a:latin typeface="B Zar" panose="00000400000000000000" pitchFamily="2" charset="-78"/>
                <a:ea typeface="Calibri" panose="020F0502020204030204" pitchFamily="34" charset="0"/>
                <a:cs typeface="B Nazanin" panose="00000400000000000000" pitchFamily="2" charset="-78"/>
              </a:rPr>
              <a:t>کرده و در </a:t>
            </a:r>
            <a:r>
              <a:rPr lang="fa-IR" sz="1100" b="1" dirty="0" smtClean="0">
                <a:latin typeface="B Zar" panose="00000400000000000000" pitchFamily="2" charset="-78"/>
                <a:ea typeface="Calibri" panose="020F0502020204030204" pitchFamily="34" charset="0"/>
                <a:cs typeface="B Nazanin" panose="00000400000000000000" pitchFamily="2" charset="-78"/>
              </a:rPr>
              <a:t>ستون</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وضعیت </a:t>
            </a:r>
            <a:r>
              <a:rPr lang="fa-IR" sz="1100" b="1" dirty="0">
                <a:latin typeface="B Zar" panose="00000400000000000000" pitchFamily="2" charset="-78"/>
                <a:ea typeface="Calibri" panose="020F0502020204030204" pitchFamily="34" charset="0"/>
                <a:cs typeface="B Nazanin" panose="00000400000000000000" pitchFamily="2" charset="-78"/>
              </a:rPr>
              <a:t>جدول، نمایش داده خواهد شد.</a:t>
            </a:r>
          </a:p>
        </p:txBody>
      </p:sp>
      <p:pic>
        <p:nvPicPr>
          <p:cNvPr id="24"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412025" y="31982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10967" y="3198239"/>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8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par>
                                <p:cTn id="23" presetID="53"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151726" y="1012196"/>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تایید پاسخ استعلام</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grpSp>
        <p:nvGrpSpPr>
          <p:cNvPr id="24" name="Group 23"/>
          <p:cNvGrpSpPr/>
          <p:nvPr/>
        </p:nvGrpSpPr>
        <p:grpSpPr>
          <a:xfrm>
            <a:off x="5839544" y="2152155"/>
            <a:ext cx="1483157" cy="1481141"/>
            <a:chOff x="6142488" y="2152155"/>
            <a:chExt cx="1483157" cy="1481141"/>
          </a:xfrm>
        </p:grpSpPr>
        <p:sp>
          <p:nvSpPr>
            <p:cNvPr id="5" name="Oval 4">
              <a:hlinkClick r:id="rId3" action="ppaction://hlinksldjump"/>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42488" y="2331978"/>
              <a:ext cx="1475034" cy="815608"/>
            </a:xfrm>
            <a:prstGeom prst="rect">
              <a:avLst/>
            </a:prstGeom>
            <a:noFill/>
          </p:spPr>
          <p:txBody>
            <a:bodyPr wrap="square" rtlCol="0">
              <a:spAutoFit/>
            </a:bodyPr>
            <a:lstStyle/>
            <a:p>
              <a:pPr algn="ctr" rtl="1"/>
              <a:r>
                <a:rPr lang="fa-IR" sz="15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تایید پاسخ </a:t>
              </a:r>
            </a:p>
            <a:p>
              <a:pPr algn="ctr" rtl="1"/>
              <a:r>
                <a:rPr lang="fa-IR" sz="15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استعلام</a:t>
              </a: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جزئی)</a:t>
              </a:r>
              <a:endParaRPr lang="en-US"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257999" y="2142323"/>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426152"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316295" y="2356488"/>
            <a:ext cx="1323971" cy="1015663"/>
          </a:xfrm>
          <a:prstGeom prst="rect">
            <a:avLst/>
          </a:prstGeom>
          <a:noFill/>
        </p:spPr>
        <p:txBody>
          <a:bodyPr wrap="square" rtlCol="0">
            <a:spAutoFit/>
          </a:bodyPr>
          <a:lstStyle/>
          <a:p>
            <a:pPr algn="ctr" rtl="1"/>
            <a:r>
              <a:rPr lang="fa-IR" sz="15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تایید پاسخ</a:t>
            </a:r>
          </a:p>
          <a:p>
            <a:pPr algn="ctr" rtl="1"/>
            <a:r>
              <a:rPr lang="fa-IR" sz="15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استعلام</a:t>
            </a: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متوسط)</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47928" y="3215914"/>
            <a:ext cx="279483" cy="279483"/>
          </a:xfrm>
          <a:prstGeom prst="rect">
            <a:avLst/>
          </a:prstGeom>
        </p:spPr>
      </p:pic>
      <p:pic>
        <p:nvPicPr>
          <p:cNvPr id="12" name="Picture 11">
            <a:hlinkClick r:id="rId3"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01292"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3025143"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363101"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838386"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686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57" y="647897"/>
            <a:ext cx="5939770" cy="307595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1742" y="282927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50732" y="746079"/>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a:t>
            </a:r>
            <a:r>
              <a:rPr lang="fa-IR" sz="1100" b="1" dirty="0">
                <a:latin typeface="B Zar" panose="00000400000000000000" pitchFamily="2" charset="-78"/>
                <a:ea typeface="Calibri" panose="020F0502020204030204" pitchFamily="34" charset="0"/>
                <a:cs typeface="B Nazanin" panose="00000400000000000000" pitchFamily="2" charset="-78"/>
              </a:rPr>
              <a:t>از ارسال پاسخ </a:t>
            </a:r>
            <a:r>
              <a:rPr lang="fa-IR" sz="1100" b="1" dirty="0" smtClean="0">
                <a:latin typeface="B Zar" panose="00000400000000000000" pitchFamily="2" charset="-78"/>
                <a:ea typeface="Calibri" panose="020F0502020204030204" pitchFamily="34" charset="0"/>
                <a:cs typeface="B Nazanin" panose="00000400000000000000" pitchFamily="2" charset="-78"/>
              </a:rPr>
              <a:t>استعلام </a:t>
            </a:r>
            <a:r>
              <a:rPr lang="fa-IR" sz="1100" b="1" dirty="0">
                <a:latin typeface="B Zar" panose="00000400000000000000" pitchFamily="2" charset="-78"/>
                <a:ea typeface="Calibri" panose="020F0502020204030204" pitchFamily="34" charset="0"/>
                <a:cs typeface="B Nazanin" panose="00000400000000000000" pitchFamily="2" charset="-78"/>
              </a:rPr>
              <a:t>ها از سوی تامین کنندگان و پیش از تشکیل جدول مقایسه ای </a:t>
            </a:r>
            <a:r>
              <a:rPr lang="fa-IR" sz="1100" b="1" dirty="0" smtClean="0">
                <a:latin typeface="B Zar" panose="00000400000000000000" pitchFamily="2" charset="-78"/>
                <a:ea typeface="Calibri" panose="020F0502020204030204" pitchFamily="34" charset="0"/>
                <a:cs typeface="B Nazanin" panose="00000400000000000000" pitchFamily="2" charset="-78"/>
              </a:rPr>
              <a:t>الزام </a:t>
            </a:r>
            <a:r>
              <a:rPr lang="fa-IR" sz="1100" b="1" dirty="0">
                <a:latin typeface="B Zar" panose="00000400000000000000" pitchFamily="2" charset="-78"/>
                <a:ea typeface="Calibri" panose="020F0502020204030204" pitchFamily="34" charset="0"/>
                <a:cs typeface="B Nazanin" panose="00000400000000000000" pitchFamily="2" charset="-78"/>
              </a:rPr>
              <a:t>است که پاسخ های </a:t>
            </a:r>
            <a:r>
              <a:rPr lang="fa-IR" sz="1100" b="1" dirty="0" smtClean="0">
                <a:latin typeface="B Zar" panose="00000400000000000000" pitchFamily="2" charset="-78"/>
                <a:ea typeface="Calibri" panose="020F0502020204030204" pitchFamily="34" charset="0"/>
                <a:cs typeface="B Nazanin" panose="00000400000000000000" pitchFamily="2" charset="-78"/>
              </a:rPr>
              <a:t>دریافتی </a:t>
            </a:r>
            <a:r>
              <a:rPr lang="fa-IR" sz="1100" b="1" dirty="0">
                <a:latin typeface="B Zar" panose="00000400000000000000" pitchFamily="2" charset="-78"/>
                <a:ea typeface="Calibri" panose="020F0502020204030204" pitchFamily="34" charset="0"/>
                <a:cs typeface="B Nazanin" panose="00000400000000000000" pitchFamily="2" charset="-78"/>
              </a:rPr>
              <a:t>بررسی </a:t>
            </a:r>
            <a:r>
              <a:rPr lang="fa-IR" sz="1100" b="1" dirty="0" smtClean="0">
                <a:latin typeface="B Zar" panose="00000400000000000000" pitchFamily="2" charset="-78"/>
                <a:ea typeface="Calibri" panose="020F0502020204030204" pitchFamily="34" charset="0"/>
                <a:cs typeface="B Nazanin" panose="00000400000000000000" pitchFamily="2" charset="-78"/>
              </a:rPr>
              <a:t>شده و تائید </a:t>
            </a:r>
            <a:r>
              <a:rPr lang="fa-IR" sz="1100" b="1" dirty="0">
                <a:latin typeface="B Zar" panose="00000400000000000000" pitchFamily="2" charset="-78"/>
                <a:ea typeface="Calibri" panose="020F0502020204030204" pitchFamily="34" charset="0"/>
                <a:cs typeface="B Nazanin" panose="00000400000000000000" pitchFamily="2" charset="-78"/>
              </a:rPr>
              <a:t>گردند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بدین منظور، با انتخاب منوی تایید پاسخ </a:t>
            </a:r>
            <a:r>
              <a:rPr lang="fa-IR" sz="1100" b="1" dirty="0" smtClean="0">
                <a:latin typeface="B Zar" panose="00000400000000000000" pitchFamily="2" charset="-78"/>
                <a:ea typeface="Calibri" panose="020F0502020204030204" pitchFamily="34" charset="0"/>
                <a:cs typeface="B Nazanin" panose="00000400000000000000" pitchFamily="2" charset="-78"/>
              </a:rPr>
              <a:t>استعلام </a:t>
            </a:r>
            <a:r>
              <a:rPr lang="fa-IR" sz="1100" b="1" dirty="0">
                <a:latin typeface="B Zar" panose="00000400000000000000" pitchFamily="2" charset="-78"/>
                <a:ea typeface="Calibri" panose="020F0502020204030204" pitchFamily="34" charset="0"/>
                <a:cs typeface="B Nazanin" panose="00000400000000000000" pitchFamily="2" charset="-78"/>
              </a:rPr>
              <a:t>ها، در کارتابل می توانید لیست </a:t>
            </a:r>
            <a:r>
              <a:rPr lang="fa-IR" sz="1100" b="1" dirty="0" smtClean="0">
                <a:latin typeface="B Zar" panose="00000400000000000000" pitchFamily="2" charset="-78"/>
                <a:ea typeface="Calibri" panose="020F0502020204030204" pitchFamily="34" charset="0"/>
                <a:cs typeface="B Nazanin" panose="00000400000000000000" pitchFamily="2" charset="-78"/>
              </a:rPr>
              <a:t>کلیه پاسخ </a:t>
            </a:r>
            <a:r>
              <a:rPr lang="fa-IR" sz="1100" b="1" dirty="0">
                <a:latin typeface="B Zar" panose="00000400000000000000" pitchFamily="2" charset="-78"/>
                <a:ea typeface="Calibri" panose="020F0502020204030204" pitchFamily="34" charset="0"/>
                <a:cs typeface="B Nazanin" panose="00000400000000000000" pitchFamily="2" charset="-78"/>
              </a:rPr>
              <a:t>های دریافتی از سوی تامین کنندگان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پاسخ استعلام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26" name="Picture 2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28" name="Picture 27">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27079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2" name="Picture 1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0282" y="641631"/>
            <a:ext cx="5841926" cy="4136254"/>
          </a:xfrm>
          <a:prstGeom prst="rect">
            <a:avLst/>
          </a:prstGeom>
        </p:spPr>
      </p:pic>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28492" y="220523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74607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اطلاعات کالاهای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مشاهده اطلاعات تکمیلی کالا توسط تامین کننده مورد نظر، با کلیک بر روی انتخاب ردیف هر کالا در انتهای جدول، می توانید اطلاعات قیمت و هزینه هایی که توسط تامین کننده ثبت شده است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946663" y="3004909"/>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5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511"/>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905262" y="2941718"/>
            <a:ext cx="7276832" cy="900247"/>
          </a:xfrm>
          <a:prstGeom prst="rect">
            <a:avLst/>
          </a:prstGeom>
          <a:noFill/>
        </p:spPr>
        <p:txBody>
          <a:bodyPr wrap="square" lIns="68580" tIns="34290" rIns="68580" bIns="34290" rtlCol="0">
            <a:spAutoFit/>
          </a:bodyPr>
          <a:lstStyle/>
          <a:p>
            <a:pPr algn="ctr" rtl="1"/>
            <a:r>
              <a:rPr lang="fa-IR" sz="5400" dirty="0" smtClean="0">
                <a:solidFill>
                  <a:srgbClr val="002060"/>
                </a:solidFill>
                <a:effectLst>
                  <a:outerShdw blurRad="38100" dist="38100" dir="2700000" algn="tl">
                    <a:srgbClr val="000000">
                      <a:alpha val="43137"/>
                    </a:srgbClr>
                  </a:outerShdw>
                </a:effectLst>
                <a:latin typeface="IranNastaliq" pitchFamily="18" charset="0"/>
                <a:cs typeface="IranNastaliq" pitchFamily="18" charset="0"/>
              </a:rPr>
              <a:t>فرآیند خرید استعلامی– کالا</a:t>
            </a:r>
            <a:endParaRPr lang="en-US" sz="5400" dirty="0">
              <a:solidFill>
                <a:srgbClr val="00206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53" name="Picture 9" descr="C:\Users\ali kamali\Desktop\logo 2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284" y="927439"/>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94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strips(downLeft)">
                                      <p:cBhvr>
                                        <p:cTn id="7" dur="500"/>
                                        <p:tgtEl>
                                          <p:spTgt spid="5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29" y="658413"/>
            <a:ext cx="5980710" cy="2061313"/>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29" name="Picture 2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0" name="Picture 2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1" name="Picture 3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2" name="Picture 3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3" name="Picture 3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38" name="Picture 37">
            <a:hlinkClick r:id="rId1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6" name="Picture 25">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68194"/>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646664" y="230063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59521" y="215506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71573" y="763285"/>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مدارکی توسط تامین کننده برای شما ارسال شده باشد،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smtClean="0">
                <a:latin typeface="B Zar" panose="00000400000000000000" pitchFamily="2" charset="-78"/>
                <a:ea typeface="Calibri" panose="020F0502020204030204" pitchFamily="34" charset="0"/>
                <a:cs typeface="B Nazanin" panose="00000400000000000000" pitchFamily="2" charset="-78"/>
              </a:rPr>
              <a:t>امکان مشاهده مدارک وجود دارد.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8"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675218" y="229096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3"/>
          <p:cNvSpPr/>
          <p:nvPr/>
        </p:nvSpPr>
        <p:spPr>
          <a:xfrm>
            <a:off x="6702773" y="2054052"/>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اطلاعات مورد تایید است با ذکر توضیحات تایید پاسخ استعلام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سپس از طریق امضای الکترونیکی فرم را امضاء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6598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29" y="658413"/>
            <a:ext cx="5980710" cy="2061313"/>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0" name="Picture 3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1" name="Picture 4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2" name="Picture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3" name="Picture 4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4" name="Picture 4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5" name="Picture 4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6" name="Picture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7" name="Picture 4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48" name="Picture 47">
            <a:hlinkClick r:id="rId1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5" name="Picture 1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7" name="Picture 16">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sp>
        <p:nvSpPr>
          <p:cNvPr id="26" name="text 1"/>
          <p:cNvSpPr/>
          <p:nvPr/>
        </p:nvSpPr>
        <p:spPr>
          <a:xfrm>
            <a:off x="6708700" y="1966825"/>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به مقام تشخیص</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مبلغ پاسخ استعلام دریافتی از سوی تامین کننده، بالاتر از سقف خرید جزئی باشد دکمه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ارسال به مقام تشخیص </a:t>
            </a:r>
            <a:r>
              <a:rPr lang="fa-IR" sz="1100" b="1" dirty="0" smtClean="0">
                <a:latin typeface="B Zar" panose="00000400000000000000" pitchFamily="2" charset="-78"/>
                <a:ea typeface="Calibri" panose="020F0502020204030204" pitchFamily="34" charset="0"/>
                <a:cs typeface="B Nazanin" panose="00000400000000000000" pitchFamily="2" charset="-78"/>
              </a:rPr>
              <a:t>فعال می گردد و تایید استعلام توسط مقام تشخیص انجام می گردد و فرآیند خرید از جزئی به متوسط تغییر خواهد کرد.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5" descr="F:\پاورپوینت ها\ارزیابی کیفی\Arrow 5.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79948" y="209016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oint 5" descr="F:\پاورپوینت ها\مسئول ثبت مناقصه\Blue\New folder\point 5.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652342" y="2298889"/>
            <a:ext cx="222008" cy="242039"/>
          </a:xfrm>
          <a:prstGeom prst="rect">
            <a:avLst/>
          </a:prstGeom>
          <a:noFill/>
          <a:extLst>
            <a:ext uri="{909E8E84-426E-40DD-AFC4-6F175D3DCCD1}">
              <a14:hiddenFill xmlns:a14="http://schemas.microsoft.com/office/drawing/2010/main">
                <a:solidFill>
                  <a:srgbClr val="FFFFFF"/>
                </a:solidFill>
              </a14:hiddenFill>
            </a:ext>
          </a:extLst>
        </p:spPr>
      </p:pic>
      <p:pic>
        <p:nvPicPr>
          <p:cNvPr id="30" name="point 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315093" y="2273518"/>
            <a:ext cx="221769" cy="242281"/>
          </a:xfrm>
          <a:prstGeom prst="rect">
            <a:avLst/>
          </a:prstGeom>
        </p:spPr>
      </p:pic>
      <p:pic>
        <p:nvPicPr>
          <p:cNvPr id="31" name="Arrow 4" descr="F:\پاورپوینت ها\ارزیابی کیفی\Arrow 4.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702395" y="85617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 1"/>
          <p:cNvSpPr/>
          <p:nvPr/>
        </p:nvSpPr>
        <p:spPr>
          <a:xfrm>
            <a:off x="6697124" y="722555"/>
            <a:ext cx="2086100" cy="156805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پاسخ استعلام</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مردود است </a:t>
            </a:r>
            <a:r>
              <a:rPr lang="fa-IR" sz="1100" b="1" dirty="0">
                <a:latin typeface="B Zar" panose="00000400000000000000" pitchFamily="2" charset="-78"/>
                <a:ea typeface="Calibri" panose="020F0502020204030204" pitchFamily="34" charset="0"/>
                <a:cs typeface="B Nazanin" panose="00000400000000000000" pitchFamily="2" charset="-78"/>
              </a:rPr>
              <a:t>با ذکر توضیحات </a:t>
            </a:r>
            <a:r>
              <a:rPr lang="fa-IR" sz="1100" b="1" dirty="0" smtClean="0">
                <a:latin typeface="B Zar" panose="00000400000000000000" pitchFamily="2" charset="-78"/>
                <a:ea typeface="Calibri" panose="020F0502020204030204" pitchFamily="34" charset="0"/>
                <a:cs typeface="B Nazanin" panose="00000400000000000000" pitchFamily="2" charset="-78"/>
              </a:rPr>
              <a:t>ابطال </a:t>
            </a:r>
            <a:r>
              <a:rPr lang="fa-IR" sz="1100" b="1" dirty="0">
                <a:latin typeface="B Zar" panose="00000400000000000000" pitchFamily="2" charset="-78"/>
                <a:ea typeface="Calibri" panose="020F0502020204030204" pitchFamily="34" charset="0"/>
                <a:cs typeface="B Nazanin" panose="00000400000000000000" pitchFamily="2" charset="-78"/>
              </a:rPr>
              <a:t>پاسخ استعلام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از طریق امضای الکترونیکی فرم را </a:t>
            </a:r>
            <a:r>
              <a:rPr lang="fa-IR" sz="1100" b="1" dirty="0" smtClean="0">
                <a:latin typeface="B Zar" panose="00000400000000000000" pitchFamily="2" charset="-78"/>
                <a:ea typeface="Calibri" panose="020F0502020204030204" pitchFamily="34" charset="0"/>
                <a:cs typeface="B Nazanin" panose="00000400000000000000" pitchFamily="2" charset="-78"/>
              </a:rPr>
              <a:t>امضاء </a:t>
            </a:r>
            <a:r>
              <a:rPr lang="fa-IR" sz="1100" b="1" dirty="0">
                <a:latin typeface="B Zar" panose="00000400000000000000" pitchFamily="2" charset="-78"/>
                <a:ea typeface="Calibri" panose="020F0502020204030204" pitchFamily="34" charset="0"/>
                <a:cs typeface="B Nazanin" panose="00000400000000000000" pitchFamily="2" charset="-78"/>
              </a:rPr>
              <a:t>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5" name="Picture 34"/>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078986" y="920868"/>
            <a:ext cx="2876190" cy="1171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937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1500"/>
                            </p:stCondLst>
                            <p:childTnLst>
                              <p:par>
                                <p:cTn id="39" presetID="22" presetClass="entr" presetSubtype="1"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73" y="632863"/>
            <a:ext cx="5963285" cy="3497753"/>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6" name="Picture 3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7" name="Picture 3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8" name="Picture 3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9" name="Picture 3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40" name="Picture 39">
            <a:hlinkClick r:id="rId1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1" name="Picture 10">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17682" y="2725086"/>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74607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a:t>
            </a:r>
            <a:r>
              <a:rPr lang="fa-IR" sz="1100" b="1" dirty="0">
                <a:latin typeface="B Zar" panose="00000400000000000000" pitchFamily="2" charset="-78"/>
                <a:ea typeface="Calibri" panose="020F0502020204030204" pitchFamily="34" charset="0"/>
                <a:cs typeface="B Nazanin" panose="00000400000000000000" pitchFamily="2" charset="-78"/>
              </a:rPr>
              <a:t>از </a:t>
            </a:r>
            <a:r>
              <a:rPr lang="fa-IR" sz="1100" b="1" dirty="0" smtClean="0">
                <a:latin typeface="B Zar" panose="00000400000000000000" pitchFamily="2" charset="-78"/>
                <a:ea typeface="Calibri" panose="020F0502020204030204" pitchFamily="34" charset="0"/>
                <a:cs typeface="B Nazanin" panose="00000400000000000000" pitchFamily="2" charset="-78"/>
              </a:rPr>
              <a:t>تایید پاسخ استعلام ها وضعیت استعلام ها به (پاسخ استعلام تایید شده) تغییر خواهد کرد.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به همین ترتیب تمامی پاسخ های استعلام تامین کنندگان دیگر باید تعیین و تکلیف شوند.</a:t>
            </a:r>
          </a:p>
        </p:txBody>
      </p:sp>
    </p:spTree>
    <p:extLst>
      <p:ext uri="{BB962C8B-B14F-4D97-AF65-F5344CB8AC3E}">
        <p14:creationId xmlns:p14="http://schemas.microsoft.com/office/powerpoint/2010/main" val="56733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93" y="640014"/>
            <a:ext cx="5992184" cy="3417278"/>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541105" y="237538"/>
            <a:ext cx="221567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6455" y="286273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46079"/>
            <a:ext cx="2086100" cy="218938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a:t>
            </a:r>
            <a:r>
              <a:rPr lang="fa-IR" sz="1100" b="1" dirty="0">
                <a:latin typeface="B Zar" panose="00000400000000000000" pitchFamily="2" charset="-78"/>
                <a:ea typeface="Calibri" panose="020F0502020204030204" pitchFamily="34" charset="0"/>
                <a:cs typeface="B Nazanin" panose="00000400000000000000" pitchFamily="2" charset="-78"/>
              </a:rPr>
              <a:t>از ارسال پاسخ </a:t>
            </a:r>
            <a:r>
              <a:rPr lang="fa-IR" sz="1100" b="1" dirty="0" smtClean="0">
                <a:latin typeface="B Zar" panose="00000400000000000000" pitchFamily="2" charset="-78"/>
                <a:ea typeface="Calibri" panose="020F0502020204030204" pitchFamily="34" charset="0"/>
                <a:cs typeface="B Nazanin" panose="00000400000000000000" pitchFamily="2" charset="-78"/>
              </a:rPr>
              <a:t>استعلام </a:t>
            </a:r>
            <a:r>
              <a:rPr lang="fa-IR" sz="1100" b="1" dirty="0">
                <a:latin typeface="B Zar" panose="00000400000000000000" pitchFamily="2" charset="-78"/>
                <a:ea typeface="Calibri" panose="020F0502020204030204" pitchFamily="34" charset="0"/>
                <a:cs typeface="B Nazanin" panose="00000400000000000000" pitchFamily="2" charset="-78"/>
              </a:rPr>
              <a:t>ها از سوی تامین کنندگان و پیش از تشکیل جدول مقایسه </a:t>
            </a:r>
            <a:r>
              <a:rPr lang="fa-IR" sz="1100" b="1" dirty="0" smtClean="0">
                <a:latin typeface="B Zar" panose="00000400000000000000" pitchFamily="2" charset="-78"/>
                <a:ea typeface="Calibri" panose="020F0502020204030204" pitchFamily="34" charset="0"/>
                <a:cs typeface="B Nazanin" panose="00000400000000000000" pitchFamily="2" charset="-78"/>
              </a:rPr>
              <a:t>ای توسط کارپرداز لازم است </a:t>
            </a:r>
            <a:r>
              <a:rPr lang="fa-IR" sz="1100" b="1" dirty="0">
                <a:latin typeface="B Zar" panose="00000400000000000000" pitchFamily="2" charset="-78"/>
                <a:ea typeface="Calibri" panose="020F0502020204030204" pitchFamily="34" charset="0"/>
                <a:cs typeface="B Nazanin" panose="00000400000000000000" pitchFamily="2" charset="-78"/>
              </a:rPr>
              <a:t>که پاسخ های </a:t>
            </a:r>
            <a:r>
              <a:rPr lang="fa-IR" sz="1100" b="1" dirty="0" smtClean="0">
                <a:latin typeface="B Zar" panose="00000400000000000000" pitchFamily="2" charset="-78"/>
                <a:ea typeface="Calibri" panose="020F0502020204030204" pitchFamily="34" charset="0"/>
                <a:cs typeface="B Nazanin" panose="00000400000000000000" pitchFamily="2" charset="-78"/>
              </a:rPr>
              <a:t>دریافتی </a:t>
            </a:r>
            <a:r>
              <a:rPr lang="fa-IR" sz="1100" b="1" dirty="0">
                <a:latin typeface="B Zar" panose="00000400000000000000" pitchFamily="2" charset="-78"/>
                <a:ea typeface="Calibri" panose="020F0502020204030204" pitchFamily="34" charset="0"/>
                <a:cs typeface="B Nazanin" panose="00000400000000000000" pitchFamily="2" charset="-78"/>
              </a:rPr>
              <a:t>بررسی </a:t>
            </a:r>
            <a:r>
              <a:rPr lang="fa-IR" sz="1100" b="1" dirty="0" smtClean="0">
                <a:latin typeface="B Zar" panose="00000400000000000000" pitchFamily="2" charset="-78"/>
                <a:ea typeface="Calibri" panose="020F0502020204030204" pitchFamily="34" charset="0"/>
                <a:cs typeface="B Nazanin" panose="00000400000000000000" pitchFamily="2" charset="-78"/>
              </a:rPr>
              <a:t>شده و تائید </a:t>
            </a:r>
            <a:r>
              <a:rPr lang="fa-IR" sz="1100" b="1" dirty="0">
                <a:latin typeface="B Zar" panose="00000400000000000000" pitchFamily="2" charset="-78"/>
                <a:ea typeface="Calibri" panose="020F0502020204030204" pitchFamily="34" charset="0"/>
                <a:cs typeface="B Nazanin" panose="00000400000000000000" pitchFamily="2" charset="-78"/>
              </a:rPr>
              <a:t>گردند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بدین منظور، با انتخاب منوی تایید پاسخ </a:t>
            </a:r>
            <a:r>
              <a:rPr lang="fa-IR" sz="1100" b="1" dirty="0" smtClean="0">
                <a:latin typeface="B Zar" panose="00000400000000000000" pitchFamily="2" charset="-78"/>
                <a:ea typeface="Calibri" panose="020F0502020204030204" pitchFamily="34" charset="0"/>
                <a:cs typeface="B Nazanin" panose="00000400000000000000" pitchFamily="2" charset="-78"/>
              </a:rPr>
              <a:t>استعلام </a:t>
            </a:r>
            <a:r>
              <a:rPr lang="fa-IR" sz="1100" b="1" dirty="0">
                <a:latin typeface="B Zar" panose="00000400000000000000" pitchFamily="2" charset="-78"/>
                <a:ea typeface="Calibri" panose="020F0502020204030204" pitchFamily="34" charset="0"/>
                <a:cs typeface="B Nazanin" panose="00000400000000000000" pitchFamily="2" charset="-78"/>
              </a:rPr>
              <a:t>ها، در </a:t>
            </a:r>
            <a:r>
              <a:rPr lang="fa-IR" sz="1100" b="1" dirty="0" smtClean="0">
                <a:latin typeface="B Zar" panose="00000400000000000000" pitchFamily="2" charset="-78"/>
                <a:ea typeface="Calibri" panose="020F0502020204030204" pitchFamily="34" charset="0"/>
                <a:cs typeface="B Nazanin" panose="00000400000000000000" pitchFamily="2" charset="-78"/>
              </a:rPr>
              <a:t>کارتابل </a:t>
            </a:r>
            <a:r>
              <a:rPr lang="fa-IR" sz="1100" b="1" dirty="0">
                <a:latin typeface="B Zar" panose="00000400000000000000" pitchFamily="2" charset="-78"/>
                <a:ea typeface="Calibri" panose="020F0502020204030204" pitchFamily="34" charset="0"/>
                <a:cs typeface="B Nazanin" panose="00000400000000000000" pitchFamily="2" charset="-78"/>
              </a:rPr>
              <a:t>می توانید لیست </a:t>
            </a:r>
            <a:r>
              <a:rPr lang="fa-IR" sz="1100" b="1" dirty="0" smtClean="0">
                <a:latin typeface="B Zar" panose="00000400000000000000" pitchFamily="2" charset="-78"/>
                <a:ea typeface="Calibri" panose="020F0502020204030204" pitchFamily="34" charset="0"/>
                <a:cs typeface="B Nazanin" panose="00000400000000000000" pitchFamily="2" charset="-78"/>
              </a:rPr>
              <a:t>کلیه پاسخ </a:t>
            </a:r>
            <a:r>
              <a:rPr lang="fa-IR" sz="1100" b="1" dirty="0">
                <a:latin typeface="B Zar" panose="00000400000000000000" pitchFamily="2" charset="-78"/>
                <a:ea typeface="Calibri" panose="020F0502020204030204" pitchFamily="34" charset="0"/>
                <a:cs typeface="B Nazanin" panose="00000400000000000000" pitchFamily="2" charset="-78"/>
              </a:rPr>
              <a:t>های دریافتی از سوی تامین کنندگان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پاسخ استعلام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0" name="Picture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1" name="Picture 3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2" name="Picture 3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4" name="Picture 3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5" name="Picture 3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6" name="Picture 3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7" name="Picture 3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8" name="Picture 37">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39" name="Picture 38">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72445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84" y="591716"/>
            <a:ext cx="5671014" cy="4331923"/>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557233" y="237538"/>
            <a:ext cx="221567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789538"/>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3423" y="452562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521" y="210060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0946" y="68110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مدارکی توسط تامین کننده برای شما ارسال شده باشد،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smtClean="0">
                <a:latin typeface="B Zar" panose="00000400000000000000" pitchFamily="2" charset="-78"/>
                <a:ea typeface="Calibri" panose="020F0502020204030204" pitchFamily="34" charset="0"/>
                <a:cs typeface="B Nazanin" panose="00000400000000000000" pitchFamily="2" charset="-78"/>
              </a:rPr>
              <a:t>امکان مشاهده مدارک وجود دارد.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5369" y="452562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1573" y="338494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83012" y="4524962"/>
            <a:ext cx="221769" cy="242281"/>
          </a:xfrm>
          <a:prstGeom prst="rect">
            <a:avLst/>
          </a:prstGeom>
        </p:spPr>
      </p:pic>
      <p:sp>
        <p:nvSpPr>
          <p:cNvPr id="25" name="text 3"/>
          <p:cNvSpPr/>
          <p:nvPr/>
        </p:nvSpPr>
        <p:spPr>
          <a:xfrm>
            <a:off x="6671573" y="1993290"/>
            <a:ext cx="2086100" cy="105188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اطلاعات مورد تایید است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سپس از طریق امضای الکترونیکی فرم را امضاء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1" name="text 1"/>
          <p:cNvSpPr/>
          <p:nvPr/>
        </p:nvSpPr>
        <p:spPr>
          <a:xfrm>
            <a:off x="6697124" y="3260273"/>
            <a:ext cx="2086100" cy="1309972"/>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پاسخ استعلام</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مردود است </a:t>
            </a:r>
            <a:r>
              <a:rPr lang="fa-IR" sz="1100" b="1" dirty="0">
                <a:latin typeface="B Zar" panose="00000400000000000000" pitchFamily="2" charset="-78"/>
                <a:ea typeface="Calibri" panose="020F0502020204030204" pitchFamily="34" charset="0"/>
                <a:cs typeface="B Nazanin" panose="00000400000000000000" pitchFamily="2" charset="-78"/>
              </a:rPr>
              <a:t>با ذکر توضیحات </a:t>
            </a:r>
            <a:r>
              <a:rPr lang="fa-IR" sz="1100" b="1" dirty="0" smtClean="0">
                <a:latin typeface="B Zar" panose="00000400000000000000" pitchFamily="2" charset="-78"/>
                <a:ea typeface="Calibri" panose="020F0502020204030204" pitchFamily="34" charset="0"/>
                <a:cs typeface="B Nazanin" panose="00000400000000000000" pitchFamily="2" charset="-78"/>
              </a:rPr>
              <a:t>ابطال </a:t>
            </a:r>
            <a:r>
              <a:rPr lang="fa-IR" sz="1100" b="1" dirty="0">
                <a:latin typeface="B Zar" panose="00000400000000000000" pitchFamily="2" charset="-78"/>
                <a:ea typeface="Calibri" panose="020F0502020204030204" pitchFamily="34" charset="0"/>
                <a:cs typeface="B Nazanin" panose="00000400000000000000" pitchFamily="2" charset="-78"/>
              </a:rPr>
              <a:t>پاسخ استعلام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از طریق امضای الکترونیکی فرم را </a:t>
            </a:r>
            <a:r>
              <a:rPr lang="fa-IR" sz="1100" b="1" dirty="0" smtClean="0">
                <a:latin typeface="B Zar" panose="00000400000000000000" pitchFamily="2" charset="-78"/>
                <a:ea typeface="Calibri" panose="020F0502020204030204" pitchFamily="34" charset="0"/>
                <a:cs typeface="B Nazanin" panose="00000400000000000000" pitchFamily="2" charset="-78"/>
              </a:rPr>
              <a:t>امضاء </a:t>
            </a:r>
            <a:r>
              <a:rPr lang="fa-IR" sz="1100" b="1" dirty="0">
                <a:latin typeface="B Zar" panose="00000400000000000000" pitchFamily="2" charset="-78"/>
                <a:ea typeface="Calibri" panose="020F0502020204030204" pitchFamily="34" charset="0"/>
                <a:cs typeface="B Nazanin" panose="00000400000000000000" pitchFamily="2" charset="-78"/>
              </a:rPr>
              <a:t>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9" name="Picture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0" name="Picture 3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1" name="Picture 4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2" name="Picture 4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3" name="Picture 4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4" name="Picture 4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5" name="Picture 4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6" name="Picture 4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7" name="Picture 4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48" name="Picture 47">
            <a:hlinkClick r:id="rId23"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202343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right)">
                                      <p:cBhvr>
                                        <p:cTn id="40" dur="500"/>
                                        <p:tgtEl>
                                          <p:spTgt spid="22"/>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853777"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جدول مقایسه ای و اعلام به برنده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58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3" y="88569"/>
            <a:ext cx="6467944" cy="429505"/>
          </a:xfrm>
          <a:prstGeom prst="rect">
            <a:avLst/>
          </a:prstGeom>
        </p:spPr>
      </p:pic>
      <p:pic>
        <p:nvPicPr>
          <p:cNvPr id="15" name="Picture 1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381" y="631368"/>
            <a:ext cx="5870771" cy="3411473"/>
          </a:xfrm>
          <a:prstGeom prst="rect">
            <a:avLst/>
          </a:prstGeom>
        </p:spPr>
      </p:pic>
      <p:pic>
        <p:nvPicPr>
          <p:cNvPr id="11"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21" y="76899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1744" y="2216296"/>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663888"/>
            <a:ext cx="2086100" cy="3035765"/>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جدول مقایسه ای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تعیین و تکلیف پاسخ های استعلام تامین کنندگان، یک ردیف در کارتابل جدول مقایسه ای با وضعیت (در انتظار مقایسه پاسخ ها)  ایجاد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تشکیل جدول مقایسه ای و اعلام به برنده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جدول </a:t>
            </a:r>
            <a:r>
              <a:rPr lang="fa-IR" sz="1100" b="1" dirty="0">
                <a:latin typeface="B Zar" panose="00000400000000000000" pitchFamily="2" charset="-78"/>
                <a:ea typeface="Calibri" panose="020F0502020204030204" pitchFamily="34" charset="0"/>
                <a:cs typeface="B Nazanin" panose="00000400000000000000" pitchFamily="2" charset="-78"/>
              </a:rPr>
              <a:t>مقايسه‏اي زماني تشکيل مي شود که يا زمان مقرر براي پاسخ به استعلام‏ها به </a:t>
            </a:r>
            <a:r>
              <a:rPr lang="fa-IR" sz="1100" b="1" dirty="0" smtClean="0">
                <a:latin typeface="B Zar" panose="00000400000000000000" pitchFamily="2" charset="-78"/>
                <a:ea typeface="Calibri" panose="020F0502020204030204" pitchFamily="34" charset="0"/>
                <a:cs typeface="B Nazanin" panose="00000400000000000000" pitchFamily="2" charset="-78"/>
              </a:rPr>
              <a:t>اتمام </a:t>
            </a:r>
            <a:r>
              <a:rPr lang="fa-IR" sz="1100" b="1" dirty="0">
                <a:latin typeface="B Zar" panose="00000400000000000000" pitchFamily="2" charset="-78"/>
                <a:ea typeface="Calibri" panose="020F0502020204030204" pitchFamily="34" charset="0"/>
                <a:cs typeface="B Nazanin" panose="00000400000000000000" pitchFamily="2" charset="-78"/>
              </a:rPr>
              <a:t>رسيده باشد و يا کلیه تامين کنندگاني که از آنها استعلام شده است، به استعلام ها پاسخ داده </a:t>
            </a:r>
            <a:r>
              <a:rPr lang="fa-IR" sz="1100" b="1" dirty="0" smtClean="0">
                <a:latin typeface="B Zar" panose="00000400000000000000" pitchFamily="2" charset="-78"/>
                <a:ea typeface="Calibri" panose="020F0502020204030204" pitchFamily="34" charset="0"/>
                <a:cs typeface="B Nazanin" panose="00000400000000000000" pitchFamily="2" charset="-78"/>
              </a:rPr>
              <a:t>باشند و پاسخ آنها تعیین و تکلیف شده باشد.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9521" y="350815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721768" y="3393470"/>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همچنین می توانید با استفاده از پارامترهای جستجو، شماره استعلام مرجع خود را بیابید.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9"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05567" y="10957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25" name="Picture 2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6" name="Picture 2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27" name="Picture 2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28" name="Picture 2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29" name="Picture 28">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80031" y="232271"/>
            <a:ext cx="401404" cy="129023"/>
          </a:xfrm>
          <a:prstGeom prst="rect">
            <a:avLst/>
          </a:prstGeom>
        </p:spPr>
      </p:pic>
      <p:pic>
        <p:nvPicPr>
          <p:cNvPr id="30" name="Picture 29">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32" name="Picture 31">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222226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53"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3" y="88569"/>
            <a:ext cx="6467944" cy="429505"/>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0031"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6643" y="616450"/>
            <a:ext cx="5661831" cy="4308300"/>
          </a:xfrm>
          <a:prstGeom prst="rect">
            <a:avLst/>
          </a:prstGeom>
        </p:spPr>
      </p:pic>
      <p:pic>
        <p:nvPicPr>
          <p:cNvPr id="14" name="Picture 13">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92310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301900" y="4506363"/>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81799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تشکیل جدول مقایسه ای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با </a:t>
            </a:r>
            <a:r>
              <a:rPr lang="fa-IR" sz="1100" b="1" dirty="0">
                <a:latin typeface="B Zar" panose="00000400000000000000" pitchFamily="2" charset="-78"/>
                <a:ea typeface="Calibri" panose="020F0502020204030204" pitchFamily="34" charset="0"/>
                <a:cs typeface="B Nazanin" panose="00000400000000000000" pitchFamily="2" charset="-78"/>
              </a:rPr>
              <a:t>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تشکيل جدول مقايسه اي </a:t>
            </a:r>
            <a:r>
              <a:rPr lang="fa-IR" sz="1100" b="1" dirty="0">
                <a:latin typeface="B Zar" panose="00000400000000000000" pitchFamily="2" charset="-78"/>
                <a:ea typeface="Calibri" panose="020F0502020204030204" pitchFamily="34" charset="0"/>
                <a:cs typeface="B Nazanin" panose="00000400000000000000" pitchFamily="2" charset="-78"/>
              </a:rPr>
              <a:t>در پایین فرم، می توانید اقدام به تشکيل جدول و ايجاد شماره در فرم نماييد.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6698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3" y="88569"/>
            <a:ext cx="6467944" cy="429505"/>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0031"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2972" y="667974"/>
            <a:ext cx="5580848" cy="4273172"/>
          </a:xfrm>
          <a:prstGeom prst="rect">
            <a:avLst/>
          </a:prstGeom>
        </p:spPr>
      </p:pic>
      <p:pic>
        <p:nvPicPr>
          <p:cNvPr id="14" name="Picture 13">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92310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905940" y="291121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817998"/>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اولویت انتخاب</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سطر انتهایی جدول میانی فرم "جدول مقايسه اي" سطری را با عنوان اولويت انتخاب، مشاهده می نمایید که قادر به انتخاب و ثبت اولويت هر تامين کننده  مطابق با تصمیم اتخاذ شده، از ليست مربوطه خواهید بود. </a:t>
            </a:r>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اولویت اول به عنوان برنده می باشد و اولویت دوم و ...  به ترتیب انتخاب می شوند و در صورتی که به دلایلی برنده اول در مهلت زمانی تعیین شده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اعلا</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آمادگی </a:t>
            </a:r>
            <a:r>
              <a:rPr lang="fa-IR" sz="1100" b="1" dirty="0" smtClean="0">
                <a:latin typeface="B Zar" panose="00000400000000000000" pitchFamily="2" charset="-78"/>
                <a:ea typeface="Calibri" panose="020F0502020204030204" pitchFamily="34" charset="0"/>
                <a:cs typeface="B Nazanin" panose="00000400000000000000" pitchFamily="2" charset="-78"/>
              </a:rPr>
              <a:t>ننماید می توانید مجددا تاریخ را تمدید و ارسال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5413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7" y="93678"/>
            <a:ext cx="6471244" cy="428388"/>
          </a:xfrm>
          <a:prstGeom prst="rect">
            <a:avLst/>
          </a:prstGeom>
        </p:spPr>
      </p:pic>
      <p:pic>
        <p:nvPicPr>
          <p:cNvPr id="40" name="Picture 39">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1" name="Picture 4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2" name="Picture 4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3" name="Picture 4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4" name="Picture 4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5" name="Picture 4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6" name="Picture 4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47" name="Picture 46">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48" name="Picture 47">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4030" y="229504"/>
            <a:ext cx="372732" cy="129023"/>
          </a:xfrm>
          <a:prstGeom prst="rect">
            <a:avLst/>
          </a:prstGeom>
        </p:spPr>
      </p:pic>
      <p:pic>
        <p:nvPicPr>
          <p:cNvPr id="49" name="Picture 48">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8294" y="654106"/>
            <a:ext cx="5460037" cy="4262351"/>
          </a:xfrm>
          <a:prstGeom prst="rect">
            <a:avLst/>
          </a:prstGeom>
        </p:spPr>
      </p:pic>
      <p:pic>
        <p:nvPicPr>
          <p:cNvPr id="26" name="Picture 25">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0" name="Arrow 2" descr="F:\پاورپوینت ها\ارزیابی کیفی\Arrow 2.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79578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90946" y="670826"/>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اعلام پذیرش </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این قسمت مي </a:t>
            </a:r>
            <a:r>
              <a:rPr lang="fa-IR" sz="1100" b="1" dirty="0">
                <a:latin typeface="B Zar" panose="00000400000000000000" pitchFamily="2" charset="-78"/>
                <a:ea typeface="Calibri" panose="020F0502020204030204" pitchFamily="34" charset="0"/>
                <a:cs typeface="B Nazanin" panose="00000400000000000000" pitchFamily="2" charset="-78"/>
              </a:rPr>
              <a:t>بايست با تعيين </a:t>
            </a:r>
            <a:r>
              <a:rPr lang="fa-IR" sz="1100" b="1" dirty="0" smtClean="0">
                <a:latin typeface="B Zar" panose="00000400000000000000" pitchFamily="2" charset="-78"/>
                <a:ea typeface="Calibri" panose="020F0502020204030204" pitchFamily="34" charset="0"/>
                <a:cs typeface="B Nazanin" panose="00000400000000000000" pitchFamily="2" charset="-78"/>
              </a:rPr>
              <a:t>(روز </a:t>
            </a:r>
            <a:r>
              <a:rPr lang="fa-IR" sz="1100" b="1" dirty="0">
                <a:latin typeface="B Zar" panose="00000400000000000000" pitchFamily="2" charset="-78"/>
                <a:ea typeface="Calibri" panose="020F0502020204030204" pitchFamily="34" charset="0"/>
                <a:cs typeface="B Nazanin" panose="00000400000000000000" pitchFamily="2" charset="-78"/>
              </a:rPr>
              <a:t>يا ساعت) مدت زمان مجاز براي  پاسخ به فرم </a:t>
            </a:r>
            <a:r>
              <a:rPr lang="fa-IR" sz="1100" b="1" dirty="0" smtClean="0">
                <a:latin typeface="B Zar" panose="00000400000000000000" pitchFamily="2" charset="-78"/>
                <a:ea typeface="Calibri" panose="020F0502020204030204" pitchFamily="34" charset="0"/>
                <a:cs typeface="B Nazanin" panose="00000400000000000000" pitchFamily="2" charset="-78"/>
              </a:rPr>
              <a:t>( اعلام </a:t>
            </a:r>
            <a:r>
              <a:rPr lang="fa-IR" sz="1100" b="1" dirty="0">
                <a:latin typeface="B Zar" panose="00000400000000000000" pitchFamily="2" charset="-78"/>
                <a:ea typeface="Calibri" panose="020F0502020204030204" pitchFamily="34" charset="0"/>
                <a:cs typeface="B Nazanin" panose="00000400000000000000" pitchFamily="2" charset="-78"/>
              </a:rPr>
              <a:t>به </a:t>
            </a:r>
            <a:r>
              <a:rPr lang="fa-IR" sz="1100" b="1" dirty="0" smtClean="0">
                <a:latin typeface="B Zar" panose="00000400000000000000" pitchFamily="2" charset="-78"/>
                <a:ea typeface="Calibri" panose="020F0502020204030204" pitchFamily="34" charset="0"/>
                <a:cs typeface="B Nazanin" panose="00000400000000000000" pitchFamily="2" charset="-78"/>
              </a:rPr>
              <a:t>برنده) </a:t>
            </a:r>
            <a:r>
              <a:rPr lang="fa-IR" sz="1100" b="1" dirty="0">
                <a:latin typeface="B Zar" panose="00000400000000000000" pitchFamily="2" charset="-78"/>
                <a:ea typeface="Calibri" panose="020F0502020204030204" pitchFamily="34" charset="0"/>
                <a:cs typeface="B Nazanin" panose="00000400000000000000" pitchFamily="2" charset="-78"/>
              </a:rPr>
              <a:t>توسط تامين کننده را تعيين </a:t>
            </a:r>
            <a:r>
              <a:rPr lang="fa-IR" sz="1100" b="1" dirty="0" smtClean="0">
                <a:latin typeface="B Zar" panose="00000400000000000000" pitchFamily="2" charset="-78"/>
                <a:ea typeface="Calibri" panose="020F0502020204030204" pitchFamily="34" charset="0"/>
                <a:cs typeface="B Nazanin" panose="00000400000000000000" pitchFamily="2" charset="-78"/>
              </a:rPr>
              <a:t>نماييد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916284" y="37417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3" descr="F:\پاورپوینت ها\ارزیابی کیفی\Arrow 3.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51025" y="221369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285824" y="4519936"/>
            <a:ext cx="221769" cy="242281"/>
          </a:xfrm>
          <a:prstGeom prst="rect">
            <a:avLst/>
          </a:prstGeom>
        </p:spPr>
      </p:pic>
      <p:sp>
        <p:nvSpPr>
          <p:cNvPr id="19" name="text 3"/>
          <p:cNvSpPr/>
          <p:nvPr/>
        </p:nvSpPr>
        <p:spPr>
          <a:xfrm>
            <a:off x="6671573" y="209603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اعلام به برنده</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اعلام به برنده</a:t>
            </a:r>
            <a:r>
              <a:rPr lang="fa-IR" sz="1100" b="1" dirty="0" smtClean="0">
                <a:latin typeface="B Zar" panose="00000400000000000000" pitchFamily="2" charset="-78"/>
                <a:ea typeface="Calibri" panose="020F0502020204030204" pitchFamily="34" charset="0"/>
                <a:cs typeface="B Nazanin" panose="00000400000000000000" pitchFamily="2" charset="-78"/>
              </a:rPr>
              <a:t> و با درج امضای الکترونیکی، نتیجه به تامین کننده برنده ارسال می گردد.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443653" y="4509661"/>
            <a:ext cx="221769" cy="242281"/>
          </a:xfrm>
          <a:prstGeom prst="rect">
            <a:avLst/>
          </a:prstGeom>
        </p:spPr>
      </p:pic>
      <p:pic>
        <p:nvPicPr>
          <p:cNvPr id="22" name="Arrow 4" descr="F:\پاورپوینت ها\ارزیابی کیفی\Arrow 4.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51025" y="33425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45754" y="3198610"/>
            <a:ext cx="2086100" cy="112883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فرآیند خرید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 لزوم مي </a:t>
            </a:r>
            <a:r>
              <a:rPr lang="fa-IR" sz="1100" b="1" dirty="0">
                <a:latin typeface="B Zar" panose="00000400000000000000" pitchFamily="2" charset="-78"/>
                <a:ea typeface="Calibri" panose="020F0502020204030204" pitchFamily="34" charset="0"/>
                <a:cs typeface="B Nazanin" panose="00000400000000000000" pitchFamily="2" charset="-78"/>
              </a:rPr>
              <a:t>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 فرآيند خريد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a:t>
            </a:r>
            <a:r>
              <a:rPr lang="fa-IR" sz="1100" b="1" dirty="0" smtClean="0">
                <a:latin typeface="B Zar" panose="00000400000000000000" pitchFamily="2" charset="-78"/>
                <a:ea typeface="Calibri" panose="020F0502020204030204" pitchFamily="34" charset="0"/>
                <a:cs typeface="B Nazanin" panose="00000400000000000000" pitchFamily="2" charset="-78"/>
              </a:rPr>
              <a:t>کل فرآیند خرید را  ابطال نمايید.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0247" y="237538"/>
            <a:ext cx="206819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اعـلام به برنـده</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36552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icture 17" descr="C:\Users\ali kamali\Desktop\back.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88" y="-5649"/>
            <a:ext cx="9144000" cy="5140989"/>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8" y="-16666"/>
            <a:ext cx="9144000" cy="5140990"/>
          </a:xfrm>
          <a:prstGeom prst="rect">
            <a:avLst/>
          </a:prstGeom>
        </p:spPr>
      </p:pic>
      <p:grpSp>
        <p:nvGrpSpPr>
          <p:cNvPr id="9" name="Group 8">
            <a:extLst>
              <a:ext uri="{FF2B5EF4-FFF2-40B4-BE49-F238E27FC236}">
                <a16:creationId xmlns:a16="http://schemas.microsoft.com/office/drawing/2014/main" id="{4D9DF94B-8AE8-473C-A27F-4E3521F5F1EE}"/>
              </a:ext>
            </a:extLst>
          </p:cNvPr>
          <p:cNvGrpSpPr/>
          <p:nvPr/>
        </p:nvGrpSpPr>
        <p:grpSpPr>
          <a:xfrm>
            <a:off x="8461335" y="1199281"/>
            <a:ext cx="119157" cy="119157"/>
            <a:chOff x="3855819" y="4248152"/>
            <a:chExt cx="211094" cy="211094"/>
          </a:xfrm>
        </p:grpSpPr>
        <p:sp>
          <p:nvSpPr>
            <p:cNvPr id="10" name="Oval 9">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432" y="638905"/>
            <a:ext cx="2374313" cy="373963"/>
          </a:xfrm>
          <a:prstGeom prst="rect">
            <a:avLst/>
          </a:prstGeom>
        </p:spPr>
      </p:pic>
      <p:sp>
        <p:nvSpPr>
          <p:cNvPr id="13" name="TextBox 12">
            <a:hlinkClick r:id="rId7" action="ppaction://hlinksldjump"/>
            <a:extLst>
              <a:ext uri="{FF2B5EF4-FFF2-40B4-BE49-F238E27FC236}">
                <a16:creationId xmlns:a16="http://schemas.microsoft.com/office/drawing/2014/main" id="{B173E096-BB55-472B-BC17-90588069DAE9}"/>
              </a:ext>
            </a:extLst>
          </p:cNvPr>
          <p:cNvSpPr txBox="1"/>
          <p:nvPr/>
        </p:nvSpPr>
        <p:spPr>
          <a:xfrm>
            <a:off x="7187381" y="1139212"/>
            <a:ext cx="1243783"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ثبت درخواست خرید</a:t>
            </a:r>
            <a:endParaRPr lang="en-US" sz="1100" b="1" dirty="0">
              <a:solidFill>
                <a:srgbClr val="7030A0"/>
              </a:solidFill>
              <a:cs typeface="B Nazanin" panose="00000400000000000000" pitchFamily="2" charset="-78"/>
            </a:endParaRPr>
          </a:p>
        </p:txBody>
      </p:sp>
      <p:sp>
        <p:nvSpPr>
          <p:cNvPr id="14" name="TextBox 13">
            <a:extLst>
              <a:ext uri="{FF2B5EF4-FFF2-40B4-BE49-F238E27FC236}">
                <a16:creationId xmlns:a16="http://schemas.microsoft.com/office/drawing/2014/main" id="{B173E096-BB55-472B-BC17-90588069DAE9}"/>
              </a:ext>
            </a:extLst>
          </p:cNvPr>
          <p:cNvSpPr txBox="1"/>
          <p:nvPr/>
        </p:nvSpPr>
        <p:spPr>
          <a:xfrm>
            <a:off x="5897349" y="723378"/>
            <a:ext cx="3189794" cy="238525"/>
          </a:xfrm>
          <a:prstGeom prst="rect">
            <a:avLst/>
          </a:prstGeom>
          <a:noFill/>
        </p:spPr>
        <p:txBody>
          <a:bodyPr wrap="square" lIns="68579" tIns="34289" rIns="68579" bIns="34289" rtlCol="0">
            <a:spAutoFit/>
          </a:bodyPr>
          <a:lstStyle/>
          <a:p>
            <a:pPr algn="ctr" rtl="1"/>
            <a:r>
              <a:rPr lang="fa-IR" sz="1100" b="1" dirty="0" smtClean="0">
                <a:solidFill>
                  <a:schemeClr val="bg1"/>
                </a:solidFill>
                <a:cs typeface="B Titr" panose="00000700000000000000" pitchFamily="2" charset="-78"/>
              </a:rPr>
              <a:t>فرآیند استعلام خطی - جزئی</a:t>
            </a:r>
            <a:endParaRPr lang="en-US" sz="1100" b="1" dirty="0">
              <a:solidFill>
                <a:schemeClr val="bg1"/>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sp>
        <p:nvSpPr>
          <p:cNvPr id="18" name="TextBox 17">
            <a:hlinkClick r:id="rId8" action="ppaction://hlinksldjump"/>
            <a:extLst>
              <a:ext uri="{FF2B5EF4-FFF2-40B4-BE49-F238E27FC236}">
                <a16:creationId xmlns:a16="http://schemas.microsoft.com/office/drawing/2014/main" id="{B173E096-BB55-472B-BC17-90588069DAE9}"/>
              </a:ext>
            </a:extLst>
          </p:cNvPr>
          <p:cNvSpPr txBox="1"/>
          <p:nvPr/>
        </p:nvSpPr>
        <p:spPr>
          <a:xfrm>
            <a:off x="7305368" y="1408318"/>
            <a:ext cx="1118532"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انتخاب تامین کننده</a:t>
            </a:r>
            <a:endParaRPr lang="en-US" sz="1100" b="1" dirty="0">
              <a:solidFill>
                <a:srgbClr val="7030A0"/>
              </a:solidFill>
              <a:cs typeface="B Nazanin" panose="00000400000000000000" pitchFamily="2" charset="-78"/>
            </a:endParaRPr>
          </a:p>
        </p:txBody>
      </p:sp>
      <p:grpSp>
        <p:nvGrpSpPr>
          <p:cNvPr id="25" name="Group 24">
            <a:extLst>
              <a:ext uri="{FF2B5EF4-FFF2-40B4-BE49-F238E27FC236}">
                <a16:creationId xmlns:a16="http://schemas.microsoft.com/office/drawing/2014/main" id="{4D9DF94B-8AE8-473C-A27F-4E3521F5F1EE}"/>
              </a:ext>
            </a:extLst>
          </p:cNvPr>
          <p:cNvGrpSpPr/>
          <p:nvPr/>
        </p:nvGrpSpPr>
        <p:grpSpPr>
          <a:xfrm>
            <a:off x="8467713" y="1468101"/>
            <a:ext cx="119157" cy="119157"/>
            <a:chOff x="3855819" y="4248152"/>
            <a:chExt cx="211094" cy="211094"/>
          </a:xfrm>
        </p:grpSpPr>
        <p:sp>
          <p:nvSpPr>
            <p:cNvPr id="26" name="Oval 2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4D9DF94B-8AE8-473C-A27F-4E3521F5F1EE}"/>
              </a:ext>
            </a:extLst>
          </p:cNvPr>
          <p:cNvGrpSpPr/>
          <p:nvPr/>
        </p:nvGrpSpPr>
        <p:grpSpPr>
          <a:xfrm>
            <a:off x="8476087" y="1735129"/>
            <a:ext cx="119157" cy="119157"/>
            <a:chOff x="3855819" y="4248152"/>
            <a:chExt cx="211094" cy="211094"/>
          </a:xfrm>
        </p:grpSpPr>
        <p:sp>
          <p:nvSpPr>
            <p:cNvPr id="16" name="Oval 1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hlinkClick r:id="rId9" action="ppaction://hlinksldjump"/>
            <a:extLst>
              <a:ext uri="{FF2B5EF4-FFF2-40B4-BE49-F238E27FC236}">
                <a16:creationId xmlns:a16="http://schemas.microsoft.com/office/drawing/2014/main" id="{B173E096-BB55-472B-BC17-90588069DAE9}"/>
              </a:ext>
            </a:extLst>
          </p:cNvPr>
          <p:cNvSpPr txBox="1"/>
          <p:nvPr/>
        </p:nvSpPr>
        <p:spPr>
          <a:xfrm>
            <a:off x="7561006" y="1675060"/>
            <a:ext cx="875078"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ارسال استعلام</a:t>
            </a:r>
            <a:endParaRPr lang="en-US" sz="1100" b="1" dirty="0">
              <a:solidFill>
                <a:srgbClr val="7030A0"/>
              </a:solidFill>
              <a:cs typeface="B Nazanin" panose="00000400000000000000" pitchFamily="2" charset="-78"/>
            </a:endParaRPr>
          </a:p>
        </p:txBody>
      </p:sp>
      <p:sp>
        <p:nvSpPr>
          <p:cNvPr id="20" name="TextBox 19">
            <a:hlinkClick r:id="rId10" action="ppaction://hlinksldjump"/>
            <a:extLst>
              <a:ext uri="{FF2B5EF4-FFF2-40B4-BE49-F238E27FC236}">
                <a16:creationId xmlns:a16="http://schemas.microsoft.com/office/drawing/2014/main" id="{B173E096-BB55-472B-BC17-90588069DAE9}"/>
              </a:ext>
            </a:extLst>
          </p:cNvPr>
          <p:cNvSpPr txBox="1"/>
          <p:nvPr/>
        </p:nvSpPr>
        <p:spPr>
          <a:xfrm>
            <a:off x="7305369" y="1944166"/>
            <a:ext cx="1143114"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تایید پاسخ استعلام</a:t>
            </a:r>
            <a:endParaRPr lang="en-US" sz="1100" b="1" dirty="0">
              <a:solidFill>
                <a:srgbClr val="7030A0"/>
              </a:solidFill>
              <a:cs typeface="B Nazanin" panose="00000400000000000000" pitchFamily="2" charset="-78"/>
            </a:endParaRPr>
          </a:p>
        </p:txBody>
      </p:sp>
      <p:grpSp>
        <p:nvGrpSpPr>
          <p:cNvPr id="21" name="Group 20">
            <a:extLst>
              <a:ext uri="{FF2B5EF4-FFF2-40B4-BE49-F238E27FC236}">
                <a16:creationId xmlns:a16="http://schemas.microsoft.com/office/drawing/2014/main" id="{4D9DF94B-8AE8-473C-A27F-4E3521F5F1EE}"/>
              </a:ext>
            </a:extLst>
          </p:cNvPr>
          <p:cNvGrpSpPr/>
          <p:nvPr/>
        </p:nvGrpSpPr>
        <p:grpSpPr>
          <a:xfrm>
            <a:off x="8482465" y="2003949"/>
            <a:ext cx="119157" cy="119157"/>
            <a:chOff x="3855819" y="4248152"/>
            <a:chExt cx="211094" cy="211094"/>
          </a:xfrm>
        </p:grpSpPr>
        <p:sp>
          <p:nvSpPr>
            <p:cNvPr id="22" name="Oval 21">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4D9DF94B-8AE8-473C-A27F-4E3521F5F1EE}"/>
              </a:ext>
            </a:extLst>
          </p:cNvPr>
          <p:cNvGrpSpPr/>
          <p:nvPr/>
        </p:nvGrpSpPr>
        <p:grpSpPr>
          <a:xfrm>
            <a:off x="8485919" y="2274914"/>
            <a:ext cx="119157" cy="119157"/>
            <a:chOff x="3855819" y="4248152"/>
            <a:chExt cx="211094" cy="211094"/>
          </a:xfrm>
        </p:grpSpPr>
        <p:sp>
          <p:nvSpPr>
            <p:cNvPr id="28" name="Oval 27">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hlinkClick r:id="rId11" action="ppaction://hlinksldjump"/>
            <a:extLst>
              <a:ext uri="{FF2B5EF4-FFF2-40B4-BE49-F238E27FC236}">
                <a16:creationId xmlns:a16="http://schemas.microsoft.com/office/drawing/2014/main" id="{B173E096-BB55-472B-BC17-90588069DAE9}"/>
              </a:ext>
            </a:extLst>
          </p:cNvPr>
          <p:cNvSpPr txBox="1"/>
          <p:nvPr/>
        </p:nvSpPr>
        <p:spPr>
          <a:xfrm>
            <a:off x="7472516" y="2214845"/>
            <a:ext cx="983232"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جدول مقایسه ای</a:t>
            </a:r>
            <a:endParaRPr lang="en-US" sz="1100" b="1" dirty="0">
              <a:solidFill>
                <a:srgbClr val="7030A0"/>
              </a:solidFill>
              <a:cs typeface="B Nazanin" panose="00000400000000000000" pitchFamily="2" charset="-78"/>
            </a:endParaRPr>
          </a:p>
        </p:txBody>
      </p:sp>
      <p:sp>
        <p:nvSpPr>
          <p:cNvPr id="31" name="TextBox 30">
            <a:hlinkClick r:id="rId11" action="ppaction://hlinksldjump"/>
            <a:extLst>
              <a:ext uri="{FF2B5EF4-FFF2-40B4-BE49-F238E27FC236}">
                <a16:creationId xmlns:a16="http://schemas.microsoft.com/office/drawing/2014/main" id="{B173E096-BB55-472B-BC17-90588069DAE9}"/>
              </a:ext>
            </a:extLst>
          </p:cNvPr>
          <p:cNvSpPr txBox="1"/>
          <p:nvPr/>
        </p:nvSpPr>
        <p:spPr>
          <a:xfrm>
            <a:off x="7561006" y="2483951"/>
            <a:ext cx="897309"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اعلام به برنده</a:t>
            </a:r>
            <a:endParaRPr lang="en-US" sz="1100" b="1" dirty="0">
              <a:solidFill>
                <a:srgbClr val="7030A0"/>
              </a:solidFill>
              <a:cs typeface="B Nazanin" panose="00000400000000000000" pitchFamily="2" charset="-78"/>
            </a:endParaRPr>
          </a:p>
        </p:txBody>
      </p:sp>
      <p:grpSp>
        <p:nvGrpSpPr>
          <p:cNvPr id="32" name="Group 31">
            <a:extLst>
              <a:ext uri="{FF2B5EF4-FFF2-40B4-BE49-F238E27FC236}">
                <a16:creationId xmlns:a16="http://schemas.microsoft.com/office/drawing/2014/main" id="{4D9DF94B-8AE8-473C-A27F-4E3521F5F1EE}"/>
              </a:ext>
            </a:extLst>
          </p:cNvPr>
          <p:cNvGrpSpPr/>
          <p:nvPr/>
        </p:nvGrpSpPr>
        <p:grpSpPr>
          <a:xfrm>
            <a:off x="8492297" y="2543734"/>
            <a:ext cx="119157" cy="119157"/>
            <a:chOff x="3855819" y="4248152"/>
            <a:chExt cx="211094" cy="211094"/>
          </a:xfrm>
        </p:grpSpPr>
        <p:sp>
          <p:nvSpPr>
            <p:cNvPr id="33" name="Oval 32">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4D9DF94B-8AE8-473C-A27F-4E3521F5F1EE}"/>
              </a:ext>
            </a:extLst>
          </p:cNvPr>
          <p:cNvGrpSpPr/>
          <p:nvPr/>
        </p:nvGrpSpPr>
        <p:grpSpPr>
          <a:xfrm>
            <a:off x="8500671" y="2810762"/>
            <a:ext cx="119157" cy="119157"/>
            <a:chOff x="3855819" y="4248152"/>
            <a:chExt cx="211094" cy="211094"/>
          </a:xfrm>
        </p:grpSpPr>
        <p:sp>
          <p:nvSpPr>
            <p:cNvPr id="36" name="Oval 3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hlinkClick r:id="rId12" action="ppaction://hlinksldjump"/>
            <a:extLst>
              <a:ext uri="{FF2B5EF4-FFF2-40B4-BE49-F238E27FC236}">
                <a16:creationId xmlns:a16="http://schemas.microsoft.com/office/drawing/2014/main" id="{B173E096-BB55-472B-BC17-90588069DAE9}"/>
              </a:ext>
            </a:extLst>
          </p:cNvPr>
          <p:cNvSpPr txBox="1"/>
          <p:nvPr/>
        </p:nvSpPr>
        <p:spPr>
          <a:xfrm>
            <a:off x="7096322" y="2750693"/>
            <a:ext cx="1364346"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پاسخ تامین کننده برنده</a:t>
            </a:r>
            <a:endParaRPr lang="en-US" sz="1100" b="1" dirty="0">
              <a:solidFill>
                <a:srgbClr val="7030A0"/>
              </a:solidFill>
              <a:cs typeface="B Nazanin" panose="00000400000000000000" pitchFamily="2" charset="-78"/>
            </a:endParaRPr>
          </a:p>
        </p:txBody>
      </p:sp>
      <p:sp>
        <p:nvSpPr>
          <p:cNvPr id="39" name="TextBox 38">
            <a:hlinkClick r:id="rId13" action="ppaction://hlinksldjump"/>
            <a:extLst>
              <a:ext uri="{FF2B5EF4-FFF2-40B4-BE49-F238E27FC236}">
                <a16:creationId xmlns:a16="http://schemas.microsoft.com/office/drawing/2014/main" id="{B173E096-BB55-472B-BC17-90588069DAE9}"/>
              </a:ext>
            </a:extLst>
          </p:cNvPr>
          <p:cNvSpPr txBox="1"/>
          <p:nvPr/>
        </p:nvSpPr>
        <p:spPr>
          <a:xfrm>
            <a:off x="7757651" y="3019799"/>
            <a:ext cx="705583"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سفارش ها</a:t>
            </a:r>
            <a:endParaRPr lang="en-US" sz="1100" b="1" dirty="0">
              <a:solidFill>
                <a:srgbClr val="7030A0"/>
              </a:solidFill>
              <a:cs typeface="B Nazanin" panose="00000400000000000000" pitchFamily="2" charset="-78"/>
            </a:endParaRPr>
          </a:p>
        </p:txBody>
      </p:sp>
      <p:grpSp>
        <p:nvGrpSpPr>
          <p:cNvPr id="40" name="Group 39">
            <a:extLst>
              <a:ext uri="{FF2B5EF4-FFF2-40B4-BE49-F238E27FC236}">
                <a16:creationId xmlns:a16="http://schemas.microsoft.com/office/drawing/2014/main" id="{4D9DF94B-8AE8-473C-A27F-4E3521F5F1EE}"/>
              </a:ext>
            </a:extLst>
          </p:cNvPr>
          <p:cNvGrpSpPr/>
          <p:nvPr/>
        </p:nvGrpSpPr>
        <p:grpSpPr>
          <a:xfrm>
            <a:off x="8507049" y="3079582"/>
            <a:ext cx="119157" cy="119157"/>
            <a:chOff x="3855819" y="4248152"/>
            <a:chExt cx="211094" cy="211094"/>
          </a:xfrm>
        </p:grpSpPr>
        <p:sp>
          <p:nvSpPr>
            <p:cNvPr id="41" name="Oval 40">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4D9DF94B-8AE8-473C-A27F-4E3521F5F1EE}"/>
              </a:ext>
            </a:extLst>
          </p:cNvPr>
          <p:cNvGrpSpPr/>
          <p:nvPr/>
        </p:nvGrpSpPr>
        <p:grpSpPr>
          <a:xfrm>
            <a:off x="8507935" y="3344862"/>
            <a:ext cx="119157" cy="119157"/>
            <a:chOff x="3855819" y="4248152"/>
            <a:chExt cx="211094" cy="211094"/>
          </a:xfrm>
        </p:grpSpPr>
        <p:sp>
          <p:nvSpPr>
            <p:cNvPr id="44" name="Oval 43">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extBox 45">
            <a:hlinkClick r:id="rId14" action="ppaction://hlinksldjump"/>
            <a:extLst>
              <a:ext uri="{FF2B5EF4-FFF2-40B4-BE49-F238E27FC236}">
                <a16:creationId xmlns:a16="http://schemas.microsoft.com/office/drawing/2014/main" id="{B173E096-BB55-472B-BC17-90588069DAE9}"/>
              </a:ext>
            </a:extLst>
          </p:cNvPr>
          <p:cNvSpPr txBox="1"/>
          <p:nvPr/>
        </p:nvSpPr>
        <p:spPr>
          <a:xfrm>
            <a:off x="7757650" y="3284793"/>
            <a:ext cx="720113"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دریافت کالا</a:t>
            </a:r>
            <a:endParaRPr lang="en-US" sz="1100" b="1" dirty="0">
              <a:solidFill>
                <a:srgbClr val="7030A0"/>
              </a:solidFill>
              <a:cs typeface="B Nazanin" panose="00000400000000000000" pitchFamily="2" charset="-78"/>
            </a:endParaRPr>
          </a:p>
        </p:txBody>
      </p:sp>
      <p:sp>
        <p:nvSpPr>
          <p:cNvPr id="47" name="TextBox 46">
            <a:hlinkClick r:id="rId15" action="ppaction://hlinksldjump"/>
            <a:extLst>
              <a:ext uri="{FF2B5EF4-FFF2-40B4-BE49-F238E27FC236}">
                <a16:creationId xmlns:a16="http://schemas.microsoft.com/office/drawing/2014/main" id="{B173E096-BB55-472B-BC17-90588069DAE9}"/>
              </a:ext>
            </a:extLst>
          </p:cNvPr>
          <p:cNvSpPr txBox="1"/>
          <p:nvPr/>
        </p:nvSpPr>
        <p:spPr>
          <a:xfrm>
            <a:off x="7757650" y="3553899"/>
            <a:ext cx="712849"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پرداخت ها</a:t>
            </a:r>
            <a:endParaRPr lang="en-US" sz="1100" b="1" dirty="0">
              <a:solidFill>
                <a:srgbClr val="7030A0"/>
              </a:solidFill>
              <a:cs typeface="B Nazanin" panose="00000400000000000000" pitchFamily="2" charset="-78"/>
            </a:endParaRPr>
          </a:p>
        </p:txBody>
      </p:sp>
      <p:grpSp>
        <p:nvGrpSpPr>
          <p:cNvPr id="48" name="Group 47">
            <a:extLst>
              <a:ext uri="{FF2B5EF4-FFF2-40B4-BE49-F238E27FC236}">
                <a16:creationId xmlns:a16="http://schemas.microsoft.com/office/drawing/2014/main" id="{4D9DF94B-8AE8-473C-A27F-4E3521F5F1EE}"/>
              </a:ext>
            </a:extLst>
          </p:cNvPr>
          <p:cNvGrpSpPr/>
          <p:nvPr/>
        </p:nvGrpSpPr>
        <p:grpSpPr>
          <a:xfrm>
            <a:off x="8514313" y="3613682"/>
            <a:ext cx="119157" cy="119157"/>
            <a:chOff x="3855819" y="4248152"/>
            <a:chExt cx="211094" cy="211094"/>
          </a:xfrm>
        </p:grpSpPr>
        <p:sp>
          <p:nvSpPr>
            <p:cNvPr id="49" name="Oval 48">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hlinkClick r:id="rId16" action="ppaction://hlinksldjump"/>
            <a:extLst>
              <a:ext uri="{FF2B5EF4-FFF2-40B4-BE49-F238E27FC236}">
                <a16:creationId xmlns:a16="http://schemas.microsoft.com/office/drawing/2014/main" id="{B173E096-BB55-472B-BC17-90588069DAE9}"/>
              </a:ext>
            </a:extLst>
          </p:cNvPr>
          <p:cNvSpPr txBox="1"/>
          <p:nvPr/>
        </p:nvSpPr>
        <p:spPr>
          <a:xfrm>
            <a:off x="7561006" y="3824802"/>
            <a:ext cx="916757"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الحاقیه سفارش</a:t>
            </a:r>
            <a:endParaRPr lang="en-US" sz="1100" b="1" dirty="0">
              <a:solidFill>
                <a:srgbClr val="7030A0"/>
              </a:solidFill>
              <a:cs typeface="B Nazanin" panose="00000400000000000000" pitchFamily="2" charset="-78"/>
            </a:endParaRPr>
          </a:p>
        </p:txBody>
      </p:sp>
      <p:grpSp>
        <p:nvGrpSpPr>
          <p:cNvPr id="52" name="Group 51">
            <a:extLst>
              <a:ext uri="{FF2B5EF4-FFF2-40B4-BE49-F238E27FC236}">
                <a16:creationId xmlns:a16="http://schemas.microsoft.com/office/drawing/2014/main" id="{4D9DF94B-8AE8-473C-A27F-4E3521F5F1EE}"/>
              </a:ext>
            </a:extLst>
          </p:cNvPr>
          <p:cNvGrpSpPr/>
          <p:nvPr/>
        </p:nvGrpSpPr>
        <p:grpSpPr>
          <a:xfrm>
            <a:off x="8521577" y="3884585"/>
            <a:ext cx="119157" cy="119157"/>
            <a:chOff x="3855819" y="4248152"/>
            <a:chExt cx="211094" cy="211094"/>
          </a:xfrm>
        </p:grpSpPr>
        <p:sp>
          <p:nvSpPr>
            <p:cNvPr id="53" name="Oval 52">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hlinkClick r:id="rId17" action="ppaction://hlinksldjump"/>
            <a:extLst>
              <a:ext uri="{FF2B5EF4-FFF2-40B4-BE49-F238E27FC236}">
                <a16:creationId xmlns:a16="http://schemas.microsoft.com/office/drawing/2014/main" id="{B173E096-BB55-472B-BC17-90588069DAE9}"/>
              </a:ext>
            </a:extLst>
          </p:cNvPr>
          <p:cNvSpPr txBox="1"/>
          <p:nvPr/>
        </p:nvSpPr>
        <p:spPr>
          <a:xfrm>
            <a:off x="7305368" y="4117961"/>
            <a:ext cx="1172395"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ارزیابی تامین کننده</a:t>
            </a:r>
            <a:endParaRPr lang="en-US" sz="1100" b="1" dirty="0">
              <a:solidFill>
                <a:srgbClr val="7030A0"/>
              </a:solidFill>
              <a:cs typeface="B Nazanin" panose="00000400000000000000" pitchFamily="2" charset="-78"/>
            </a:endParaRPr>
          </a:p>
        </p:txBody>
      </p:sp>
      <p:grpSp>
        <p:nvGrpSpPr>
          <p:cNvPr id="56" name="Group 55">
            <a:extLst>
              <a:ext uri="{FF2B5EF4-FFF2-40B4-BE49-F238E27FC236}">
                <a16:creationId xmlns:a16="http://schemas.microsoft.com/office/drawing/2014/main" id="{4D9DF94B-8AE8-473C-A27F-4E3521F5F1EE}"/>
              </a:ext>
            </a:extLst>
          </p:cNvPr>
          <p:cNvGrpSpPr/>
          <p:nvPr/>
        </p:nvGrpSpPr>
        <p:grpSpPr>
          <a:xfrm>
            <a:off x="8521577" y="4177744"/>
            <a:ext cx="119157" cy="119157"/>
            <a:chOff x="3855819" y="4248152"/>
            <a:chExt cx="211094" cy="211094"/>
          </a:xfrm>
        </p:grpSpPr>
        <p:sp>
          <p:nvSpPr>
            <p:cNvPr id="57" name="Oval 56">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hlinkClick r:id="rId18" action="ppaction://hlinksldjump"/>
            <a:extLst>
              <a:ext uri="{FF2B5EF4-FFF2-40B4-BE49-F238E27FC236}">
                <a16:creationId xmlns:a16="http://schemas.microsoft.com/office/drawing/2014/main" id="{B173E096-BB55-472B-BC17-90588069DAE9}"/>
              </a:ext>
            </a:extLst>
          </p:cNvPr>
          <p:cNvSpPr txBox="1"/>
          <p:nvPr/>
        </p:nvSpPr>
        <p:spPr>
          <a:xfrm>
            <a:off x="7568270" y="4419686"/>
            <a:ext cx="916757"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گزارش ها</a:t>
            </a:r>
            <a:endParaRPr lang="en-US" sz="1100" b="1" dirty="0">
              <a:solidFill>
                <a:srgbClr val="7030A0"/>
              </a:solidFill>
              <a:cs typeface="B Nazanin" panose="00000400000000000000" pitchFamily="2" charset="-78"/>
            </a:endParaRPr>
          </a:p>
        </p:txBody>
      </p:sp>
      <p:grpSp>
        <p:nvGrpSpPr>
          <p:cNvPr id="60" name="Group 59">
            <a:extLst>
              <a:ext uri="{FF2B5EF4-FFF2-40B4-BE49-F238E27FC236}">
                <a16:creationId xmlns:a16="http://schemas.microsoft.com/office/drawing/2014/main" id="{4D9DF94B-8AE8-473C-A27F-4E3521F5F1EE}"/>
              </a:ext>
            </a:extLst>
          </p:cNvPr>
          <p:cNvGrpSpPr/>
          <p:nvPr/>
        </p:nvGrpSpPr>
        <p:grpSpPr>
          <a:xfrm>
            <a:off x="8528841" y="4479469"/>
            <a:ext cx="119157" cy="119157"/>
            <a:chOff x="3855819" y="4248152"/>
            <a:chExt cx="211094" cy="211094"/>
          </a:xfrm>
        </p:grpSpPr>
        <p:sp>
          <p:nvSpPr>
            <p:cNvPr id="61" name="Oval 60">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8982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00" y="599629"/>
            <a:ext cx="5588731" cy="4293000"/>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6" name="Rectangle 15"/>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جدول مقایسـه ای</a:t>
            </a:r>
            <a:endParaRPr lang="en-US" sz="1050" dirty="0">
              <a:solidFill>
                <a:srgbClr val="0070C0"/>
              </a:solidFill>
              <a:cs typeface="B Titr" panose="00000700000000000000" pitchFamily="2" charset="-78"/>
            </a:endParaRPr>
          </a:p>
        </p:txBody>
      </p:sp>
      <p:pic>
        <p:nvPicPr>
          <p:cNvPr id="2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4987" y="451398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91828"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به مقام تشخیص</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پس از تشکیل جدول مقایسه ای توسط کارپرداز،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a:t>
            </a:r>
            <a:r>
              <a:rPr lang="fa-IR" sz="1100" b="1" dirty="0" smtClean="0">
                <a:latin typeface="B Zar" panose="00000400000000000000" pitchFamily="2" charset="-78"/>
                <a:ea typeface="Calibri" panose="020F0502020204030204" pitchFamily="34" charset="0"/>
                <a:cs typeface="B Nazanin" panose="00000400000000000000" pitchFamily="2" charset="-78"/>
              </a:rPr>
              <a:t> ادامه فرآیند جهت اعلام به برنده به کارتابل مقام تشخیص ارسال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737" y="93678"/>
            <a:ext cx="6471244" cy="428388"/>
          </a:xfrm>
          <a:prstGeom prst="rect">
            <a:avLst/>
          </a:prstGeom>
        </p:spPr>
      </p:pic>
      <p:pic>
        <p:nvPicPr>
          <p:cNvPr id="42" name="Picture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3" name="Picture 4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4" name="Picture 4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5" name="Picture 4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6" name="Picture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7" name="Picture 4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8" name="Picture 4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49" name="Picture 4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50" name="Picture 4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4030" y="229504"/>
            <a:ext cx="372732" cy="129023"/>
          </a:xfrm>
          <a:prstGeom prst="rect">
            <a:avLst/>
          </a:prstGeom>
        </p:spPr>
      </p:pic>
      <p:pic>
        <p:nvPicPr>
          <p:cNvPr id="51" name="Picture 50">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42136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7" y="93678"/>
            <a:ext cx="6471244" cy="428388"/>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4030"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7741" y="641022"/>
            <a:ext cx="5938463" cy="3274147"/>
          </a:xfrm>
          <a:prstGeom prst="rect">
            <a:avLst/>
          </a:prstGeom>
        </p:spPr>
      </p:pic>
      <p:pic>
        <p:nvPicPr>
          <p:cNvPr id="15" name="Picture 1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629151" y="237538"/>
            <a:ext cx="209704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اعلام به برنـده</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9227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350381" y="228836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78717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اعلام به برنده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نتيجه تشكيل جدول مقايسه اي توسط كارپرداز جهت تاييد و اعلام به تامين </a:t>
            </a:r>
            <a:r>
              <a:rPr lang="fa-IR" sz="1100" b="1" dirty="0" smtClean="0">
                <a:latin typeface="B Zar" panose="00000400000000000000" pitchFamily="2" charset="-78"/>
                <a:ea typeface="Calibri" panose="020F0502020204030204" pitchFamily="34" charset="0"/>
                <a:cs typeface="B Nazanin" panose="00000400000000000000" pitchFamily="2" charset="-78"/>
              </a:rPr>
              <a:t>كننده برنده </a:t>
            </a:r>
            <a:r>
              <a:rPr lang="fa-IR" sz="1100" b="1" dirty="0">
                <a:latin typeface="B Zar" panose="00000400000000000000" pitchFamily="2" charset="-78"/>
                <a:ea typeface="Calibri" panose="020F0502020204030204" pitchFamily="34" charset="0"/>
                <a:cs typeface="B Nazanin" panose="00000400000000000000" pitchFamily="2" charset="-78"/>
              </a:rPr>
              <a:t>در كارتابل </a:t>
            </a:r>
            <a:r>
              <a:rPr lang="fa-IR" sz="1100" b="1" dirty="0" smtClean="0">
                <a:latin typeface="B Zar" panose="00000400000000000000" pitchFamily="2" charset="-78"/>
                <a:ea typeface="Calibri" panose="020F0502020204030204" pitchFamily="34" charset="0"/>
                <a:cs typeface="B Nazanin" panose="00000400000000000000" pitchFamily="2" charset="-78"/>
              </a:rPr>
              <a:t>مقام تشخیص، در منوی اعلام به برنده قابل مشاهده است.</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كليك نمودن بر روي هر رديف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استعلام مرجع </a:t>
            </a:r>
            <a:r>
              <a:rPr lang="fa-IR" sz="1100" b="1" dirty="0">
                <a:latin typeface="B Zar" panose="00000400000000000000" pitchFamily="2" charset="-78"/>
                <a:ea typeface="Calibri" panose="020F0502020204030204" pitchFamily="34" charset="0"/>
                <a:cs typeface="B Nazanin" panose="00000400000000000000" pitchFamily="2" charset="-78"/>
              </a:rPr>
              <a:t>وارد فرم </a:t>
            </a:r>
            <a:r>
              <a:rPr lang="fa-IR" sz="1100" b="1" dirty="0" smtClean="0">
                <a:latin typeface="B Zar" panose="00000400000000000000" pitchFamily="2" charset="-78"/>
                <a:ea typeface="Calibri" panose="020F0502020204030204" pitchFamily="34" charset="0"/>
                <a:cs typeface="B Nazanin" panose="00000400000000000000" pitchFamily="2" charset="-78"/>
              </a:rPr>
              <a:t>مربوطه خواهيد </a:t>
            </a:r>
            <a:r>
              <a:rPr lang="fa-IR" sz="1100" b="1" dirty="0">
                <a:latin typeface="B Zar" panose="00000400000000000000" pitchFamily="2" charset="-78"/>
                <a:ea typeface="Calibri" panose="020F0502020204030204" pitchFamily="34" charset="0"/>
                <a:cs typeface="B Nazanin" panose="00000400000000000000" pitchFamily="2" charset="-78"/>
              </a:rPr>
              <a:t>شد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7684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7" y="93678"/>
            <a:ext cx="6471244" cy="428388"/>
          </a:xfrm>
          <a:prstGeom prst="rect">
            <a:avLst/>
          </a:prstGeom>
        </p:spPr>
      </p:pic>
      <p:pic>
        <p:nvPicPr>
          <p:cNvPr id="43" name="Picture 4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4" name="Picture 4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5" name="Picture 4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6" name="Picture 4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7" name="Picture 4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8" name="Picture 4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9" name="Picture 4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50" name="Picture 4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51" name="Picture 5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4030" y="229504"/>
            <a:ext cx="372732" cy="129023"/>
          </a:xfrm>
          <a:prstGeom prst="rect">
            <a:avLst/>
          </a:prstGeom>
        </p:spPr>
      </p:pic>
      <p:pic>
        <p:nvPicPr>
          <p:cNvPr id="52" name="Picture 5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0061" y="580832"/>
            <a:ext cx="5072864" cy="4393591"/>
          </a:xfrm>
          <a:prstGeom prst="rect">
            <a:avLst/>
          </a:prstGeom>
        </p:spPr>
      </p:pic>
      <p:pic>
        <p:nvPicPr>
          <p:cNvPr id="26" name="Picture 25">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0" name="Arrow 2" descr="F:\پاورپوینت ها\ارزیابی کیفی\Arrow 2.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79578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90946" y="670826"/>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اعلام پذیرش </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این قسمت مي </a:t>
            </a:r>
            <a:r>
              <a:rPr lang="fa-IR" sz="1100" b="1" dirty="0">
                <a:latin typeface="B Zar" panose="00000400000000000000" pitchFamily="2" charset="-78"/>
                <a:ea typeface="Calibri" panose="020F0502020204030204" pitchFamily="34" charset="0"/>
                <a:cs typeface="B Nazanin" panose="00000400000000000000" pitchFamily="2" charset="-78"/>
              </a:rPr>
              <a:t>بايست با تعيين </a:t>
            </a:r>
            <a:r>
              <a:rPr lang="fa-IR" sz="1100" b="1" dirty="0" smtClean="0">
                <a:latin typeface="B Zar" panose="00000400000000000000" pitchFamily="2" charset="-78"/>
                <a:ea typeface="Calibri" panose="020F0502020204030204" pitchFamily="34" charset="0"/>
                <a:cs typeface="B Nazanin" panose="00000400000000000000" pitchFamily="2" charset="-78"/>
              </a:rPr>
              <a:t>(روز </a:t>
            </a:r>
            <a:r>
              <a:rPr lang="fa-IR" sz="1100" b="1" dirty="0">
                <a:latin typeface="B Zar" panose="00000400000000000000" pitchFamily="2" charset="-78"/>
                <a:ea typeface="Calibri" panose="020F0502020204030204" pitchFamily="34" charset="0"/>
                <a:cs typeface="B Nazanin" panose="00000400000000000000" pitchFamily="2" charset="-78"/>
              </a:rPr>
              <a:t>يا ساعت) مدت زمان مجاز </a:t>
            </a:r>
            <a:r>
              <a:rPr lang="fa-IR" sz="1100" b="1" dirty="0" smtClean="0">
                <a:latin typeface="B Zar" panose="00000400000000000000" pitchFamily="2" charset="-78"/>
                <a:ea typeface="Calibri" panose="020F0502020204030204" pitchFamily="34" charset="0"/>
                <a:cs typeface="B Nazanin" panose="00000400000000000000" pitchFamily="2" charset="-78"/>
              </a:rPr>
              <a:t>براي </a:t>
            </a:r>
            <a:r>
              <a:rPr lang="fa-IR" sz="1100" b="1" dirty="0">
                <a:latin typeface="B Zar" panose="00000400000000000000" pitchFamily="2" charset="-78"/>
                <a:ea typeface="Calibri" panose="020F0502020204030204" pitchFamily="34" charset="0"/>
                <a:cs typeface="B Nazanin" panose="00000400000000000000" pitchFamily="2" charset="-78"/>
              </a:rPr>
              <a:t>پاسخ به فرم </a:t>
            </a:r>
            <a:r>
              <a:rPr lang="fa-IR" sz="1100" b="1" dirty="0" smtClean="0">
                <a:latin typeface="B Zar" panose="00000400000000000000" pitchFamily="2" charset="-78"/>
                <a:ea typeface="Calibri" panose="020F0502020204030204" pitchFamily="34" charset="0"/>
                <a:cs typeface="B Nazanin" panose="00000400000000000000" pitchFamily="2" charset="-78"/>
              </a:rPr>
              <a:t>( اعلام </a:t>
            </a:r>
            <a:r>
              <a:rPr lang="fa-IR" sz="1100" b="1" dirty="0">
                <a:latin typeface="B Zar" panose="00000400000000000000" pitchFamily="2" charset="-78"/>
                <a:ea typeface="Calibri" panose="020F0502020204030204" pitchFamily="34" charset="0"/>
                <a:cs typeface="B Nazanin" panose="00000400000000000000" pitchFamily="2" charset="-78"/>
              </a:rPr>
              <a:t>به </a:t>
            </a:r>
            <a:r>
              <a:rPr lang="fa-IR" sz="1100" b="1" dirty="0" smtClean="0">
                <a:latin typeface="B Zar" panose="00000400000000000000" pitchFamily="2" charset="-78"/>
                <a:ea typeface="Calibri" panose="020F0502020204030204" pitchFamily="34" charset="0"/>
                <a:cs typeface="B Nazanin" panose="00000400000000000000" pitchFamily="2" charset="-78"/>
              </a:rPr>
              <a:t>برنده) </a:t>
            </a:r>
            <a:r>
              <a:rPr lang="fa-IR" sz="1100" b="1" dirty="0">
                <a:latin typeface="B Zar" panose="00000400000000000000" pitchFamily="2" charset="-78"/>
                <a:ea typeface="Calibri" panose="020F0502020204030204" pitchFamily="34" charset="0"/>
                <a:cs typeface="B Nazanin" panose="00000400000000000000" pitchFamily="2" charset="-78"/>
              </a:rPr>
              <a:t>توسط تامين کننده را تعيين </a:t>
            </a:r>
            <a:r>
              <a:rPr lang="fa-IR" sz="1100" b="1" dirty="0" smtClean="0">
                <a:latin typeface="B Zar" panose="00000400000000000000" pitchFamily="2" charset="-78"/>
                <a:ea typeface="Calibri" panose="020F0502020204030204" pitchFamily="34" charset="0"/>
                <a:cs typeface="B Nazanin" panose="00000400000000000000" pitchFamily="2" charset="-78"/>
              </a:rPr>
              <a:t>نماييد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627723" y="34766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3" descr="F:\پاورپوینت ها\ارزیابی کیفی\Arrow 3.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51025" y="221369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39801" y="4568461"/>
            <a:ext cx="221769" cy="242281"/>
          </a:xfrm>
          <a:prstGeom prst="rect">
            <a:avLst/>
          </a:prstGeom>
        </p:spPr>
      </p:pic>
      <p:sp>
        <p:nvSpPr>
          <p:cNvPr id="19" name="text 3"/>
          <p:cNvSpPr/>
          <p:nvPr/>
        </p:nvSpPr>
        <p:spPr>
          <a:xfrm>
            <a:off x="6671573" y="2096034"/>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اعلام به برنده</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انتخاب تیک گزینه قانون استفاده از توان تولیدی و خدماتی... و سپس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اعلام به برنده</a:t>
            </a:r>
            <a:r>
              <a:rPr lang="fa-IR" sz="1100" b="1" dirty="0" smtClean="0">
                <a:latin typeface="B Zar" panose="00000400000000000000" pitchFamily="2" charset="-78"/>
                <a:ea typeface="Calibri" panose="020F0502020204030204" pitchFamily="34" charset="0"/>
                <a:cs typeface="B Nazanin" panose="00000400000000000000" pitchFamily="2" charset="-78"/>
              </a:rPr>
              <a:t> و با درج امضای الکترونیکی، نتیجه به تامین کننده برنده ارسال می گردد.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507350" y="4568460"/>
            <a:ext cx="221769" cy="242281"/>
          </a:xfrm>
          <a:prstGeom prst="rect">
            <a:avLst/>
          </a:prstGeom>
        </p:spPr>
      </p:pic>
      <p:pic>
        <p:nvPicPr>
          <p:cNvPr id="22" name="Arrow 4" descr="F:\پاورپوینت ها\ارزیابی کیفی\Arrow 4.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51025" y="360962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45754" y="3465734"/>
            <a:ext cx="2086100" cy="112883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فرآیند خرید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 لزوم مي </a:t>
            </a:r>
            <a:r>
              <a:rPr lang="fa-IR" sz="1100" b="1" dirty="0">
                <a:latin typeface="B Zar" panose="00000400000000000000" pitchFamily="2" charset="-78"/>
                <a:ea typeface="Calibri" panose="020F0502020204030204" pitchFamily="34" charset="0"/>
                <a:cs typeface="B Nazanin" panose="00000400000000000000" pitchFamily="2" charset="-78"/>
              </a:rPr>
              <a:t>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 فرآيند خريد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a:t>
            </a:r>
            <a:r>
              <a:rPr lang="fa-IR" sz="1100" b="1" dirty="0" smtClean="0">
                <a:latin typeface="B Zar" panose="00000400000000000000" pitchFamily="2" charset="-78"/>
                <a:ea typeface="Calibri" panose="020F0502020204030204" pitchFamily="34" charset="0"/>
                <a:cs typeface="B Nazanin" panose="00000400000000000000" pitchFamily="2" charset="-78"/>
              </a:rPr>
              <a:t>کل فرآیند خرید را  ابطال نمايید.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1" name="Rectangle 20"/>
          <p:cNvSpPr/>
          <p:nvPr/>
        </p:nvSpPr>
        <p:spPr>
          <a:xfrm>
            <a:off x="6629151" y="237538"/>
            <a:ext cx="209704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اعلام به برنـده</a:t>
            </a:r>
            <a:endParaRPr lang="en-US" sz="1050" dirty="0">
              <a:solidFill>
                <a:srgbClr val="0070C0"/>
              </a:solidFill>
              <a:cs typeface="B Titr" panose="00000700000000000000" pitchFamily="2" charset="-78"/>
            </a:endParaRPr>
          </a:p>
        </p:txBody>
      </p:sp>
      <p:pic>
        <p:nvPicPr>
          <p:cNvPr id="24" name="pount 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49155" y="4050698"/>
            <a:ext cx="221769" cy="242281"/>
          </a:xfrm>
          <a:prstGeom prst="rect">
            <a:avLst/>
          </a:prstGeom>
        </p:spPr>
      </p:pic>
    </p:spTree>
    <p:extLst>
      <p:ext uri="{BB962C8B-B14F-4D97-AF65-F5344CB8AC3E}">
        <p14:creationId xmlns:p14="http://schemas.microsoft.com/office/powerpoint/2010/main" val="321300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par>
                          <p:cTn id="45" fill="hold">
                            <p:stCondLst>
                              <p:cond delay="3000"/>
                            </p:stCondLst>
                            <p:childTnLst>
                              <p:par>
                                <p:cTn id="46" presetID="22" presetClass="entr" presetSubtype="2"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right)">
                                      <p:cBhvr>
                                        <p:cTn id="48" dur="500"/>
                                        <p:tgtEl>
                                          <p:spTgt spid="22"/>
                                        </p:tgtEl>
                                      </p:cBhvr>
                                    </p:animEffect>
                                  </p:childTnLst>
                                </p:cTn>
                              </p:par>
                            </p:childTnLst>
                          </p:cTn>
                        </p:par>
                        <p:par>
                          <p:cTn id="49" fill="hold">
                            <p:stCondLst>
                              <p:cond delay="3500"/>
                            </p:stCondLst>
                            <p:childTnLst>
                              <p:par>
                                <p:cTn id="50" presetID="22" presetClass="entr" presetSubtype="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07890"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پاسخ تامین کننده برنده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0" y="100726"/>
            <a:ext cx="6460348" cy="427666"/>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930" y="618994"/>
            <a:ext cx="6035430" cy="3315575"/>
          </a:xfrm>
          <a:prstGeom prst="rect">
            <a:avLst/>
          </a:prstGeom>
        </p:spPr>
      </p:pic>
      <p:pic>
        <p:nvPicPr>
          <p:cNvPr id="2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1008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3663" y="242406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71280" y="70498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اعلام آمادگی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تامین کننده برنده اعلام امادگی نماید، در کارتابل (پاسخ تامین کننده برنده) یک ردیف ایجاد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a:t>
            </a:r>
            <a:r>
              <a:rPr lang="fa-IR" sz="1100" b="1" dirty="0" smtClean="0">
                <a:latin typeface="B Zar" panose="00000400000000000000" pitchFamily="2" charset="-78"/>
                <a:ea typeface="Calibri" panose="020F0502020204030204" pitchFamily="34" charset="0"/>
                <a:cs typeface="B Nazanin" panose="00000400000000000000" pitchFamily="2" charset="-78"/>
              </a:rPr>
              <a:t>، می توانید اقدام به ثبت فرم سفارش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7543" y="24343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7410" y="229692"/>
            <a:ext cx="599499" cy="110777"/>
          </a:xfrm>
          <a:prstGeom prst="rect">
            <a:avLst/>
          </a:prstGeom>
        </p:spPr>
      </p:pic>
      <p:pic>
        <p:nvPicPr>
          <p:cNvPr id="18" name="Picture 1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05291" y="225537"/>
            <a:ext cx="482205" cy="117294"/>
          </a:xfrm>
          <a:prstGeom prst="rect">
            <a:avLst/>
          </a:prstGeom>
        </p:spPr>
      </p:pic>
      <p:pic>
        <p:nvPicPr>
          <p:cNvPr id="19" name="Picture 1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47051" y="237771"/>
            <a:ext cx="619048" cy="117294"/>
          </a:xfrm>
          <a:prstGeom prst="rect">
            <a:avLst/>
          </a:prstGeom>
        </p:spPr>
      </p:pic>
      <p:pic>
        <p:nvPicPr>
          <p:cNvPr id="20" name="Picture 1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60052" y="234223"/>
            <a:ext cx="534336"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70162" y="235978"/>
            <a:ext cx="736341" cy="117294"/>
          </a:xfrm>
          <a:prstGeom prst="rect">
            <a:avLst/>
          </a:prstGeom>
        </p:spPr>
      </p:pic>
      <p:pic>
        <p:nvPicPr>
          <p:cNvPr id="22" name="Picture 2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06943" y="232225"/>
            <a:ext cx="367399" cy="122467"/>
          </a:xfrm>
          <a:prstGeom prst="rect">
            <a:avLst/>
          </a:prstGeom>
        </p:spPr>
      </p:pic>
      <p:pic>
        <p:nvPicPr>
          <p:cNvPr id="23" name="Picture 2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0309" y="232271"/>
            <a:ext cx="401404" cy="129023"/>
          </a:xfrm>
          <a:prstGeom prst="rect">
            <a:avLst/>
          </a:prstGeom>
        </p:spPr>
      </p:pic>
      <p:pic>
        <p:nvPicPr>
          <p:cNvPr id="24" name="Picture 2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95090" y="229504"/>
            <a:ext cx="372732" cy="129023"/>
          </a:xfrm>
          <a:prstGeom prst="rect">
            <a:avLst/>
          </a:prstGeom>
        </p:spPr>
      </p:pic>
      <p:pic>
        <p:nvPicPr>
          <p:cNvPr id="29" name="Picture 28">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spTree>
    <p:extLst>
      <p:ext uri="{BB962C8B-B14F-4D97-AF65-F5344CB8AC3E}">
        <p14:creationId xmlns:p14="http://schemas.microsoft.com/office/powerpoint/2010/main" val="43297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0" y="100726"/>
            <a:ext cx="6460348" cy="427666"/>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410"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291"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7051"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0052"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0162"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943"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030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5090"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12" name="Picture 1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18256" y="634873"/>
            <a:ext cx="5964333" cy="3276518"/>
          </a:xfrm>
          <a:prstGeom prst="rect">
            <a:avLst/>
          </a:prstGeom>
        </p:spPr>
      </p:pic>
      <p:pic>
        <p:nvPicPr>
          <p:cNvPr id="25"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83063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223115" y="242406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71280" y="725532"/>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انقضای مهلت اعلام آمادگی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تامین کننده برنده، طی مهلت تعیین شده جهت پذیرش برنده بودن اقدام ننماید، در کارتابل پاسخ تامین کننده برنده یک ردیف با وضعیت (انقضای مهلت اعلام آمادگی) ایجاد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لزوم می توانید با کلیک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a:t>
            </a:r>
            <a:r>
              <a:rPr lang="fa-IR" sz="1100" b="1" dirty="0" smtClean="0">
                <a:latin typeface="B Zar" panose="00000400000000000000" pitchFamily="2" charset="-78"/>
                <a:ea typeface="Calibri" panose="020F0502020204030204" pitchFamily="34" charset="0"/>
                <a:cs typeface="B Nazanin" panose="00000400000000000000" pitchFamily="2" charset="-78"/>
              </a:rPr>
              <a:t>، اقدام به تمدید و ارسال مجدد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28639" y="243433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08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par>
                                <p:cTn id="13" presetID="53"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right)">
                                      <p:cBhvr>
                                        <p:cTn id="21" dur="500"/>
                                        <p:tgtEl>
                                          <p:spTgt spid="2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0" y="100726"/>
            <a:ext cx="6460348" cy="427666"/>
          </a:xfrm>
          <a:prstGeom prst="rect">
            <a:avLst/>
          </a:prstGeom>
        </p:spPr>
      </p:pic>
      <p:pic>
        <p:nvPicPr>
          <p:cNvPr id="32" name="Picture 3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3" name="Picture 3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410" y="229692"/>
            <a:ext cx="599499" cy="110777"/>
          </a:xfrm>
          <a:prstGeom prst="rect">
            <a:avLst/>
          </a:prstGeom>
        </p:spPr>
      </p:pic>
      <p:pic>
        <p:nvPicPr>
          <p:cNvPr id="34" name="Picture 3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291" y="225537"/>
            <a:ext cx="482205" cy="117294"/>
          </a:xfrm>
          <a:prstGeom prst="rect">
            <a:avLst/>
          </a:prstGeom>
        </p:spPr>
      </p:pic>
      <p:pic>
        <p:nvPicPr>
          <p:cNvPr id="35" name="Picture 3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7051" y="237771"/>
            <a:ext cx="619048" cy="117294"/>
          </a:xfrm>
          <a:prstGeom prst="rect">
            <a:avLst/>
          </a:prstGeom>
        </p:spPr>
      </p:pic>
      <p:pic>
        <p:nvPicPr>
          <p:cNvPr id="36" name="Picture 3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0052" y="234223"/>
            <a:ext cx="534336" cy="117294"/>
          </a:xfrm>
          <a:prstGeom prst="rect">
            <a:avLst/>
          </a:prstGeom>
        </p:spPr>
      </p:pic>
      <p:pic>
        <p:nvPicPr>
          <p:cNvPr id="37" name="Picture 3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0162" y="235978"/>
            <a:ext cx="736341" cy="117294"/>
          </a:xfrm>
          <a:prstGeom prst="rect">
            <a:avLst/>
          </a:prstGeom>
        </p:spPr>
      </p:pic>
      <p:pic>
        <p:nvPicPr>
          <p:cNvPr id="38" name="Picture 3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943" y="232225"/>
            <a:ext cx="367399" cy="122467"/>
          </a:xfrm>
          <a:prstGeom prst="rect">
            <a:avLst/>
          </a:prstGeom>
        </p:spPr>
      </p:pic>
      <p:pic>
        <p:nvPicPr>
          <p:cNvPr id="39" name="Picture 3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0309" y="232271"/>
            <a:ext cx="401404" cy="129023"/>
          </a:xfrm>
          <a:prstGeom prst="rect">
            <a:avLst/>
          </a:prstGeom>
        </p:spPr>
      </p:pic>
      <p:pic>
        <p:nvPicPr>
          <p:cNvPr id="40" name="Picture 3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5090" y="229504"/>
            <a:ext cx="372732" cy="129023"/>
          </a:xfrm>
          <a:prstGeom prst="rect">
            <a:avLst/>
          </a:prstGeom>
        </p:spPr>
      </p:pic>
      <p:pic>
        <p:nvPicPr>
          <p:cNvPr id="41" name="Picture 40">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12" name="Picture 1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1366" y="552616"/>
            <a:ext cx="5192116" cy="4407261"/>
          </a:xfrm>
          <a:prstGeom prst="rect">
            <a:avLst/>
          </a:prstGeom>
        </p:spPr>
      </p:pic>
      <p:pic>
        <p:nvPicPr>
          <p:cNvPr id="25"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81554" y="694710"/>
            <a:ext cx="2086100" cy="3035765"/>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تمدید مهلت پذیرش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با انتخاب گزینه (تمدید مهلت پذیرش برنده بودن) و انتخاب نام تامین کننده برنده قبلی، می توانید مهلت اعلام پذیرش را به روز و یا به ساعت مشخص نمایید و جهت ارسال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ارسال به تامین کننده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باشد </a:t>
            </a:r>
            <a:r>
              <a:rPr lang="fa-IR" sz="1100" b="1" dirty="0" smtClean="0">
                <a:latin typeface="B Zar" panose="00000400000000000000" pitchFamily="2" charset="-78"/>
                <a:ea typeface="Calibri" panose="020F0502020204030204" pitchFamily="34" charset="0"/>
                <a:cs typeface="B Nazanin" panose="00000400000000000000" pitchFamily="2" charset="-78"/>
              </a:rPr>
              <a:t>و تامین </a:t>
            </a:r>
            <a:r>
              <a:rPr lang="fa-IR" sz="1100" b="1" dirty="0">
                <a:latin typeface="B Zar" panose="00000400000000000000" pitchFamily="2" charset="-78"/>
                <a:ea typeface="Calibri" panose="020F0502020204030204" pitchFamily="34" charset="0"/>
                <a:cs typeface="B Nazanin" panose="00000400000000000000" pitchFamily="2" charset="-78"/>
              </a:rPr>
              <a:t>کننده برنده، طی مهلت تعیین شده جهت پذیرش برنده بودن اقدام ننماید، در </a:t>
            </a:r>
            <a:r>
              <a:rPr lang="fa-IR" sz="1100" b="1" dirty="0" smtClean="0">
                <a:latin typeface="B Zar" panose="00000400000000000000" pitchFamily="2" charset="-78"/>
                <a:ea typeface="Calibri" panose="020F0502020204030204" pitchFamily="34" charset="0"/>
                <a:cs typeface="B Nazanin" panose="00000400000000000000" pitchFamily="2" charset="-78"/>
              </a:rPr>
              <a:t>کارتابل مقام تشخیص و منوی </a:t>
            </a:r>
            <a:r>
              <a:rPr lang="fa-IR" sz="1100" b="1" dirty="0">
                <a:latin typeface="B Zar" panose="00000400000000000000" pitchFamily="2" charset="-78"/>
                <a:ea typeface="Calibri" panose="020F0502020204030204" pitchFamily="34" charset="0"/>
                <a:cs typeface="B Nazanin" panose="00000400000000000000" pitchFamily="2" charset="-78"/>
              </a:rPr>
              <a:t>پاسخ تامین کننده برنده یک ردیف با وضعیت (انقضای مهلت اعلام آمادگی) </a:t>
            </a:r>
            <a:r>
              <a:rPr lang="fa-IR" sz="1100" b="1" dirty="0" smtClean="0">
                <a:latin typeface="B Zar" panose="00000400000000000000" pitchFamily="2" charset="-78"/>
                <a:ea typeface="Calibri" panose="020F0502020204030204" pitchFamily="34" charset="0"/>
                <a:cs typeface="B Nazanin" panose="00000400000000000000" pitchFamily="2" charset="-78"/>
              </a:rPr>
              <a:t>ایجاد می گردد که مقام تشخیص می تواند تمدید را انجام داده و به تامین کننده ارسال نماید.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703630" y="375970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4483718" y="4697049"/>
            <a:ext cx="221769" cy="242280"/>
          </a:xfrm>
          <a:prstGeom prst="rect">
            <a:avLst/>
          </a:prstGeom>
        </p:spPr>
      </p:pic>
    </p:spTree>
    <p:extLst>
      <p:ext uri="{BB962C8B-B14F-4D97-AF65-F5344CB8AC3E}">
        <p14:creationId xmlns:p14="http://schemas.microsoft.com/office/powerpoint/2010/main" val="78882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22" presetClass="entr" presetSubtype="2"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right)">
                                      <p:cBhvr>
                                        <p:cTn id="22" dur="500"/>
                                        <p:tgtEl>
                                          <p:spTgt spid="25"/>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69534"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سفارش خرید کالا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5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186" y="637552"/>
            <a:ext cx="5924641" cy="2281025"/>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81008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1139" y="88830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50732" y="704984"/>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دراین فرم فیلدهای شماره سفارش، شماره درخواست خريد، تاریخ سفارش، شماره استعلام مرجع، نام دستگاه های اجرایی خریدار، نام تامين کننده، </a:t>
            </a:r>
            <a:r>
              <a:rPr lang="fa-IR" sz="1100" b="1" dirty="0" smtClean="0">
                <a:latin typeface="B Zar" panose="00000400000000000000" pitchFamily="2" charset="-78"/>
                <a:ea typeface="Calibri" panose="020F0502020204030204" pitchFamily="34" charset="0"/>
                <a:cs typeface="B Nazanin" panose="00000400000000000000" pitchFamily="2" charset="-78"/>
              </a:rPr>
              <a:t>نوع فرآیند خرید و </a:t>
            </a:r>
            <a:r>
              <a:rPr lang="fa-IR" sz="1100" b="1" dirty="0">
                <a:latin typeface="B Zar" panose="00000400000000000000" pitchFamily="2" charset="-78"/>
                <a:ea typeface="Calibri" panose="020F0502020204030204" pitchFamily="34" charset="0"/>
                <a:cs typeface="B Nazanin" panose="00000400000000000000" pitchFamily="2" charset="-78"/>
              </a:rPr>
              <a:t>فیلد درصد مالیات بر ارزش افزوده خودکار توسط سیستم فراخوانی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8699" y="249101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80672" y="2376331"/>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صورتی که این قسمت 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شده باشد، </a:t>
            </a:r>
            <a:r>
              <a:rPr lang="fa-IR" sz="1100" b="1" dirty="0">
                <a:latin typeface="B Zar" panose="00000400000000000000" pitchFamily="2" charset="-78"/>
                <a:ea typeface="Calibri" panose="020F0502020204030204" pitchFamily="34" charset="0"/>
                <a:cs typeface="B Nazanin" panose="00000400000000000000" pitchFamily="2" charset="-78"/>
              </a:rPr>
              <a:t>به معنای آن می باشد که تمام یا بخشی از مبلغ خرید مقرر است که از </a:t>
            </a:r>
            <a:r>
              <a:rPr lang="fa-IR" sz="1100" b="1" dirty="0" smtClean="0">
                <a:latin typeface="B Zar" panose="00000400000000000000" pitchFamily="2" charset="-78"/>
                <a:ea typeface="Calibri" panose="020F0502020204030204" pitchFamily="34" charset="0"/>
                <a:cs typeface="B Nazanin" panose="00000400000000000000" pitchFamily="2" charset="-78"/>
              </a:rPr>
              <a:t>(اسناد </a:t>
            </a:r>
            <a:r>
              <a:rPr lang="fa-IR" sz="1100" b="1" dirty="0">
                <a:latin typeface="B Zar" panose="00000400000000000000" pitchFamily="2" charset="-78"/>
                <a:ea typeface="Calibri" panose="020F0502020204030204" pitchFamily="34" charset="0"/>
                <a:cs typeface="B Nazanin" panose="00000400000000000000" pitchFamily="2" charset="-78"/>
              </a:rPr>
              <a:t>خزانه </a:t>
            </a:r>
            <a:r>
              <a:rPr lang="fa-IR" sz="1100" b="1" dirty="0" smtClean="0">
                <a:latin typeface="B Zar" panose="00000400000000000000" pitchFamily="2" charset="-78"/>
                <a:ea typeface="Calibri" panose="020F0502020204030204" pitchFamily="34" charset="0"/>
                <a:cs typeface="B Nazanin" panose="00000400000000000000" pitchFamily="2" charset="-78"/>
              </a:rPr>
              <a:t>اسلامی) </a:t>
            </a:r>
            <a:r>
              <a:rPr lang="fa-IR" sz="1100" b="1" dirty="0">
                <a:latin typeface="B Zar" panose="00000400000000000000" pitchFamily="2" charset="-78"/>
                <a:ea typeface="Calibri" panose="020F0502020204030204" pitchFamily="34" charset="0"/>
                <a:cs typeface="B Nazanin" panose="00000400000000000000" pitchFamily="2" charset="-78"/>
              </a:rPr>
              <a:t>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6"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3664" y="178833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27" name="Picture 2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8" name="Picture 2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29" name="Picture 2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30" name="Picture 29">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1" name="Picture 30">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2" name="Picture 31">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34" name="Picture 33">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33923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53" presetClass="entr" presetSubtype="16"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53"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98" y="2729676"/>
            <a:ext cx="5391803" cy="2245447"/>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6" name="Picture 3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8" name="Picture 3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9" name="Picture 3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2" name="Picture 4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0" name="Picture 19">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38913" y="565635"/>
            <a:ext cx="5397598" cy="2078110"/>
          </a:xfrm>
          <a:prstGeom prst="rect">
            <a:avLst/>
          </a:prstGeom>
        </p:spPr>
      </p:pic>
      <p:pic>
        <p:nvPicPr>
          <p:cNvPr id="11"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38531" y="802906"/>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680214" y="144234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3"/>
          <p:cNvSpPr/>
          <p:nvPr/>
        </p:nvSpPr>
        <p:spPr>
          <a:xfrm>
            <a:off x="6681405" y="683062"/>
            <a:ext cx="2086100" cy="229261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فرآیند خرید جزئی</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سفارش هایی که فرآیند خرید آنها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smtClean="0">
                <a:latin typeface="B Zar" panose="00000400000000000000" pitchFamily="2" charset="-78"/>
                <a:ea typeface="Calibri" panose="020F0502020204030204" pitchFamily="34" charset="0"/>
                <a:cs typeface="B Nazanin" panose="00000400000000000000" pitchFamily="2" charset="-78"/>
              </a:rPr>
              <a:t> می باشد در صورتی که محل پرداخت را تنخواه گردان (کارپرداز) انتخاب نمایید، فقط انتخاب نام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انباردار</a:t>
            </a:r>
            <a:r>
              <a:rPr lang="fa-IR" sz="1100" b="1" dirty="0" smtClean="0">
                <a:latin typeface="B Zar" panose="00000400000000000000" pitchFamily="2" charset="-78"/>
                <a:ea typeface="Calibri" panose="020F0502020204030204" pitchFamily="34" charset="0"/>
                <a:cs typeface="B Nazanin" panose="00000400000000000000" pitchFamily="2" charset="-78"/>
              </a:rPr>
              <a:t> الزامی می باشد.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صورت انتخاب محل پرداخت ذیحسابی، انتخاب نام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انباردار</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ذیحساب</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پرداخت </a:t>
            </a:r>
            <a:r>
              <a:rPr lang="fa-IR" sz="1100" b="1" dirty="0">
                <a:latin typeface="B Zar" panose="00000400000000000000" pitchFamily="2" charset="-78"/>
                <a:ea typeface="Calibri" panose="020F0502020204030204" pitchFamily="34" charset="0"/>
                <a:cs typeface="B Nazanin" panose="00000400000000000000" pitchFamily="2" charset="-78"/>
              </a:rPr>
              <a:t>الزامی میباشد.</a:t>
            </a:r>
          </a:p>
          <a:p>
            <a:pPr algn="justLow" rtl="1">
              <a:lnSpc>
                <a:spcPct val="107000"/>
              </a:lnSpc>
              <a:spcAft>
                <a:spcPts val="600"/>
              </a:spcAft>
            </a:pPr>
            <a:endParaRPr lang="fa-IR" sz="1100" b="1" dirty="0" smtClean="0">
              <a:latin typeface="B Zar" panose="00000400000000000000" pitchFamily="2" charset="-78"/>
              <a:ea typeface="Calibri" panose="020F0502020204030204" pitchFamily="34" charset="0"/>
              <a:cs typeface="B Nazanin" panose="00000400000000000000" pitchFamily="2" charset="-78"/>
            </a:endParaRPr>
          </a:p>
        </p:txBody>
      </p:sp>
      <p:pic>
        <p:nvPicPr>
          <p:cNvPr id="15" name="Arrow 2" descr="F:\پاورپوینت ها\ارزیابی کیفی\Arrow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658637" y="305319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710610" y="2938514"/>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فرآیند خرید متوسط</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سفارش هایی که فرآیند خرید آنها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می باشد تنها امکان انتخاب محل پرداخت ذیحسابی وجود دارد</a:t>
            </a:r>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 انتخاب نام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انباردار</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ذیحساب</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پرداخت </a:t>
            </a:r>
            <a:r>
              <a:rPr lang="fa-IR" sz="1100" b="1" dirty="0">
                <a:latin typeface="B Zar" panose="00000400000000000000" pitchFamily="2" charset="-78"/>
                <a:ea typeface="Calibri" panose="020F0502020204030204" pitchFamily="34" charset="0"/>
                <a:cs typeface="B Nazanin" panose="00000400000000000000" pitchFamily="2" charset="-78"/>
              </a:rPr>
              <a:t>الزامی میباشد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8" name="point 2" descr="F:\END\Blue\New folder\point 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217724" y="364154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238489" y="177301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point 2" descr="F:\END\Blue\New folder\point 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614297" y="3970929"/>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38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par>
                          <p:cTn id="36" fill="hold">
                            <p:stCondLst>
                              <p:cond delay="1500"/>
                            </p:stCondLst>
                            <p:childTnLst>
                              <p:par>
                                <p:cTn id="37" presetID="22" presetClass="entr" presetSubtype="2"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28438"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ثبت درخواست خرید</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42" name="Picture 4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3" name="Picture 4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4" name="Picture 4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45" name="Picture 4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6" name="Picture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7" name="Picture 4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8" name="Picture 4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9" name="Picture 4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50" name="Picture 4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51" name="Picture 50">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8" name="Picture 17">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7" name="Picture 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746531" y="508117"/>
            <a:ext cx="2933545" cy="4519447"/>
          </a:xfrm>
          <a:prstGeom prst="rect">
            <a:avLst/>
          </a:prstGeom>
        </p:spPr>
      </p:pic>
      <p:pic>
        <p:nvPicPr>
          <p:cNvPr id="12"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401359" y="37252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9521"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90343" y="2241349"/>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مالیات بر ارزش افزوده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smtClean="0">
                <a:latin typeface="B Zar" panose="00000400000000000000" pitchFamily="2" charset="-78"/>
                <a:ea typeface="Calibri" panose="020F0502020204030204" pitchFamily="34" charset="0"/>
                <a:cs typeface="B Nazanin" panose="00000400000000000000" pitchFamily="2" charset="-78"/>
              </a:rPr>
              <a:t>در </a:t>
            </a:r>
            <a:r>
              <a:rPr lang="ar-SA" sz="1100" b="1" dirty="0">
                <a:latin typeface="B Zar" panose="00000400000000000000" pitchFamily="2" charset="-78"/>
                <a:ea typeface="Calibri" panose="020F0502020204030204" pitchFamily="34" charset="0"/>
                <a:cs typeface="B Nazanin" panose="00000400000000000000" pitchFamily="2" charset="-78"/>
              </a:rPr>
              <a:t>صورت انتخاب چک باکس </a:t>
            </a:r>
            <a:r>
              <a:rPr lang="fa-IR" sz="1100" b="1" dirty="0" smtClean="0">
                <a:latin typeface="B Zar" panose="00000400000000000000" pitchFamily="2" charset="-78"/>
                <a:ea typeface="Calibri" panose="020F0502020204030204" pitchFamily="34" charset="0"/>
                <a:cs typeface="B Nazanin" panose="00000400000000000000" pitchFamily="2" charset="-78"/>
              </a:rPr>
              <a:t>مالیات</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توسط سیستم بر اساس مالیات ارزش افزوده مصوب دولت درسال </a:t>
            </a:r>
            <a:r>
              <a:rPr lang="ar-SA" sz="1100" b="1" dirty="0" smtClean="0">
                <a:latin typeface="B Zar" panose="00000400000000000000" pitchFamily="2" charset="-78"/>
                <a:ea typeface="Calibri" panose="020F0502020204030204" pitchFamily="34" charset="0"/>
                <a:cs typeface="B Nazanin" panose="00000400000000000000" pitchFamily="2" charset="-78"/>
              </a:rPr>
              <a:t>جاری</a:t>
            </a:r>
            <a:r>
              <a:rPr lang="fa-IR" sz="1100" b="1" dirty="0" smtClean="0">
                <a:latin typeface="B Zar" panose="00000400000000000000" pitchFamily="2" charset="-78"/>
                <a:ea typeface="Calibri" panose="020F0502020204030204" pitchFamily="34" charset="0"/>
                <a:cs typeface="B Nazanin" panose="00000400000000000000" pitchFamily="2" charset="-78"/>
              </a:rPr>
              <a:t> بصورت اتوماتیک</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محاسبه می شود و در صورتیکه چک باکس در حالت عدم انتخاب قرار گیرد برابر صفر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59521" y="234717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692" y="680881"/>
            <a:ext cx="2086100" cy="1491112"/>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p>
          <a:p>
            <a:pPr lvl="0"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این قسمت اطلاعات کالای درخواستی و قیمت واحد و قیمت کل کالا قابل مشاهده می باشد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lnSpc>
                <a:spcPct val="107000"/>
              </a:lnSpc>
              <a:spcAft>
                <a:spcPts val="600"/>
              </a:spcAft>
            </a:pPr>
            <a:r>
              <a:rPr lang="ar-SA" sz="1100" b="1" dirty="0" smtClean="0">
                <a:latin typeface="B Zar" panose="00000400000000000000" pitchFamily="2" charset="-78"/>
                <a:ea typeface="Calibri" panose="020F0502020204030204" pitchFamily="34" charset="0"/>
                <a:cs typeface="B Nazanin" panose="00000400000000000000" pitchFamily="2" charset="-78"/>
              </a:rPr>
              <a:t>در </a:t>
            </a:r>
            <a:r>
              <a:rPr lang="ar-SA" sz="1100" b="1" dirty="0">
                <a:latin typeface="B Zar" panose="00000400000000000000" pitchFamily="2" charset="-78"/>
                <a:ea typeface="Calibri" panose="020F0502020204030204" pitchFamily="34" charset="0"/>
                <a:cs typeface="B Nazanin" panose="00000400000000000000" pitchFamily="2" charset="-78"/>
              </a:rPr>
              <a:t>صورت آگاهی از مبلغ تخفیف مورد نظر تامین کننده، می توانید این مبلغ را نیز وارد </a:t>
            </a:r>
            <a:r>
              <a:rPr lang="ar-SA" sz="1100" b="1" dirty="0" smtClean="0">
                <a:latin typeface="B Zar" panose="00000400000000000000" pitchFamily="2" charset="-78"/>
                <a:ea typeface="Calibri" panose="020F0502020204030204" pitchFamily="34" charset="0"/>
                <a:cs typeface="B Nazanin" panose="00000400000000000000" pitchFamily="2" charset="-78"/>
              </a:rPr>
              <a:t>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00644" y="407048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90946" y="3629774"/>
            <a:ext cx="2086100" cy="1309972"/>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پرداخت و تحویل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جهت ثبت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پرداخت و تحویل </a:t>
            </a:r>
            <a:r>
              <a:rPr lang="fa-IR" sz="1100" b="1" dirty="0">
                <a:latin typeface="B Zar" panose="00000400000000000000" pitchFamily="2" charset="-78"/>
                <a:ea typeface="Calibri" panose="020F0502020204030204" pitchFamily="34" charset="0"/>
                <a:cs typeface="B Nazanin" panose="00000400000000000000" pitchFamily="2" charset="-78"/>
              </a:rPr>
              <a:t>بر روی لینک مربوطه کلیک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این لینک پس از تکمیل اطلاعات فرم سفارش و با اولین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 فعال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7" name="pount 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189864" y="4447701"/>
            <a:ext cx="221769" cy="242281"/>
          </a:xfrm>
          <a:prstGeom prst="rect">
            <a:avLst/>
          </a:prstGeom>
        </p:spPr>
      </p:pic>
      <p:pic>
        <p:nvPicPr>
          <p:cNvPr id="28" name="Arrow 3" descr="F:\پاورپوینت ها\ارزیابی کیفی\Arrow 3.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71573" y="3754816"/>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9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53"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right)">
                                      <p:cBhvr>
                                        <p:cTn id="43" dur="500"/>
                                        <p:tgtEl>
                                          <p:spTgt spid="28"/>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42" name="Picture 4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3" name="Picture 4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4" name="Picture 4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45" name="Picture 4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6" name="Picture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7" name="Picture 4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8" name="Picture 4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9" name="Picture 4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50" name="Picture 4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51" name="Picture 50">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8" name="Picture 17">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5898" y="620333"/>
            <a:ext cx="5823731" cy="3956966"/>
          </a:xfrm>
          <a:prstGeom prst="rect">
            <a:avLst/>
          </a:prstGeom>
        </p:spPr>
      </p:pic>
      <p:pic>
        <p:nvPicPr>
          <p:cNvPr id="12"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541788" y="220790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38973" y="87173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69795" y="1666005"/>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پرداخت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قسمت می </a:t>
            </a:r>
            <a:r>
              <a:rPr lang="fa-IR" sz="1100" b="1" dirty="0">
                <a:latin typeface="B Zar" panose="00000400000000000000" pitchFamily="2" charset="-78"/>
                <a:ea typeface="Calibri" panose="020F0502020204030204" pitchFamily="34" charset="0"/>
                <a:cs typeface="B Nazanin" panose="00000400000000000000" pitchFamily="2" charset="-78"/>
              </a:rPr>
              <a:t>توانید فیلد های تاریخ پرداخت، مبلغ خالص پرداختی و تعداد کالایی که (پس از محقق شدن تحویل آن) به ازای آن پرداخت صورت می گیرد، تکمیل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جمع کل مبالغ و تعداد برنامه ریزی شده در فرم زمانبندی پرداخت و تحویل، </a:t>
            </a:r>
            <a:r>
              <a:rPr lang="fa-IR" sz="1100" b="1" dirty="0" smtClean="0">
                <a:latin typeface="B Zar" panose="00000400000000000000" pitchFamily="2" charset="-78"/>
                <a:ea typeface="Calibri" panose="020F0502020204030204" pitchFamily="34" charset="0"/>
                <a:cs typeface="B Nazanin" panose="00000400000000000000" pitchFamily="2" charset="-78"/>
              </a:rPr>
              <a:t>نباید بیشتر </a:t>
            </a:r>
            <a:r>
              <a:rPr lang="fa-IR" sz="1100" b="1" dirty="0">
                <a:latin typeface="B Zar" panose="00000400000000000000" pitchFamily="2" charset="-78"/>
                <a:ea typeface="Calibri" panose="020F0502020204030204" pitchFamily="34" charset="0"/>
                <a:cs typeface="B Nazanin" panose="00000400000000000000" pitchFamily="2" charset="-78"/>
              </a:rPr>
              <a:t>از مقدار درخواستی ثبت شده برای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38973" y="177183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70144" y="752802"/>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سطر </a:t>
            </a:r>
            <a:r>
              <a:rPr lang="fa-IR" sz="1100" b="1" dirty="0">
                <a:latin typeface="B Zar" panose="00000400000000000000" pitchFamily="2" charset="-78"/>
                <a:ea typeface="Calibri" panose="020F0502020204030204" pitchFamily="34" charset="0"/>
                <a:cs typeface="B Nazanin" panose="00000400000000000000" pitchFamily="2" charset="-78"/>
              </a:rPr>
              <a:t>می توانید تاریخ تحویل کالا و تعداد مورد نیاز در هر تحویل را ثبت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82836" y="289923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70398" y="3496221"/>
            <a:ext cx="2086100" cy="1309972"/>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مبلغ جریمه</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 نیاز می توانید با تکمیل این فیلد، جریمه ای را بابت هر روز تاخیر ثبت نمایید.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اطلاعات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7" name="pount 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871876" y="3637339"/>
            <a:ext cx="221769" cy="242281"/>
          </a:xfrm>
          <a:prstGeom prst="rect">
            <a:avLst/>
          </a:prstGeom>
        </p:spPr>
      </p:pic>
      <p:pic>
        <p:nvPicPr>
          <p:cNvPr id="28" name="Arrow 3" descr="F:\پاورپوینت ها\ارزیابی کیفی\Arrow 3.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51025" y="3621263"/>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92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53"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right)">
                                      <p:cBhvr>
                                        <p:cTn id="43" dur="500"/>
                                        <p:tgtEl>
                                          <p:spTgt spid="28"/>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9" name="Picture 3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0" name="Picture 39">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1" name="Picture 4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42" name="Picture 4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3" name="Picture 4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4" name="Picture 4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5" name="Picture 4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6" name="Picture 45">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7" name="Picture 46">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8" name="Picture 47">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5" name="Picture 24">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6" name="Picture 25">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7" name="Rectangle 26"/>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5249" y="606069"/>
            <a:ext cx="5946961" cy="4217488"/>
          </a:xfrm>
          <a:prstGeom prst="rect">
            <a:avLst/>
          </a:prstGeom>
        </p:spPr>
      </p:pic>
      <p:pic>
        <p:nvPicPr>
          <p:cNvPr id="12"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097848" y="126346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38973" y="89227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40458" y="787176"/>
            <a:ext cx="2086100" cy="111697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سایر کسورات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بخش انتهای فرم سفارش فیلد سایر کسورات نیز قابل ویرایش توسط کاربر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3" name="text 1"/>
          <p:cNvSpPr/>
          <p:nvPr/>
        </p:nvSpPr>
        <p:spPr>
          <a:xfrm>
            <a:off x="6669795" y="1768747"/>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نوع پرداخت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صورتي که در این سفارش نیاز به پیش پرداخت، علی الحساب و یا پرداخت قطعی </a:t>
            </a:r>
            <a:r>
              <a:rPr lang="fa-IR" sz="1100" b="1" dirty="0" smtClean="0">
                <a:latin typeface="B Zar" panose="00000400000000000000" pitchFamily="2" charset="-78"/>
                <a:ea typeface="Calibri" panose="020F0502020204030204" pitchFamily="34" charset="0"/>
                <a:cs typeface="B Nazanin" panose="00000400000000000000" pitchFamily="2" charset="-78"/>
              </a:rPr>
              <a:t>باشد با کلیک بر روی کلید افزودن </a:t>
            </a:r>
            <a:r>
              <a:rPr lang="fa-IR" sz="1100" b="1" dirty="0">
                <a:latin typeface="B Zar" panose="00000400000000000000" pitchFamily="2" charset="-78"/>
                <a:ea typeface="Calibri" panose="020F0502020204030204" pitchFamily="34" charset="0"/>
                <a:cs typeface="B Nazanin" panose="00000400000000000000" pitchFamily="2" charset="-78"/>
              </a:rPr>
              <a:t>سطر می توانید تاریخ و مبلغ خالص پرداختی را </a:t>
            </a:r>
            <a:r>
              <a:rPr lang="fa-IR" sz="1100" b="1" dirty="0" smtClean="0">
                <a:latin typeface="B Zar" panose="00000400000000000000" pitchFamily="2" charset="-78"/>
                <a:ea typeface="Calibri" panose="020F0502020204030204" pitchFamily="34" charset="0"/>
                <a:cs typeface="B Nazanin" panose="00000400000000000000" pitchFamily="2" charset="-78"/>
              </a:rPr>
              <a:t>وارد نمایید.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چنانچه مایل به پرداخت قطعي کل سفارش بصورت يکجا </a:t>
            </a:r>
            <a:r>
              <a:rPr lang="fa-IR" sz="1100" b="1" dirty="0" smtClean="0">
                <a:latin typeface="B Zar" panose="00000400000000000000" pitchFamily="2" charset="-78"/>
                <a:ea typeface="Calibri" panose="020F0502020204030204" pitchFamily="34" charset="0"/>
                <a:cs typeface="B Nazanin" panose="00000400000000000000" pitchFamily="2" charset="-78"/>
              </a:rPr>
              <a:t>باشيد</a:t>
            </a:r>
            <a:r>
              <a:rPr lang="fa-IR" sz="1100" b="1" dirty="0">
                <a:latin typeface="B Zar" panose="00000400000000000000" pitchFamily="2" charset="-78"/>
                <a:ea typeface="Calibri" panose="020F0502020204030204" pitchFamily="34" charset="0"/>
                <a:cs typeface="B Nazanin" panose="00000400000000000000" pitchFamily="2" charset="-78"/>
              </a:rPr>
              <a:t>، می توانید تاریخ و مبلغ مورد نظر خود را با عنوان پرداخت قطعی در این جدول مشخص و وارد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38973" y="187457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87038" y="191342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1321" y="390400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تعداد روز مهلت تامین کننده برای تایید سفارش را در فیلد مهلت تایید سفارش توسط تامین کننده وارد نمایید.</a:t>
            </a:r>
          </a:p>
        </p:txBody>
      </p:sp>
      <p:pic>
        <p:nvPicPr>
          <p:cNvPr id="18" name="pount 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173287" y="2593672"/>
            <a:ext cx="221769" cy="242281"/>
          </a:xfrm>
          <a:prstGeom prst="rect">
            <a:avLst/>
          </a:prstGeom>
        </p:spPr>
      </p:pic>
      <p:pic>
        <p:nvPicPr>
          <p:cNvPr id="22" name="Arrow 3" descr="F:\پاورپوینت ها\ارزیابی کیفی\Arrow 3.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31948" y="4029047"/>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57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8" name="Picture 3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9" name="Picture 3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0" name="Picture 3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41" name="Picture 4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2" name="Picture 4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3" name="Picture 4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4" name="Picture 4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5" name="Picture 4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6" name="Picture 45">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7" name="Picture 46">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4" name="Picture 13">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4975" y="606069"/>
            <a:ext cx="5946961" cy="4217488"/>
          </a:xfrm>
          <a:prstGeom prst="rect">
            <a:avLst/>
          </a:prstGeom>
        </p:spPr>
      </p:pic>
      <p:sp>
        <p:nvSpPr>
          <p:cNvPr id="23" name="text 3"/>
          <p:cNvSpPr/>
          <p:nvPr/>
        </p:nvSpPr>
        <p:spPr>
          <a:xfrm>
            <a:off x="6646317" y="2218908"/>
            <a:ext cx="2086100" cy="167225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a:t>
            </a:r>
            <a:r>
              <a:rPr lang="fa-IR" sz="1100" b="1" dirty="0">
                <a:latin typeface="B Zar" panose="00000400000000000000" pitchFamily="2" charset="-78"/>
                <a:ea typeface="Calibri" panose="020F0502020204030204" pitchFamily="34" charset="0"/>
                <a:cs typeface="B Nazanin" panose="00000400000000000000" pitchFamily="2" charset="-78"/>
              </a:rPr>
              <a:t>، سفارش مذکور </a:t>
            </a:r>
            <a:r>
              <a:rPr lang="fa-IR" sz="1100" b="1" dirty="0" smtClean="0">
                <a:latin typeface="B Zar" panose="00000400000000000000" pitchFamily="2" charset="-78"/>
                <a:ea typeface="Calibri" panose="020F0502020204030204" pitchFamily="34" charset="0"/>
                <a:cs typeface="B Nazanin" panose="00000400000000000000" pitchFamily="2" charset="-78"/>
              </a:rPr>
              <a:t>به </a:t>
            </a:r>
            <a:r>
              <a:rPr lang="fa-IR" sz="1100" b="1" dirty="0">
                <a:latin typeface="B Zar" panose="00000400000000000000" pitchFamily="2" charset="-78"/>
                <a:ea typeface="Calibri" panose="020F0502020204030204" pitchFamily="34" charset="0"/>
                <a:cs typeface="B Nazanin" panose="00000400000000000000" pitchFamily="2" charset="-78"/>
              </a:rPr>
              <a:t>کارتابل تامين کننده </a:t>
            </a:r>
            <a:r>
              <a:rPr lang="fa-IR" sz="1100" b="1" dirty="0" smtClean="0">
                <a:latin typeface="B Zar" panose="00000400000000000000" pitchFamily="2" charset="-78"/>
                <a:ea typeface="Calibri" panose="020F0502020204030204" pitchFamily="34" charset="0"/>
                <a:cs typeface="B Nazanin" panose="00000400000000000000" pitchFamily="2" charset="-78"/>
              </a:rPr>
              <a:t>ارسال </a:t>
            </a:r>
            <a:r>
              <a:rPr lang="fa-IR" sz="1100" b="1" dirty="0">
                <a:latin typeface="B Zar" panose="00000400000000000000" pitchFamily="2" charset="-78"/>
                <a:ea typeface="Calibri" panose="020F0502020204030204" pitchFamily="34" charset="0"/>
                <a:cs typeface="B Nazanin" panose="00000400000000000000" pitchFamily="2" charset="-78"/>
              </a:rPr>
              <a:t>مي </a:t>
            </a:r>
            <a:r>
              <a:rPr lang="fa-IR" sz="1100" b="1" dirty="0" smtClean="0">
                <a:latin typeface="B Zar" panose="00000400000000000000" pitchFamily="2" charset="-78"/>
                <a:ea typeface="Calibri" panose="020F0502020204030204" pitchFamily="34" charset="0"/>
                <a:cs typeface="B Nazanin" panose="00000400000000000000" pitchFamily="2" charset="-78"/>
              </a:rPr>
              <a:t>گردد</a:t>
            </a:r>
            <a:r>
              <a:rPr lang="en-US" sz="1100" b="1" dirty="0" smtClean="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خرید متوسط باشد،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a:t>
            </a:r>
            <a:r>
              <a:rPr lang="fa-IR" sz="1100" b="1" dirty="0" smtClean="0">
                <a:latin typeface="B Zar" panose="00000400000000000000" pitchFamily="2" charset="-78"/>
                <a:ea typeface="Calibri" panose="020F0502020204030204" pitchFamily="34" charset="0"/>
                <a:cs typeface="B Nazanin" panose="00000400000000000000" pitchFamily="2" charset="-78"/>
              </a:rPr>
              <a:t>، سفارش به کارتابل مقام تشخیص ارسال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Arrow 4" descr="F:\پاورپوینت ها\ارزیابی کیفی\Arrow 4.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20238" y="88729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09223" y="4256975"/>
            <a:ext cx="221769" cy="242281"/>
          </a:xfrm>
          <a:prstGeom prst="rect">
            <a:avLst/>
          </a:prstGeom>
        </p:spPr>
      </p:pic>
      <p:sp>
        <p:nvSpPr>
          <p:cNvPr id="27" name="text 1"/>
          <p:cNvSpPr/>
          <p:nvPr/>
        </p:nvSpPr>
        <p:spPr>
          <a:xfrm>
            <a:off x="6649059" y="77441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درصورتی که در نظر داشته باشید مدارکی به سفارش پیوست نمایید و یا فایلی را برای تامین کننده ارسال نمایید، کافیست 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اقدام به پیوست فایل نمایید.</a:t>
            </a:r>
          </a:p>
        </p:txBody>
      </p:sp>
      <p:pic>
        <p:nvPicPr>
          <p:cNvPr id="28" name="arrow 5" descr="F:\پاورپوینت ها\ارزیابی کیفی\Arrow 5.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49059" y="2357295"/>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oint 5" descr="F:\پاورپوینت ها\مسئول ثبت مناقصه\Blue\New folder\point 5.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029353" y="4256975"/>
            <a:ext cx="222008" cy="2420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41883" y="965481"/>
            <a:ext cx="4778217" cy="2678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44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500"/>
                                        <p:tgtEl>
                                          <p:spTgt spid="28"/>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4" name="Picture 13">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31990" y="242754"/>
            <a:ext cx="211147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4975" y="606069"/>
            <a:ext cx="5946961" cy="4217488"/>
          </a:xfrm>
          <a:prstGeom prst="rect">
            <a:avLst/>
          </a:prstGeom>
        </p:spPr>
      </p:pic>
      <p:pic>
        <p:nvPicPr>
          <p:cNvPr id="1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067080" y="42532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38973" y="89227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40458" y="787176"/>
            <a:ext cx="2086100" cy="14792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سفارش (مقام تشخیص)</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خرید از نوع فرآیند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در کارتابل مقام تشخیص در فرم سفارش جهت ارسال سفارش به تامین کننده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63635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5" name="Picture 14">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7" name="Picture 16">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313" y="643629"/>
            <a:ext cx="5735522" cy="3408147"/>
          </a:xfrm>
          <a:prstGeom prst="rect">
            <a:avLst/>
          </a:prstGeom>
        </p:spPr>
      </p:pic>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27956" y="231572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386" y="766628"/>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وضعیت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ارسال سفارش به تامین کننده، وضعیت سفارش در کارتابل سفارش ها به (در انتظار تایید تامین کننده) تغییر خواهد کرد.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صورتی که خرید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وضعیت سفارش به (در انتظار تایید مقام تشخیص) تغییر خواهد کرد.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2608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7" name="Picture 16">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2378" y="640315"/>
            <a:ext cx="6008026" cy="3580783"/>
          </a:xfrm>
          <a:prstGeom prst="rect">
            <a:avLst/>
          </a:prstGeom>
        </p:spPr>
      </p:pic>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69795" y="87173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13434" y="251140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701660" y="766628"/>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نهایی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تایید سفارش توسط تامین کننده در کارتابل سفارش ها، وضعیت سفارش به (در انتظار تایید نهایی خریدار) تغییر خواهد کرد و امضای نهایی سفارش توسط کارپرداز انجام می شود.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امضای نهایی سفارش توسط مقام تشخیص انجام خواهد شد.</a:t>
            </a:r>
            <a:endParaRPr lang="en-US" sz="1100" b="1" dirty="0" smtClean="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امضا و تایید نهایی سفارش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207955" y="2514978"/>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64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0" name="Picture 19">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89491" y="607684"/>
            <a:ext cx="5757195" cy="4011701"/>
          </a:xfrm>
          <a:prstGeom prst="rect">
            <a:avLst/>
          </a:prstGeom>
        </p:spPr>
      </p:pic>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701660" y="766628"/>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امضای خریدار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توسط امضای الکترونیکی فرم سفارش را امضا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امضای نهایی سفارش توسط مقام تشخیص انجام خواهد 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074392" y="408692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72732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732042" y="2612642"/>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8"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32920" y="4086924"/>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4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4" name="Picture 3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5" name="Picture 3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6" name="Picture 3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7" name="Picture 3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8" name="Picture 3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9" name="Picture 3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0" name="Picture 3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1" name="Picture 4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2" name="Picture 4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3" name="Picture 42">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0" name="Picture 19">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2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10039" y="607684"/>
            <a:ext cx="5757195" cy="4011701"/>
          </a:xfrm>
          <a:prstGeom prst="rect">
            <a:avLst/>
          </a:prstGeom>
        </p:spPr>
      </p:pic>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امضای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امضای خریدار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توسط امضای الکترونیکی فرم سفارش را امضا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Arrow 2" descr="F:\پاورپوینت ها\ارزیابی کیفی\Arrow 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9521" y="22239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721768" y="210921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9" name="Picture 1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41210" y="1075237"/>
            <a:ext cx="4596547" cy="3034285"/>
          </a:xfrm>
          <a:prstGeom prst="rect">
            <a:avLst/>
          </a:prstGeom>
        </p:spPr>
      </p:pic>
    </p:spTree>
    <p:extLst>
      <p:ext uri="{BB962C8B-B14F-4D97-AF65-F5344CB8AC3E}">
        <p14:creationId xmlns:p14="http://schemas.microsoft.com/office/powerpoint/2010/main" val="158886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79808"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دریافـت کـالا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15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17" name="Picture 1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278" y="570661"/>
            <a:ext cx="6042863" cy="3667808"/>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2558" y="850618"/>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91387" y="74217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ثبت درخواست خرید، کارپرداز در کارتابل (درخواست های خرید)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درخواست خرید جدید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می نماید.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8"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766" y="192722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92111" y="232955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2" descr="F:\پاورپوینت ها\ارزیابی کیفی\Arrow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6820" y="206339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78329" y="1959706"/>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درخواست های ثبت شده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جدول مربوطه تمامی درخواست های ثبت شده و ارسال شده به برد نمایش داده می شود.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درخواست خرید ثبت شده باشد، با کلیک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درخواست </a:t>
            </a:r>
            <a:r>
              <a:rPr lang="fa-IR" sz="1100" b="1" dirty="0" smtClean="0">
                <a:latin typeface="B Zar" panose="00000400000000000000" pitchFamily="2" charset="-78"/>
                <a:ea typeface="Calibri" panose="020F0502020204030204" pitchFamily="34" charset="0"/>
                <a:cs typeface="B Nazanin" panose="00000400000000000000" pitchFamily="2" charset="-78"/>
              </a:rPr>
              <a:t>فرم مورد نظر مشاهده می گردد و امکان ادامه فرآیند و یا ابطال درخواست مربوطه وجود دارد.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0443" y="226434"/>
            <a:ext cx="671177" cy="117294"/>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75985" y="229692"/>
            <a:ext cx="599499" cy="110777"/>
          </a:xfrm>
          <a:prstGeom prst="rect">
            <a:avLst/>
          </a:prstGeom>
        </p:spPr>
      </p:pic>
      <p:pic>
        <p:nvPicPr>
          <p:cNvPr id="25" name="Picture 2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26" name="Picture 2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55962" y="237771"/>
            <a:ext cx="619048" cy="117294"/>
          </a:xfrm>
          <a:prstGeom prst="rect">
            <a:avLst/>
          </a:prstGeom>
        </p:spPr>
      </p:pic>
      <p:pic>
        <p:nvPicPr>
          <p:cNvPr id="27" name="Picture 2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28" name="Picture 2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9716" y="235978"/>
            <a:ext cx="736341" cy="117294"/>
          </a:xfrm>
          <a:prstGeom prst="rect">
            <a:avLst/>
          </a:prstGeom>
        </p:spPr>
      </p:pic>
      <p:pic>
        <p:nvPicPr>
          <p:cNvPr id="29" name="Picture 2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95883" y="232225"/>
            <a:ext cx="367399" cy="122467"/>
          </a:xfrm>
          <a:prstGeom prst="rect">
            <a:avLst/>
          </a:prstGeom>
        </p:spPr>
      </p:pic>
      <p:pic>
        <p:nvPicPr>
          <p:cNvPr id="30" name="Picture 2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31" name="Picture 30">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3109" y="219672"/>
            <a:ext cx="372732" cy="129023"/>
          </a:xfrm>
          <a:prstGeom prst="rect">
            <a:avLst/>
          </a:prstGeom>
        </p:spPr>
      </p:pic>
      <p:pic>
        <p:nvPicPr>
          <p:cNvPr id="33" name="Picture 32">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spTree>
    <p:extLst>
      <p:ext uri="{BB962C8B-B14F-4D97-AF65-F5344CB8AC3E}">
        <p14:creationId xmlns:p14="http://schemas.microsoft.com/office/powerpoint/2010/main" val="326764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par>
                                <p:cTn id="26" presetID="53"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par>
                          <p:cTn id="31" fill="hold">
                            <p:stCondLst>
                              <p:cond delay="2500"/>
                            </p:stCondLst>
                            <p:childTnLst>
                              <p:par>
                                <p:cTn id="32" presetID="22" presetClass="entr" presetSubtype="2"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1"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0" y="102254"/>
            <a:ext cx="6456568" cy="42741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0" name="Picture 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1" name="Rectangle 10"/>
          <p:cNvSpPr/>
          <p:nvPr/>
        </p:nvSpPr>
        <p:spPr>
          <a:xfrm>
            <a:off x="6764420" y="236483"/>
            <a:ext cx="1972015"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انبـاردار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دریافـت کالا</a:t>
            </a:r>
            <a:endParaRPr lang="en-US" sz="110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112" y="587442"/>
            <a:ext cx="6070590" cy="2598213"/>
          </a:xfrm>
          <a:prstGeom prst="rect">
            <a:avLst/>
          </a:prstGeom>
        </p:spPr>
      </p:pic>
      <p:pic>
        <p:nvPicPr>
          <p:cNvPr id="2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8441" y="20685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6595" y="82036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58354" y="715258"/>
            <a:ext cx="2086100" cy="218938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کالاهای دریافتی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انجام عملیات دریافت کالا و صدور رسید در انبار، برای ثبت اطلاعات دریافت کالا می </a:t>
            </a:r>
            <a:r>
              <a:rPr lang="fa-IR" sz="1100" b="1" dirty="0" smtClean="0">
                <a:latin typeface="B Zar" panose="00000400000000000000" pitchFamily="2" charset="-78"/>
                <a:ea typeface="Calibri" panose="020F0502020204030204" pitchFamily="34" charset="0"/>
                <a:cs typeface="B Nazanin" panose="00000400000000000000" pitchFamily="2" charset="-78"/>
              </a:rPr>
              <a:t>توانید </a:t>
            </a:r>
            <a:r>
              <a:rPr lang="fa-IR" sz="1100" b="1" dirty="0">
                <a:latin typeface="B Zar" panose="00000400000000000000" pitchFamily="2" charset="-78"/>
                <a:ea typeface="Calibri" panose="020F0502020204030204" pitchFamily="34" charset="0"/>
                <a:cs typeface="B Nazanin" panose="00000400000000000000" pitchFamily="2" charset="-78"/>
              </a:rPr>
              <a:t>به کارتابل "</a:t>
            </a:r>
            <a:r>
              <a:rPr lang="fa-IR" sz="1100" b="1" dirty="0" smtClean="0">
                <a:latin typeface="B Zar" panose="00000400000000000000" pitchFamily="2" charset="-78"/>
                <a:ea typeface="Calibri" panose="020F0502020204030204" pitchFamily="34" charset="0"/>
                <a:cs typeface="B Nazanin" panose="00000400000000000000" pitchFamily="2" charset="-78"/>
              </a:rPr>
              <a:t>کالاهای </a:t>
            </a:r>
            <a:r>
              <a:rPr lang="fa-IR" sz="1100" b="1" dirty="0">
                <a:latin typeface="B Zar" panose="00000400000000000000" pitchFamily="2" charset="-78"/>
                <a:ea typeface="Calibri" panose="020F0502020204030204" pitchFamily="34" charset="0"/>
                <a:cs typeface="B Nazanin" panose="00000400000000000000" pitchFamily="2" charset="-78"/>
              </a:rPr>
              <a:t>دریافتی" وارد شوید. </a:t>
            </a:r>
            <a:endParaRPr lang="en-US"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این کارتابل قادر به رویت جدول حاوی اطلاعات محموله های مربوط به سفارشات در مرحله دریافت کالا، می </a:t>
            </a:r>
            <a:r>
              <a:rPr lang="fa-IR" sz="1100" b="1" dirty="0" smtClean="0">
                <a:latin typeface="B Zar" panose="00000400000000000000" pitchFamily="2" charset="-78"/>
                <a:ea typeface="Calibri" panose="020F0502020204030204" pitchFamily="34" charset="0"/>
                <a:cs typeface="B Nazanin" panose="00000400000000000000" pitchFamily="2" charset="-78"/>
              </a:rPr>
              <a:t>باشید</a:t>
            </a:r>
            <a:r>
              <a:rPr lang="en-US"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سفارش</a:t>
            </a:r>
            <a:r>
              <a:rPr lang="fa-IR" sz="1100" b="1" dirty="0">
                <a:latin typeface="B Zar" panose="00000400000000000000" pitchFamily="2" charset="-78"/>
                <a:ea typeface="Calibri" panose="020F0502020204030204" pitchFamily="34" charset="0"/>
                <a:cs typeface="B Nazanin" panose="00000400000000000000" pitchFamily="2" charset="-78"/>
              </a:rPr>
              <a:t> در کارتابل </a:t>
            </a:r>
            <a:r>
              <a:rPr lang="fa-IR" sz="1100" b="1" dirty="0" smtClean="0">
                <a:latin typeface="B Zar" panose="00000400000000000000" pitchFamily="2" charset="-78"/>
                <a:ea typeface="Calibri" panose="020F0502020204030204" pitchFamily="34" charset="0"/>
                <a:cs typeface="B Nazanin" panose="00000400000000000000" pitchFamily="2" charset="-78"/>
              </a:rPr>
              <a:t>(کالاهای دریافتی)، </a:t>
            </a:r>
            <a:r>
              <a:rPr lang="fa-IR" sz="1100" b="1" dirty="0">
                <a:latin typeface="B Zar" panose="00000400000000000000" pitchFamily="2" charset="-78"/>
                <a:ea typeface="Calibri" panose="020F0502020204030204" pitchFamily="34" charset="0"/>
                <a:cs typeface="B Nazanin" panose="00000400000000000000" pitchFamily="2" charset="-78"/>
              </a:rPr>
              <a:t>وارد فرم </a:t>
            </a:r>
            <a:r>
              <a:rPr lang="fa-IR" sz="1100" b="1" dirty="0" smtClean="0">
                <a:latin typeface="B Zar" panose="00000400000000000000" pitchFamily="2" charset="-78"/>
                <a:ea typeface="Calibri" panose="020F0502020204030204" pitchFamily="34" charset="0"/>
                <a:cs typeface="B Nazanin" panose="00000400000000000000" pitchFamily="2" charset="-78"/>
              </a:rPr>
              <a:t>(ارسال </a:t>
            </a:r>
            <a:r>
              <a:rPr lang="fa-IR" sz="1100" b="1" dirty="0">
                <a:latin typeface="B Zar" panose="00000400000000000000" pitchFamily="2" charset="-78"/>
                <a:ea typeface="Calibri" panose="020F0502020204030204" pitchFamily="34" charset="0"/>
                <a:cs typeface="B Nazanin" panose="00000400000000000000" pitchFamily="2" charset="-78"/>
              </a:rPr>
              <a:t>و تحویل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مرتبط </a:t>
            </a:r>
            <a:r>
              <a:rPr lang="fa-IR" sz="1100" b="1" dirty="0">
                <a:latin typeface="B Zar" panose="00000400000000000000" pitchFamily="2" charset="-78"/>
                <a:ea typeface="Calibri" panose="020F0502020204030204" pitchFamily="34" charset="0"/>
                <a:cs typeface="B Nazanin" panose="00000400000000000000" pitchFamily="2" charset="-78"/>
              </a:rPr>
              <a:t>با آن سفارش خواهید </a:t>
            </a:r>
            <a:r>
              <a:rPr lang="fa-IR" sz="1100" b="1" dirty="0" smtClean="0">
                <a:latin typeface="B Zar" panose="00000400000000000000" pitchFamily="2" charset="-78"/>
                <a:ea typeface="Calibri" panose="020F0502020204030204" pitchFamily="34" charset="0"/>
                <a:cs typeface="B Nazanin" panose="00000400000000000000" pitchFamily="2" charset="-78"/>
              </a:rPr>
              <a:t>شد.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9" name="Picture 1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6296" y="6065413"/>
            <a:ext cx="885087" cy="252466"/>
          </a:xfrm>
          <a:prstGeom prst="rect">
            <a:avLst/>
          </a:prstGeom>
        </p:spPr>
      </p:pic>
      <p:pic>
        <p:nvPicPr>
          <p:cNvPr id="13" name="Picture 1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4" name="Picture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15" name="Picture 1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16" name="Picture 15">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46744" y="237771"/>
            <a:ext cx="619048" cy="117294"/>
          </a:xfrm>
          <a:prstGeom prst="rect">
            <a:avLst/>
          </a:prstGeom>
        </p:spPr>
      </p:pic>
      <p:pic>
        <p:nvPicPr>
          <p:cNvPr id="17" name="Picture 16">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18" name="Picture 17">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79687" y="235978"/>
            <a:ext cx="736341" cy="117294"/>
          </a:xfrm>
          <a:prstGeom prst="rect">
            <a:avLst/>
          </a:prstGeom>
        </p:spPr>
      </p:pic>
      <p:pic>
        <p:nvPicPr>
          <p:cNvPr id="20" name="Picture 19">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21" name="Picture 20">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22" name="Picture 21">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93862" y="229504"/>
            <a:ext cx="372732" cy="129023"/>
          </a:xfrm>
          <a:prstGeom prst="rect">
            <a:avLst/>
          </a:prstGeom>
        </p:spPr>
      </p:pic>
      <p:pic>
        <p:nvPicPr>
          <p:cNvPr id="24" name="Picture 23">
            <a:hlinkClick r:id="rId20"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spTree>
    <p:extLst>
      <p:ext uri="{BB962C8B-B14F-4D97-AF65-F5344CB8AC3E}">
        <p14:creationId xmlns:p14="http://schemas.microsoft.com/office/powerpoint/2010/main" val="167686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right)">
                                      <p:cBhvr>
                                        <p:cTn id="20" dur="500"/>
                                        <p:tgtEl>
                                          <p:spTgt spid="27"/>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0" y="102254"/>
            <a:ext cx="6456568" cy="427416"/>
          </a:xfrm>
          <a:prstGeom prst="rect">
            <a:avLst/>
          </a:prstGeom>
        </p:spPr>
      </p:pic>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6" name="Picture 4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47" name="Picture 4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8" name="Picture 4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6744" y="237771"/>
            <a:ext cx="619048" cy="117294"/>
          </a:xfrm>
          <a:prstGeom prst="rect">
            <a:avLst/>
          </a:prstGeom>
        </p:spPr>
      </p:pic>
      <p:pic>
        <p:nvPicPr>
          <p:cNvPr id="49" name="Picture 4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50" name="Picture 4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9687" y="235978"/>
            <a:ext cx="736341" cy="117294"/>
          </a:xfrm>
          <a:prstGeom prst="rect">
            <a:avLst/>
          </a:prstGeom>
        </p:spPr>
      </p:pic>
      <p:pic>
        <p:nvPicPr>
          <p:cNvPr id="51" name="Picture 5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52" name="Picture 5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53" name="Picture 5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3862" y="229504"/>
            <a:ext cx="372732" cy="129023"/>
          </a:xfrm>
          <a:prstGeom prst="rect">
            <a:avLst/>
          </a:prstGeom>
        </p:spPr>
      </p:pic>
      <p:pic>
        <p:nvPicPr>
          <p:cNvPr id="54" name="Picture 5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7907" y="546122"/>
            <a:ext cx="5927626" cy="4363250"/>
          </a:xfrm>
          <a:prstGeom prst="rect">
            <a:avLst/>
          </a:prstGeom>
        </p:spPr>
      </p:pic>
      <p:pic>
        <p:nvPicPr>
          <p:cNvPr id="26" name="point 1" descr="F:\END\Blue\New folder\point 1.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230910" y="174359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68469" y="85295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90060" y="74784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فرم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مشاهده فرم سفار</a:t>
            </a:r>
            <a:r>
              <a:rPr lang="fa-IR" sz="1100" b="1" dirty="0">
                <a:latin typeface="B Zar" panose="00000400000000000000" pitchFamily="2" charset="-78"/>
                <a:ea typeface="Calibri" panose="020F0502020204030204" pitchFamily="34" charset="0"/>
                <a:cs typeface="B Nazanin" panose="00000400000000000000" pitchFamily="2" charset="-78"/>
              </a:rPr>
              <a:t>ش در این فرم، قادر خواهید بود جزئیات سفارش در زمانبندی تحویل کالا/کالاها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p>
        </p:txBody>
      </p:sp>
      <p:pic>
        <p:nvPicPr>
          <p:cNvPr id="29" name="Arrow 2" descr="F:\پاورپوینت ها\ارزیابی کیفی\Arrow 2.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678301" y="199963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9726" y="1884951"/>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مراحل ارسال و تحویل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a:t>
            </a:r>
            <a:r>
              <a:rPr lang="fa-IR" sz="1100" b="1" dirty="0" smtClean="0">
                <a:latin typeface="B Zar" panose="00000400000000000000" pitchFamily="2" charset="-78"/>
                <a:ea typeface="Calibri" panose="020F0502020204030204" pitchFamily="34" charset="0"/>
                <a:cs typeface="B Nazanin" panose="00000400000000000000" pitchFamily="2" charset="-78"/>
              </a:rPr>
              <a:t>این جدول </a:t>
            </a:r>
            <a:r>
              <a:rPr lang="fa-IR" sz="1100" b="1" dirty="0">
                <a:latin typeface="B Zar" panose="00000400000000000000" pitchFamily="2" charset="-78"/>
                <a:ea typeface="Calibri" panose="020F0502020204030204" pitchFamily="34" charset="0"/>
                <a:cs typeface="B Nazanin" panose="00000400000000000000" pitchFamily="2" charset="-78"/>
              </a:rPr>
              <a:t>مراحل ارسال و تحویل سفارش نمایش داده شده است که در آن اطلاعات مراحل قبلی ارسال وتحویل کالا/کالاهای سفارش نمایش داده می شود و اطلاعات مرحله جاری دریافت نیز در ردیف جدیدی از آن ثبت می شود. </a:t>
            </a:r>
          </a:p>
        </p:txBody>
      </p:sp>
      <p:pic>
        <p:nvPicPr>
          <p:cNvPr id="31" name="point 2" descr="F:\END\Blue\New folder\point 2.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731451" y="222235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77155" y="3338219"/>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انتخاب هر ردیف از محموله های ارسال شده وکلیک بر روی گزینه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جزئیات اطلاعات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قادر </a:t>
            </a:r>
            <a:r>
              <a:rPr lang="fa-IR" sz="1100" b="1" dirty="0">
                <a:latin typeface="B Zar" panose="00000400000000000000" pitchFamily="2" charset="-78"/>
                <a:ea typeface="Calibri" panose="020F0502020204030204" pitchFamily="34" charset="0"/>
                <a:cs typeface="B Nazanin" panose="00000400000000000000" pitchFamily="2" charset="-78"/>
              </a:rPr>
              <a:t>خواهید بود تا اطلاعات مربوط به کالا/کالاهای ارسالی در آن محموله را به تفکیک، در جدول </a:t>
            </a:r>
            <a:r>
              <a:rPr lang="fa-IR" sz="1100" b="1" dirty="0" smtClean="0">
                <a:latin typeface="B Zar" panose="00000400000000000000" pitchFamily="2" charset="-78"/>
                <a:ea typeface="Calibri" panose="020F0502020204030204" pitchFamily="34" charset="0"/>
                <a:cs typeface="B Nazanin" panose="00000400000000000000" pitchFamily="2" charset="-78"/>
              </a:rPr>
              <a:t>(اطلاعات کالا) </a:t>
            </a:r>
            <a:r>
              <a:rPr lang="fa-IR" sz="1100" b="1" dirty="0">
                <a:latin typeface="B Zar" panose="00000400000000000000" pitchFamily="2" charset="-78"/>
                <a:ea typeface="Calibri" panose="020F0502020204030204" pitchFamily="34" charset="0"/>
                <a:cs typeface="B Nazanin" panose="00000400000000000000" pitchFamily="2" charset="-78"/>
              </a:rPr>
              <a:t>مشاهده نمایید.</a:t>
            </a:r>
          </a:p>
        </p:txBody>
      </p:sp>
      <p:pic>
        <p:nvPicPr>
          <p:cNvPr id="15" name="Arrow 3" descr="F:\پاورپوینت ها\ارزیابی کیفی\Arrow 3.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7782" y="345298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7" name="pount 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4462" y="3738860"/>
            <a:ext cx="221769" cy="242281"/>
          </a:xfrm>
          <a:prstGeom prst="rect">
            <a:avLst/>
          </a:prstGeom>
        </p:spPr>
      </p:pic>
      <p:pic>
        <p:nvPicPr>
          <p:cNvPr id="25" name="Picture 24">
            <a:hlinkClick r:id="rId30" action="ppaction://hlinksldjump"/>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32" name="Picture 31">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764420" y="236483"/>
            <a:ext cx="1972015"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انبـاردار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دریافـت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88355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0" y="102254"/>
            <a:ext cx="6456568" cy="427416"/>
          </a:xfrm>
          <a:prstGeom prst="rect">
            <a:avLst/>
          </a:prstGeom>
        </p:spPr>
      </p:pic>
      <p:pic>
        <p:nvPicPr>
          <p:cNvPr id="41" name="Picture 4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2" name="Picture 4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43" name="Picture 4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4" name="Picture 4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6744" y="237771"/>
            <a:ext cx="619048" cy="117294"/>
          </a:xfrm>
          <a:prstGeom prst="rect">
            <a:avLst/>
          </a:prstGeom>
        </p:spPr>
      </p:pic>
      <p:pic>
        <p:nvPicPr>
          <p:cNvPr id="45" name="Picture 4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6" name="Picture 4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9687" y="235978"/>
            <a:ext cx="736341" cy="117294"/>
          </a:xfrm>
          <a:prstGeom prst="rect">
            <a:avLst/>
          </a:prstGeom>
        </p:spPr>
      </p:pic>
      <p:pic>
        <p:nvPicPr>
          <p:cNvPr id="47" name="Picture 4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48" name="Picture 4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49" name="Picture 4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3862" y="229504"/>
            <a:ext cx="372732" cy="129023"/>
          </a:xfrm>
          <a:prstGeom prst="rect">
            <a:avLst/>
          </a:prstGeom>
        </p:spPr>
      </p:pic>
      <p:pic>
        <p:nvPicPr>
          <p:cNvPr id="50" name="Picture 4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22" name="Picture 2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764420" y="236483"/>
            <a:ext cx="1972015"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انبـاردار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دریافـت کالا</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59025" y="583337"/>
            <a:ext cx="5554097" cy="4307985"/>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560107" y="76899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28699" y="85118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40458" y="746080"/>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قسمت اطلاعات تأمین کننده </a:t>
            </a:r>
            <a:r>
              <a:rPr lang="fa-IR" sz="1100" b="1" dirty="0" smtClean="0">
                <a:latin typeface="B Zar" panose="00000400000000000000" pitchFamily="2" charset="-78"/>
                <a:ea typeface="Calibri" panose="020F0502020204030204" pitchFamily="34" charset="0"/>
                <a:cs typeface="B Nazanin" panose="00000400000000000000" pitchFamily="2" charset="-78"/>
              </a:rPr>
              <a:t>می</a:t>
            </a:r>
            <a:r>
              <a:rPr lang="en-US"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توانید اطلاعات ثبت شده توسط تامین کننده در خصوص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کالا </a:t>
            </a:r>
            <a:r>
              <a:rPr lang="fa-IR" sz="1100" b="1" dirty="0">
                <a:latin typeface="B Zar" panose="00000400000000000000" pitchFamily="2" charset="-78"/>
                <a:ea typeface="Calibri" panose="020F0502020204030204" pitchFamily="34" charset="0"/>
                <a:cs typeface="B Nazanin" panose="00000400000000000000" pitchFamily="2" charset="-78"/>
              </a:rPr>
              <a:t>را مشاهده نمایید ولی امکان ویرایش، برای شما وجود ندارد.</a:t>
            </a: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28699" y="197732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60124" y="1862639"/>
            <a:ext cx="2086100" cy="235865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جزئیات دریافت محموله </a:t>
            </a:r>
            <a:r>
              <a:rPr lang="fa-IR" sz="1100" b="1" dirty="0" smtClean="0">
                <a:latin typeface="B Zar" panose="00000400000000000000" pitchFamily="2" charset="-78"/>
                <a:ea typeface="Calibri" panose="020F0502020204030204" pitchFamily="34" charset="0"/>
                <a:cs typeface="B Nazanin" panose="00000400000000000000" pitchFamily="2" charset="-78"/>
              </a:rPr>
              <a:t>را </a:t>
            </a:r>
            <a:r>
              <a:rPr lang="fa-IR" sz="1100" b="1" dirty="0">
                <a:latin typeface="B Zar" panose="00000400000000000000" pitchFamily="2" charset="-78"/>
                <a:ea typeface="Calibri" panose="020F0502020204030204" pitchFamily="34" charset="0"/>
                <a:cs typeface="B Nazanin" panose="00000400000000000000" pitchFamily="2" charset="-78"/>
              </a:rPr>
              <a:t>در جدول </a:t>
            </a:r>
            <a:r>
              <a:rPr lang="fa-IR" sz="1100" b="1" dirty="0" smtClean="0">
                <a:latin typeface="B Zar" panose="00000400000000000000" pitchFamily="2" charset="-78"/>
                <a:ea typeface="Calibri" panose="020F0502020204030204" pitchFamily="34" charset="0"/>
                <a:cs typeface="B Nazanin" panose="00000400000000000000" pitchFamily="2" charset="-78"/>
              </a:rPr>
              <a:t>فوق و </a:t>
            </a:r>
            <a:r>
              <a:rPr lang="fa-IR" sz="1100" b="1" dirty="0">
                <a:latin typeface="B Zar" panose="00000400000000000000" pitchFamily="2" charset="-78"/>
                <a:ea typeface="Calibri" panose="020F0502020204030204" pitchFamily="34" charset="0"/>
                <a:cs typeface="B Nazanin" panose="00000400000000000000" pitchFamily="2" charset="-78"/>
              </a:rPr>
              <a:t>در بخش </a:t>
            </a:r>
            <a:r>
              <a:rPr lang="fa-IR" sz="1100" b="1" dirty="0" smtClean="0">
                <a:latin typeface="B Zar" panose="00000400000000000000" pitchFamily="2" charset="-78"/>
                <a:ea typeface="Calibri" panose="020F0502020204030204" pitchFamily="34" charset="0"/>
                <a:cs typeface="B Nazanin" panose="00000400000000000000" pitchFamily="2" charset="-78"/>
              </a:rPr>
              <a:t>(اطلاعات خریدار) پس </a:t>
            </a:r>
            <a:r>
              <a:rPr lang="fa-IR" sz="1100" b="1" dirty="0">
                <a:latin typeface="B Zar" panose="00000400000000000000" pitchFamily="2" charset="-78"/>
                <a:ea typeface="Calibri" panose="020F0502020204030204" pitchFamily="34" charset="0"/>
                <a:cs typeface="B Nazanin" panose="00000400000000000000" pitchFamily="2" charset="-78"/>
              </a:rPr>
              <a:t>از دریافت کالا و صدور رسید انبار تکمیل </a:t>
            </a:r>
            <a:r>
              <a:rPr lang="fa-IR" sz="1100" b="1" dirty="0" smtClean="0">
                <a:latin typeface="B Zar" panose="00000400000000000000" pitchFamily="2" charset="-78"/>
                <a:ea typeface="Calibri" panose="020F0502020204030204" pitchFamily="34" charset="0"/>
                <a:cs typeface="B Nazanin" panose="00000400000000000000" pitchFamily="2" charset="-78"/>
              </a:rPr>
              <a:t>نمائید.</a:t>
            </a:r>
          </a:p>
          <a:p>
            <a:pPr marL="171450" indent="-171450" algn="justLow" rtl="1">
              <a:buFont typeface="Arial" panose="020B0604020202020204" pitchFamily="34" charset="0"/>
              <a:buChar char="•"/>
            </a:pPr>
            <a:r>
              <a:rPr lang="fa-IR" sz="1100" b="1" dirty="0">
                <a:latin typeface="B Zar" panose="00000400000000000000" pitchFamily="2" charset="-78"/>
                <a:ea typeface="Calibri" panose="020F0502020204030204" pitchFamily="34" charset="0"/>
                <a:cs typeface="B Nazanin" panose="00000400000000000000" pitchFamily="2" charset="-78"/>
              </a:rPr>
              <a:t>شماره </a:t>
            </a:r>
            <a:r>
              <a:rPr lang="fa-IR" sz="1100" b="1" dirty="0" smtClean="0">
                <a:latin typeface="B Zar" panose="00000400000000000000" pitchFamily="2" charset="-78"/>
                <a:ea typeface="Calibri" panose="020F0502020204030204" pitchFamily="34" charset="0"/>
                <a:cs typeface="B Nazanin" panose="00000400000000000000" pitchFamily="2" charset="-78"/>
              </a:rPr>
              <a:t>رسید </a:t>
            </a:r>
            <a:r>
              <a:rPr lang="fa-IR" sz="1100" b="1" dirty="0">
                <a:latin typeface="B Zar" panose="00000400000000000000" pitchFamily="2" charset="-78"/>
                <a:ea typeface="Calibri" panose="020F0502020204030204" pitchFamily="34" charset="0"/>
                <a:cs typeface="B Nazanin" panose="00000400000000000000" pitchFamily="2" charset="-78"/>
              </a:rPr>
              <a:t>انبار</a:t>
            </a:r>
          </a:p>
          <a:p>
            <a:pPr marL="171450" indent="-171450" algn="justLow" rtl="1">
              <a:buFont typeface="Arial" panose="020B0604020202020204" pitchFamily="34" charset="0"/>
              <a:buChar char="•"/>
            </a:pPr>
            <a:r>
              <a:rPr lang="fa-IR" sz="1100" b="1" dirty="0" smtClean="0">
                <a:latin typeface="B Zar" panose="00000400000000000000" pitchFamily="2" charset="-78"/>
                <a:ea typeface="Calibri" panose="020F0502020204030204" pitchFamily="34" charset="0"/>
                <a:cs typeface="B Nazanin" panose="00000400000000000000" pitchFamily="2" charset="-78"/>
              </a:rPr>
              <a:t>تاریخ رسید انبار</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marL="171450" indent="-171450" algn="justLow" rtl="1">
              <a:buFont typeface="Arial" panose="020B0604020202020204" pitchFamily="34" charset="0"/>
              <a:buChar char="•"/>
            </a:pPr>
            <a:r>
              <a:rPr lang="fa-IR" sz="1100" b="1" dirty="0" smtClean="0">
                <a:latin typeface="B Zar" panose="00000400000000000000" pitchFamily="2" charset="-78"/>
                <a:ea typeface="Calibri" panose="020F0502020204030204" pitchFamily="34" charset="0"/>
                <a:cs typeface="B Nazanin" panose="00000400000000000000" pitchFamily="2" charset="-78"/>
              </a:rPr>
              <a:t>تعداد دریافتی</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marL="171450" indent="-171450" algn="justLow" rtl="1">
              <a:buFont typeface="Arial" panose="020B0604020202020204" pitchFamily="34" charset="0"/>
              <a:buChar char="•"/>
            </a:pPr>
            <a:r>
              <a:rPr lang="fa-IR" sz="1100" b="1" dirty="0" smtClean="0">
                <a:latin typeface="B Zar" panose="00000400000000000000" pitchFamily="2" charset="-78"/>
                <a:ea typeface="Calibri" panose="020F0502020204030204" pitchFamily="34" charset="0"/>
                <a:cs typeface="B Nazanin" panose="00000400000000000000" pitchFamily="2" charset="-78"/>
              </a:rPr>
              <a:t>تعداد تایید شده</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marL="171450" indent="-171450" algn="justLow" rtl="1">
              <a:buFont typeface="Arial" panose="020B0604020202020204" pitchFamily="34" charset="0"/>
              <a:buChar char="•"/>
            </a:pPr>
            <a:r>
              <a:rPr lang="fa-IR" sz="1100" b="1" dirty="0" smtClean="0">
                <a:latin typeface="B Zar" panose="00000400000000000000" pitchFamily="2" charset="-78"/>
                <a:ea typeface="Calibri" panose="020F0502020204030204" pitchFamily="34" charset="0"/>
                <a:cs typeface="B Nazanin" panose="00000400000000000000" pitchFamily="2" charset="-78"/>
              </a:rPr>
              <a:t>تحویل گیرنده (</a:t>
            </a:r>
            <a:r>
              <a:rPr lang="fa-IR" sz="1100" b="1" dirty="0">
                <a:latin typeface="B Zar" panose="00000400000000000000" pitchFamily="2" charset="-78"/>
                <a:ea typeface="Calibri" panose="020F0502020204030204" pitchFamily="34" charset="0"/>
                <a:cs typeface="B Nazanin" panose="00000400000000000000" pitchFamily="2" charset="-78"/>
              </a:rPr>
              <a:t>لازم است صفحه کلید درحالت فارسی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marL="171450" indent="-171450" algn="justLow" rtl="1">
              <a:buFont typeface="Arial" panose="020B0604020202020204" pitchFamily="34" charset="0"/>
              <a:buChar char="•"/>
            </a:pP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60106" y="203947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17250" y="3903759"/>
            <a:ext cx="2086100" cy="68961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اطلاعات</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اطلاعات فوق در جدول مربوطه برروی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Arrow 3" descr="F:\پاورپوینت ها\ارزیابی کیفی\Arrow 3.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597877" y="402880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415998" y="4482502"/>
            <a:ext cx="221769" cy="242281"/>
          </a:xfrm>
          <a:prstGeom prst="rect">
            <a:avLst/>
          </a:prstGeom>
        </p:spPr>
      </p:pic>
    </p:spTree>
    <p:extLst>
      <p:ext uri="{BB962C8B-B14F-4D97-AF65-F5344CB8AC3E}">
        <p14:creationId xmlns:p14="http://schemas.microsoft.com/office/powerpoint/2010/main" val="33992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0" y="102254"/>
            <a:ext cx="6456568" cy="427416"/>
          </a:xfrm>
          <a:prstGeom prst="rect">
            <a:avLst/>
          </a:prstGeom>
        </p:spPr>
      </p:pic>
      <p:pic>
        <p:nvPicPr>
          <p:cNvPr id="37" name="Picture 3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9" name="Picture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0" name="Picture 3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6744" y="237771"/>
            <a:ext cx="619048" cy="117294"/>
          </a:xfrm>
          <a:prstGeom prst="rect">
            <a:avLst/>
          </a:prstGeom>
        </p:spPr>
      </p:pic>
      <p:pic>
        <p:nvPicPr>
          <p:cNvPr id="41" name="Picture 4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2" name="Picture 4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9687" y="235978"/>
            <a:ext cx="736341" cy="117294"/>
          </a:xfrm>
          <a:prstGeom prst="rect">
            <a:avLst/>
          </a:prstGeom>
        </p:spPr>
      </p:pic>
      <p:pic>
        <p:nvPicPr>
          <p:cNvPr id="43" name="Picture 4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44" name="Picture 4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45" name="Picture 4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3862" y="229504"/>
            <a:ext cx="372732" cy="129023"/>
          </a:xfrm>
          <a:prstGeom prst="rect">
            <a:avLst/>
          </a:prstGeom>
        </p:spPr>
      </p:pic>
      <p:pic>
        <p:nvPicPr>
          <p:cNvPr id="46" name="Picture 45">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14" name="Picture 13">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764420" y="236483"/>
            <a:ext cx="1972015"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انبـاردار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دریافـت کالا</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63130" y="597619"/>
            <a:ext cx="5521909" cy="4303526"/>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395466" y="44825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80069" y="81008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91828" y="704984"/>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چنانچه مدارك مرتبطي براي تحویل کالا مانند رسید انبار و حواله تامین کننده و یا فاکتور و ... در قالب </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en-US" sz="1000" b="1" dirty="0" smtClean="0">
                <a:latin typeface="Arial" panose="020B0604020202020204" pitchFamily="34" charset="0"/>
                <a:ea typeface="Calibri" panose="020F0502020204030204" pitchFamily="34" charset="0"/>
                <a:cs typeface="Arial" panose="020B0604020202020204" pitchFamily="34" charset="0"/>
              </a:rPr>
              <a:t>image</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en-US" sz="1000" b="1" dirty="0" smtClean="0">
                <a:latin typeface="Arial" panose="020B0604020202020204" pitchFamily="34" charset="0"/>
                <a:ea typeface="Calibri" panose="020F0502020204030204" pitchFamily="34" charset="0"/>
                <a:cs typeface="Arial" panose="020B0604020202020204" pitchFamily="34" charset="0"/>
              </a:rPr>
              <a:t>word</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داشته باشید، می توانید از این طريق در سامانه بارگذاري و پيوست فرم مربوطه نماييد. </a:t>
            </a:r>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همچنین در صورتی که تامین کننده مدارکی را پیوست نموده باشد می توانید از طریق این کلید اقدام به مشاهده مدارک پیوستی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80069" y="298419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11494" y="2869505"/>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امضای انباردار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اطلاعات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امضای انباردار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با گواهی امضای الکترونیکی اقدام به امضای فرم مربوطه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99845" y="4474938"/>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44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82902" y="868802"/>
            <a:ext cx="7276832" cy="684803"/>
          </a:xfrm>
          <a:prstGeom prst="rect">
            <a:avLst/>
          </a:prstGeom>
          <a:noFill/>
        </p:spPr>
        <p:txBody>
          <a:bodyPr wrap="square" lIns="68580" tIns="34290" rIns="68580" bIns="34290" rtlCol="0">
            <a:spAutoFit/>
          </a:bodyPr>
          <a:lstStyle/>
          <a:p>
            <a:pPr algn="ctr" rtl="1"/>
            <a:r>
              <a:rPr lang="fa-IR" sz="4000" dirty="0" smtClean="0">
                <a:solidFill>
                  <a:srgbClr val="002060"/>
                </a:solidFill>
                <a:effectLst>
                  <a:outerShdw blurRad="38100" dist="38100" dir="2700000" algn="tl">
                    <a:srgbClr val="000000">
                      <a:alpha val="43137"/>
                    </a:srgbClr>
                  </a:outerShdw>
                </a:effectLst>
                <a:latin typeface="IranNastaliq" pitchFamily="18" charset="0"/>
                <a:cs typeface="B Yekan" panose="00000400000000000000" pitchFamily="2" charset="-78"/>
              </a:rPr>
              <a:t>پرداخت ها</a:t>
            </a:r>
            <a:endParaRPr lang="en-US" sz="4000" dirty="0">
              <a:solidFill>
                <a:srgbClr val="002060"/>
              </a:solidFill>
              <a:effectLst>
                <a:outerShdw blurRad="38100" dist="38100" dir="2700000" algn="tl">
                  <a:srgbClr val="000000">
                    <a:alpha val="43137"/>
                  </a:srgbClr>
                </a:outerShdw>
              </a:effectLst>
              <a:latin typeface="IranNastaliq" pitchFamily="18" charset="0"/>
              <a:cs typeface="B Yekan" panose="00000400000000000000" pitchFamily="2" charset="-78"/>
            </a:endParaRPr>
          </a:p>
        </p:txBody>
      </p:sp>
      <p:grpSp>
        <p:nvGrpSpPr>
          <p:cNvPr id="24" name="Group 23"/>
          <p:cNvGrpSpPr/>
          <p:nvPr/>
        </p:nvGrpSpPr>
        <p:grpSpPr>
          <a:xfrm>
            <a:off x="5753072" y="2152155"/>
            <a:ext cx="1482850" cy="1481141"/>
            <a:chOff x="6144504" y="2152155"/>
            <a:chExt cx="1482850" cy="1481141"/>
          </a:xfrm>
        </p:grpSpPr>
        <p:sp>
          <p:nvSpPr>
            <p:cNvPr id="5" name="Oval 4">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52320" y="2479458"/>
              <a:ext cx="1475034" cy="584775"/>
            </a:xfrm>
            <a:prstGeom prst="rect">
              <a:avLst/>
            </a:prstGeom>
            <a:noFill/>
          </p:spPr>
          <p:txBody>
            <a:bodyPr wrap="square" rtlCol="0">
              <a:spAutoFit/>
            </a:bodyPr>
            <a:lstStyle/>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پرداخت خرید</a:t>
              </a: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 کالا (کارپرداز)</a:t>
              </a:r>
              <a:endParaRPr lang="en-US"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169511"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337664"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247471" y="2277832"/>
            <a:ext cx="1323971" cy="1015663"/>
          </a:xfrm>
          <a:prstGeom prst="rect">
            <a:avLst/>
          </a:prstGeom>
          <a:noFill/>
        </p:spPr>
        <p:txBody>
          <a:bodyPr wrap="square" rtlCol="0">
            <a:spAutoFit/>
          </a:bodyPr>
          <a:lstStyle/>
          <a:p>
            <a:pPr algn="ctr" rtl="1"/>
            <a:endParaRPr lang="fa-IR"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پرداخت خرید کالا (ذیحسابی)</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759440" y="3215914"/>
            <a:ext cx="279483" cy="279483"/>
          </a:xfrm>
          <a:prstGeom prst="rect">
            <a:avLst/>
          </a:prstGeom>
        </p:spPr>
      </p:pic>
      <p:pic>
        <p:nvPicPr>
          <p:cNvPr id="12" name="Picture 11">
            <a:hlinkClick r:id="rId3"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312804"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2936655"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274613"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749898"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36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05" y="607601"/>
            <a:ext cx="6069611" cy="3445895"/>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9707" y="14298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از محل تنخواه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یکی از روش پرداخت وجه </a:t>
            </a:r>
            <a:r>
              <a:rPr lang="fa-IR" sz="1100" b="1" dirty="0" smtClean="0">
                <a:latin typeface="B Zar" panose="00000400000000000000" pitchFamily="2" charset="-78"/>
                <a:ea typeface="Calibri" panose="020F0502020204030204" pitchFamily="34" charset="0"/>
                <a:cs typeface="B Nazanin" panose="00000400000000000000" pitchFamily="2" charset="-78"/>
              </a:rPr>
              <a:t>خريد کالا </a:t>
            </a:r>
            <a:r>
              <a:rPr lang="fa-IR" sz="1100" b="1" dirty="0">
                <a:latin typeface="B Zar" panose="00000400000000000000" pitchFamily="2" charset="-78"/>
                <a:ea typeface="Calibri" panose="020F0502020204030204" pitchFamily="34" charset="0"/>
                <a:cs typeface="B Nazanin" panose="00000400000000000000" pitchFamily="2" charset="-78"/>
              </a:rPr>
              <a:t>از نوع جزئي، از محل تنخواه کارپرداز می </a:t>
            </a:r>
            <a:r>
              <a:rPr lang="fa-IR" sz="1100" b="1" dirty="0" smtClean="0">
                <a:latin typeface="B Zar" panose="00000400000000000000" pitchFamily="2" charset="-78"/>
                <a:ea typeface="Calibri" panose="020F0502020204030204" pitchFamily="34" charset="0"/>
                <a:cs typeface="B Nazanin" panose="00000400000000000000" pitchFamily="2" charset="-78"/>
              </a:rPr>
              <a:t>باشد. </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a:t>
            </a:r>
            <a:r>
              <a:rPr lang="fa-IR" sz="1100" b="1" dirty="0">
                <a:latin typeface="B Zar" panose="00000400000000000000" pitchFamily="2" charset="-78"/>
                <a:ea typeface="Calibri" panose="020F0502020204030204" pitchFamily="34" charset="0"/>
                <a:cs typeface="B Nazanin" panose="00000400000000000000" pitchFamily="2" charset="-78"/>
              </a:rPr>
              <a:t>کارتابل پرداخت هایی که در وضعیت (در انتظار پرداخت وجه) قرار دارند و یا (</a:t>
            </a:r>
            <a:r>
              <a:rPr lang="ar-SA" sz="1100" b="1" dirty="0">
                <a:latin typeface="B Zar" panose="00000400000000000000" pitchFamily="2" charset="-78"/>
                <a:ea typeface="Calibri" panose="020F0502020204030204" pitchFamily="34" charset="0"/>
                <a:cs typeface="B Nazanin" panose="00000400000000000000" pitchFamily="2" charset="-78"/>
              </a:rPr>
              <a:t>در انتظار موعد </a:t>
            </a:r>
            <a:r>
              <a:rPr lang="ar-SA" sz="1100" b="1" dirty="0" smtClean="0">
                <a:latin typeface="B Zar" panose="00000400000000000000" pitchFamily="2" charset="-78"/>
                <a:ea typeface="Calibri" panose="020F0502020204030204" pitchFamily="34" charset="0"/>
                <a:cs typeface="B Nazanin" panose="00000400000000000000" pitchFamily="2" charset="-78"/>
              </a:rPr>
              <a:t>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قرار دارند نمایش داده می شوند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پرداخت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9574" y="192128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19" name="Picture 1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25" name="Picture 2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30" name="Picture 29">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77645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right)">
                                      <p:cBhvr>
                                        <p:cTn id="25" dur="500"/>
                                        <p:tgtEl>
                                          <p:spTgt spid="27"/>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8494" y="636236"/>
            <a:ext cx="5994400" cy="26990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19810" y="16250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پروفایل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این لینک می توان مستندات مربوط به پروفایل تامین کننده را مشاهده نمود.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180266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189940" y="215430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16879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مرتبط</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می توانید مجموعه اي از مستندات ايجاد شده در فرآيند خريد که توسط مقامات مسئول فرآیند خرید، امضاي الکترونيکي شده است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7234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7" name="Picture 3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9" name="Picture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0" name="Picture 3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1" name="Picture 4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2" name="Picture 4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3" name="Picture 4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4" name="Picture 4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5" name="Picture 4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6" name="Picture 45">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86901" y="657059"/>
            <a:ext cx="6009906" cy="4177151"/>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854705" y="14751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 تنخواه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ابتدا </a:t>
            </a:r>
            <a:r>
              <a:rPr lang="fa-IR" sz="1100" b="1" dirty="0">
                <a:latin typeface="B Zar" panose="00000400000000000000" pitchFamily="2" charset="-78"/>
                <a:ea typeface="Calibri" panose="020F0502020204030204" pitchFamily="34" charset="0"/>
                <a:cs typeface="B Nazanin" panose="00000400000000000000" pitchFamily="2" charset="-78"/>
              </a:rPr>
              <a:t>در قسمت شماره حساب تنخواه، می توانید تمام شماره حساب های فعال خود را مشاهده نموده، و </a:t>
            </a:r>
            <a:r>
              <a:rPr lang="fa-IR" sz="1100" b="1" dirty="0" smtClean="0">
                <a:latin typeface="B Zar" panose="00000400000000000000" pitchFamily="2" charset="-78"/>
                <a:ea typeface="Calibri" panose="020F0502020204030204" pitchFamily="34" charset="0"/>
                <a:cs typeface="B Nazanin" panose="00000400000000000000" pitchFamily="2" charset="-78"/>
              </a:rPr>
              <a:t>حساب </a:t>
            </a:r>
            <a:r>
              <a:rPr lang="fa-IR" sz="1100" b="1" dirty="0">
                <a:latin typeface="B Zar" panose="00000400000000000000" pitchFamily="2" charset="-78"/>
                <a:ea typeface="Calibri" panose="020F0502020204030204" pitchFamily="34" charset="0"/>
                <a:cs typeface="B Nazanin" panose="00000400000000000000" pitchFamily="2" charset="-78"/>
              </a:rPr>
              <a:t>مورد نظر خود را 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141710"/>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909129" y="342655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2027025"/>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الکترونیکی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يکي از </a:t>
            </a:r>
            <a:r>
              <a:rPr lang="fa-IR" sz="1100" b="1" dirty="0" smtClean="0">
                <a:latin typeface="B Zar" panose="00000400000000000000" pitchFamily="2" charset="-78"/>
                <a:ea typeface="Calibri" panose="020F0502020204030204" pitchFamily="34" charset="0"/>
                <a:cs typeface="B Nazanin" panose="00000400000000000000" pitchFamily="2" charset="-78"/>
              </a:rPr>
              <a:t>روش های پرداخت </a:t>
            </a:r>
            <a:r>
              <a:rPr lang="ar-SA" sz="1100" b="1" dirty="0" smtClean="0">
                <a:latin typeface="B Zar" panose="00000400000000000000" pitchFamily="2" charset="-78"/>
                <a:ea typeface="Calibri" panose="020F0502020204030204" pitchFamily="34" charset="0"/>
                <a:cs typeface="B Nazanin" panose="00000400000000000000" pitchFamily="2" charset="-78"/>
              </a:rPr>
              <a:t>(</a:t>
            </a:r>
            <a:r>
              <a:rPr lang="ar-SA" sz="1100" b="1" dirty="0">
                <a:latin typeface="B Zar" panose="00000400000000000000" pitchFamily="2" charset="-78"/>
                <a:ea typeface="Calibri" panose="020F0502020204030204" pitchFamily="34" charset="0"/>
                <a:cs typeface="B Nazanin" panose="00000400000000000000" pitchFamily="2" charset="-78"/>
              </a:rPr>
              <a:t>پرداخت </a:t>
            </a:r>
            <a:r>
              <a:rPr lang="ar-SA" sz="1100" b="1" dirty="0" smtClean="0">
                <a:latin typeface="B Zar" panose="00000400000000000000" pitchFamily="2" charset="-78"/>
                <a:ea typeface="Calibri" panose="020F0502020204030204" pitchFamily="34" charset="0"/>
                <a:cs typeface="B Nazanin" panose="00000400000000000000" pitchFamily="2" charset="-78"/>
              </a:rPr>
              <a:t>الکترونيکي) </a:t>
            </a:r>
            <a:r>
              <a:rPr lang="fa-IR" sz="1100" b="1" dirty="0" smtClean="0">
                <a:latin typeface="B Zar" panose="00000400000000000000" pitchFamily="2" charset="-78"/>
                <a:ea typeface="Calibri" panose="020F0502020204030204" pitchFamily="34" charset="0"/>
                <a:cs typeface="B Nazanin" panose="00000400000000000000" pitchFamily="2" charset="-78"/>
              </a:rPr>
              <a:t>می باشد</a:t>
            </a:r>
            <a:r>
              <a:rPr lang="fa-IR" sz="1100" b="1" dirty="0">
                <a:latin typeface="B Zar" panose="00000400000000000000" pitchFamily="2" charset="-78"/>
                <a:ea typeface="Calibri" panose="020F0502020204030204" pitchFamily="34" charset="0"/>
                <a:cs typeface="B Nazanin" panose="00000400000000000000" pitchFamily="2" charset="-78"/>
              </a:rPr>
              <a:t>.</a:t>
            </a:r>
            <a:r>
              <a:rPr lang="ar-SA" sz="1100" b="1" dirty="0" smtClean="0">
                <a:latin typeface="B Zar" panose="00000400000000000000" pitchFamily="2" charset="-78"/>
                <a:ea typeface="Calibri" panose="020F0502020204030204" pitchFamily="34" charset="0"/>
                <a:cs typeface="B Nazanin" panose="00000400000000000000" pitchFamily="2" charset="-78"/>
              </a:rPr>
              <a:t> در </a:t>
            </a:r>
            <a:r>
              <a:rPr lang="ar-SA" sz="1100" b="1" dirty="0">
                <a:latin typeface="B Zar" panose="00000400000000000000" pitchFamily="2" charset="-78"/>
                <a:ea typeface="Calibri" panose="020F0502020204030204" pitchFamily="34" charset="0"/>
                <a:cs typeface="B Nazanin" panose="00000400000000000000" pitchFamily="2" charset="-78"/>
              </a:rPr>
              <a:t>صورتي که پرداخت الکترونيکي را انتخاب نماييد از میان کلیدهای موجود در فرم، گزینه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پرداخت</a:t>
            </a:r>
            <a:r>
              <a:rPr lang="ar-SA" sz="1100" b="1" dirty="0">
                <a:latin typeface="B Zar" panose="00000400000000000000" pitchFamily="2" charset="-78"/>
                <a:ea typeface="Calibri" panose="020F0502020204030204" pitchFamily="34" charset="0"/>
                <a:cs typeface="B Nazanin" panose="00000400000000000000" pitchFamily="2" charset="-78"/>
              </a:rPr>
              <a:t> فعال خواهد </a:t>
            </a:r>
            <a:r>
              <a:rPr lang="fa-IR" sz="1100" b="1" dirty="0" smtClean="0">
                <a:latin typeface="B Zar" panose="00000400000000000000" pitchFamily="2" charset="-78"/>
                <a:ea typeface="Calibri" panose="020F0502020204030204" pitchFamily="34" charset="0"/>
                <a:cs typeface="B Nazanin" panose="00000400000000000000" pitchFamily="2" charset="-78"/>
              </a:rPr>
              <a:t>شد و به درگاه پرداخت بانک متصل خواهید شد و با استفاده از اطلاعات کارت بانکی پرداخت اینترنتی انجام خواهد شد و مبلغ از حساب شما کسر و به حساب تامین کننده واریز خواهد 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572000" y="432896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3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par>
                                <p:cTn id="34" presetID="53"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7" name="Picture 3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9" name="Picture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0" name="Picture 3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1" name="Picture 4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2" name="Picture 4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3" name="Picture 4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4" name="Picture 4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5" name="Picture 4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6" name="Picture 45">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5140" y="586341"/>
            <a:ext cx="5549734" cy="4374757"/>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710867" y="13621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 تنخواه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ابتدا </a:t>
            </a:r>
            <a:r>
              <a:rPr lang="fa-IR" sz="1100" b="1" dirty="0">
                <a:latin typeface="B Zar" panose="00000400000000000000" pitchFamily="2" charset="-78"/>
                <a:ea typeface="Calibri" panose="020F0502020204030204" pitchFamily="34" charset="0"/>
                <a:cs typeface="B Nazanin" panose="00000400000000000000" pitchFamily="2" charset="-78"/>
              </a:rPr>
              <a:t>در قسمت شماره حساب تنخواه، می توانید تمام شماره حساب های فعال خود را مشاهده نموده، و </a:t>
            </a:r>
            <a:r>
              <a:rPr lang="fa-IR" sz="1100" b="1" dirty="0" smtClean="0">
                <a:latin typeface="B Zar" panose="00000400000000000000" pitchFamily="2" charset="-78"/>
                <a:ea typeface="Calibri" panose="020F0502020204030204" pitchFamily="34" charset="0"/>
                <a:cs typeface="B Nazanin" panose="00000400000000000000" pitchFamily="2" charset="-78"/>
              </a:rPr>
              <a:t>حساب </a:t>
            </a:r>
            <a:r>
              <a:rPr lang="fa-IR" sz="1100" b="1" dirty="0">
                <a:latin typeface="B Zar" panose="00000400000000000000" pitchFamily="2" charset="-78"/>
                <a:ea typeface="Calibri" panose="020F0502020204030204" pitchFamily="34" charset="0"/>
                <a:cs typeface="B Nazanin" panose="00000400000000000000" pitchFamily="2" charset="-78"/>
              </a:rPr>
              <a:t>مورد نظر خود را 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08006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724193" y="343613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1965381"/>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تمایل دارید مبلغ را از طریق چک بانکی پرداخت نمایید بر روی کلید ا</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طلاعات چک بانکی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20005" y="3416652"/>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43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4" name="Picture 3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5" name="Picture 3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6" name="Picture 3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7" name="Picture 3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8" name="Picture 3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9" name="Picture 3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0" name="Picture 3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1" name="Picture 4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2" name="Picture 4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3" name="Picture 42">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5140" y="586341"/>
            <a:ext cx="5549734" cy="4374757"/>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چک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a:t>
            </a:r>
            <a:r>
              <a:rPr lang="fa-IR" sz="1100" b="1" dirty="0">
                <a:latin typeface="B Zar" panose="00000400000000000000" pitchFamily="2" charset="-78"/>
                <a:ea typeface="Calibri" panose="020F0502020204030204" pitchFamily="34" charset="0"/>
                <a:cs typeface="B Nazanin" panose="00000400000000000000" pitchFamily="2" charset="-78"/>
              </a:rPr>
              <a:t>مربوطه </a:t>
            </a:r>
            <a:r>
              <a:rPr lang="fa-IR" sz="1100" b="1" dirty="0" smtClean="0">
                <a:latin typeface="B Zar" panose="00000400000000000000" pitchFamily="2" charset="-78"/>
                <a:ea typeface="Calibri" panose="020F0502020204030204" pitchFamily="34" charset="0"/>
                <a:cs typeface="B Nazanin" panose="00000400000000000000" pitchFamily="2" charset="-78"/>
              </a:rPr>
              <a:t>طلاعات </a:t>
            </a:r>
            <a:r>
              <a:rPr lang="fa-IR" sz="1100" b="1" dirty="0">
                <a:latin typeface="B Zar" panose="00000400000000000000" pitchFamily="2" charset="-78"/>
                <a:ea typeface="Calibri" panose="020F0502020204030204" pitchFamily="34" charset="0"/>
                <a:cs typeface="B Nazanin" panose="00000400000000000000" pitchFamily="2" charset="-78"/>
              </a:rPr>
              <a:t>درج شده بر روي چک </a:t>
            </a:r>
            <a:r>
              <a:rPr lang="fa-IR" sz="1100" b="1" dirty="0" smtClean="0">
                <a:latin typeface="B Zar" panose="00000400000000000000" pitchFamily="2" charset="-78"/>
                <a:ea typeface="Calibri" panose="020F0502020204030204" pitchFamily="34" charset="0"/>
                <a:cs typeface="B Nazanin" panose="00000400000000000000" pitchFamily="2" charset="-78"/>
              </a:rPr>
              <a:t>بانکي باید در </a:t>
            </a:r>
            <a:r>
              <a:rPr lang="fa-IR" sz="1100" b="1" dirty="0">
                <a:latin typeface="B Zar" panose="00000400000000000000" pitchFamily="2" charset="-78"/>
                <a:ea typeface="Calibri" panose="020F0502020204030204" pitchFamily="34" charset="0"/>
                <a:cs typeface="B Nazanin" panose="00000400000000000000" pitchFamily="2" charset="-78"/>
              </a:rPr>
              <a:t>فرم مربوطه تکميل </a:t>
            </a:r>
            <a:r>
              <a:rPr lang="fa-IR" sz="1100" b="1" dirty="0" smtClean="0">
                <a:latin typeface="B Zar" panose="00000400000000000000" pitchFamily="2" charset="-78"/>
                <a:ea typeface="Calibri" panose="020F0502020204030204" pitchFamily="34" charset="0"/>
                <a:cs typeface="B Nazanin" panose="00000400000000000000" pitchFamily="2" charset="-78"/>
              </a:rPr>
              <a:t>شوند.</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این اطلاعات شامل : تاریخ چک ، شماره سریال و سری چک می باشد.</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و در نهایت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5234" y="1272266"/>
            <a:ext cx="5229546" cy="2429627"/>
          </a:xfrm>
          <a:prstGeom prst="rect">
            <a:avLst/>
          </a:prstGeom>
        </p:spPr>
      </p:pic>
      <p:pic>
        <p:nvPicPr>
          <p:cNvPr id="19"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049914" y="149863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476310" y="2571750"/>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24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22" name="Picture 2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6" name="Rectangle 25"/>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753" y="588624"/>
            <a:ext cx="5830028" cy="4355768"/>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9795" y="8203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78792" y="711912"/>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طبقه بندی موضوعی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جستجو کالا، کلید رادیویی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کالا</a:t>
            </a:r>
            <a:r>
              <a:rPr lang="fa-IR" sz="1100" b="1" dirty="0" smtClean="0">
                <a:latin typeface="B Zar" panose="00000400000000000000" pitchFamily="2" charset="-78"/>
                <a:ea typeface="Calibri" panose="020F0502020204030204" pitchFamily="34" charset="0"/>
                <a:cs typeface="B Nazanin" panose="00000400000000000000" pitchFamily="2" charset="-78"/>
              </a:rPr>
              <a:t> را انتخاب کرده و بر اساس نام کالا و یا ایران کد کالا اقدام به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جستجوی</a:t>
            </a:r>
            <a:r>
              <a:rPr lang="fa-IR" sz="1100" b="1" dirty="0" smtClean="0">
                <a:latin typeface="B Zar" panose="00000400000000000000" pitchFamily="2" charset="-78"/>
                <a:ea typeface="Calibri" panose="020F0502020204030204" pitchFamily="34" charset="0"/>
                <a:cs typeface="B Nazanin" panose="00000400000000000000" pitchFamily="2" charset="-78"/>
              </a:rPr>
              <a:t> کالای مورد نظر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*نکته: </a:t>
            </a:r>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انتخاب گزینه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دارای اعتبار</a:t>
            </a:r>
            <a:r>
              <a:rPr lang="fa-IR" sz="1100" b="1" dirty="0" smtClean="0">
                <a:latin typeface="B Zar" panose="00000400000000000000" pitchFamily="2" charset="-78"/>
                <a:ea typeface="Calibri" panose="020F0502020204030204" pitchFamily="34" charset="0"/>
                <a:cs typeface="B Nazanin" panose="00000400000000000000" pitchFamily="2" charset="-78"/>
              </a:rPr>
              <a:t>، آن دسته از کالاهایی که قیمتهای ارائه شده توسط تامین کنندگان آن، در روز </a:t>
            </a:r>
            <a:r>
              <a:rPr lang="fa-IR" sz="1100" b="1" dirty="0">
                <a:latin typeface="B Zar" panose="00000400000000000000" pitchFamily="2" charset="-78"/>
                <a:ea typeface="Calibri" panose="020F0502020204030204" pitchFamily="34" charset="0"/>
                <a:cs typeface="B Nazanin" panose="00000400000000000000" pitchFamily="2" charset="-78"/>
              </a:rPr>
              <a:t>جاری معتبر باشند، نمایش داده </a:t>
            </a:r>
            <a:r>
              <a:rPr lang="fa-IR" sz="1100" b="1" dirty="0" smtClean="0">
                <a:latin typeface="B Zar" panose="00000400000000000000" pitchFamily="2" charset="-78"/>
                <a:ea typeface="Calibri" panose="020F0502020204030204" pitchFamily="34" charset="0"/>
                <a:cs typeface="B Nazanin" panose="00000400000000000000" pitchFamily="2" charset="-78"/>
              </a:rPr>
              <a:t>میشود.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قیمت </a:t>
            </a:r>
            <a:r>
              <a:rPr lang="fa-IR" sz="1100" b="1" dirty="0">
                <a:latin typeface="B Zar" panose="00000400000000000000" pitchFamily="2" charset="-78"/>
                <a:ea typeface="Calibri" panose="020F0502020204030204" pitchFamily="34" charset="0"/>
                <a:cs typeface="B Nazanin" panose="00000400000000000000" pitchFamily="2" charset="-78"/>
              </a:rPr>
              <a:t>معتبر برای کالا، مد نظر نباشد، می توانید از گزینه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همه موار</a:t>
            </a:r>
            <a:r>
              <a:rPr lang="fa-IR" sz="1100" b="1" dirty="0">
                <a:latin typeface="B Zar" panose="00000400000000000000" pitchFamily="2" charset="-78"/>
                <a:ea typeface="Calibri" panose="020F0502020204030204" pitchFamily="34" charset="0"/>
                <a:cs typeface="B Nazanin" panose="00000400000000000000" pitchFamily="2" charset="-78"/>
              </a:rPr>
              <a:t>د" استفاده نمایید.</a:t>
            </a:r>
            <a:endParaRPr lang="fa-IR" sz="1100" b="1" dirty="0" smtClean="0">
              <a:latin typeface="B Zar" panose="00000400000000000000" pitchFamily="2" charset="-78"/>
              <a:ea typeface="Calibri" panose="020F0502020204030204" pitchFamily="34" charset="0"/>
              <a:cs typeface="B Nazanin" panose="00000400000000000000" pitchFamily="2" charset="-78"/>
            </a:endParaRPr>
          </a:p>
        </p:txBody>
      </p:sp>
      <p:pic>
        <p:nvPicPr>
          <p:cNvPr id="18"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6011" y="983030"/>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10458" y="312677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3" name="Arrow 2" descr="F:\پاورپوینت ها\ارزیابی کیفی\Arrow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69267" y="342855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71280" y="3324871"/>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به فهرست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جستجو، کالای مورد نظر را انتخاب نموده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افزودن به فهرست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08170" y="1953969"/>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2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1343" y="36890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27" name="Picture 2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9" name="Picture 2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0" name="Picture 29">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1" name="Picture 30">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2" name="Picture 31">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3" name="Picture 32">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54534" y="219672"/>
            <a:ext cx="372732" cy="129023"/>
          </a:xfrm>
          <a:prstGeom prst="rect">
            <a:avLst/>
          </a:prstGeom>
        </p:spPr>
      </p:pic>
      <p:pic>
        <p:nvPicPr>
          <p:cNvPr id="35" name="Picture 34">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75643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500"/>
                                        <p:tgtEl>
                                          <p:spTgt spid="5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5140" y="586341"/>
            <a:ext cx="5549734" cy="4374757"/>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88771" y="41978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چک</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سپس فایل </a:t>
            </a:r>
            <a:r>
              <a:rPr lang="fa-IR" sz="1100" b="1" dirty="0">
                <a:latin typeface="B Zar" panose="00000400000000000000" pitchFamily="2" charset="-78"/>
                <a:ea typeface="Calibri" panose="020F0502020204030204" pitchFamily="34" charset="0"/>
                <a:cs typeface="B Nazanin" panose="00000400000000000000" pitchFamily="2" charset="-78"/>
              </a:rPr>
              <a:t>تصویر چک را بارگذاری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 و پس از بارگذاری،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چک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7"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60655" y="450431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77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0695" y="550620"/>
            <a:ext cx="5986994" cy="4370185"/>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866373" y="34772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9521" y="8922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90946" y="783858"/>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a:t>
            </a:r>
            <a:r>
              <a:rPr lang="fa-IR" sz="1100" b="1" dirty="0" smtClean="0">
                <a:latin typeface="B Zar" panose="00000400000000000000" pitchFamily="2" charset="-78"/>
                <a:ea typeface="Calibri" panose="020F0502020204030204" pitchFamily="34" charset="0"/>
                <a:cs typeface="B Nazanin" panose="00000400000000000000" pitchFamily="2" charset="-78"/>
              </a:rPr>
              <a:t>تمام </a:t>
            </a:r>
            <a:r>
              <a:rPr lang="fa-IR" sz="1100" b="1" dirty="0">
                <a:latin typeface="B Zar" panose="00000400000000000000" pitchFamily="2" charset="-78"/>
                <a:ea typeface="Calibri" panose="020F0502020204030204" pitchFamily="34" charset="0"/>
                <a:cs typeface="B Nazanin" panose="00000400000000000000" pitchFamily="2" charset="-78"/>
              </a:rPr>
              <a:t>یا بخشی از مبلغ خرید از محل اسناد خزانه اسلامی  باشد مي توان پرداخت را از طريق اسناد خزانه اسلامی انجام </a:t>
            </a:r>
            <a:r>
              <a:rPr lang="fa-IR" sz="1100" b="1" dirty="0" smtClean="0">
                <a:latin typeface="B Zar" panose="00000400000000000000" pitchFamily="2" charset="-78"/>
                <a:ea typeface="Calibri" panose="020F0502020204030204" pitchFamily="34" charset="0"/>
                <a:cs typeface="B Nazanin" panose="00000400000000000000" pitchFamily="2" charset="-78"/>
              </a:rPr>
              <a:t>دهید، بدین منظور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41299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4" name="Picture 3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5" name="Picture 3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6" name="Picture 3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7" name="Picture 3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8" name="Picture 3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9" name="Picture 3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0" name="Picture 3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1" name="Picture 4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2" name="Picture 4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3" name="Picture 42">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0695" y="550620"/>
            <a:ext cx="5986994" cy="4370185"/>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فيلدهاي اطلاعاتي </a:t>
            </a:r>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باید توسط </a:t>
            </a:r>
            <a:r>
              <a:rPr lang="fa-IR" sz="1100" b="1" dirty="0">
                <a:latin typeface="B Zar" panose="00000400000000000000" pitchFamily="2" charset="-78"/>
                <a:ea typeface="Calibri" panose="020F0502020204030204" pitchFamily="34" charset="0"/>
                <a:cs typeface="B Nazanin" panose="00000400000000000000" pitchFamily="2" charset="-78"/>
              </a:rPr>
              <a:t>کاربر تکميل </a:t>
            </a:r>
            <a:r>
              <a:rPr lang="fa-IR" sz="1100" b="1" dirty="0" smtClean="0">
                <a:latin typeface="B Zar" panose="00000400000000000000" pitchFamily="2" charset="-78"/>
                <a:ea typeface="Calibri" panose="020F0502020204030204" pitchFamily="34" charset="0"/>
                <a:cs typeface="B Nazanin" panose="00000400000000000000" pitchFamily="2" charset="-78"/>
              </a:rPr>
              <a:t>شوند و پس از ثبت اطلاعات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3936" y="1616988"/>
            <a:ext cx="5640512" cy="2113443"/>
          </a:xfrm>
          <a:prstGeom prst="rect">
            <a:avLst/>
          </a:prstGeom>
        </p:spPr>
      </p:pic>
      <p:pic>
        <p:nvPicPr>
          <p:cNvPr id="26"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63649" y="191866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68777" y="312930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81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0695" y="550620"/>
            <a:ext cx="5986994" cy="4370185"/>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گواهی اسناد خزانه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تصویر گواهی مربوط به اسناد خزانه را بارگذاری نمایید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گواهی اسناد خزانه اسلامی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154901" y="41378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572000" y="4464946"/>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17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8506" y="574716"/>
            <a:ext cx="5794943" cy="433335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875254" y="13335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 تنخواه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ابتدا </a:t>
            </a:r>
            <a:r>
              <a:rPr lang="fa-IR" sz="1100" b="1" dirty="0">
                <a:latin typeface="B Zar" panose="00000400000000000000" pitchFamily="2" charset="-78"/>
                <a:ea typeface="Calibri" panose="020F0502020204030204" pitchFamily="34" charset="0"/>
                <a:cs typeface="B Nazanin" panose="00000400000000000000" pitchFamily="2" charset="-78"/>
              </a:rPr>
              <a:t>در قسمت شماره حساب تنخواه، می توانید تمام شماره حساب های فعال خود را مشاهده نموده، و </a:t>
            </a:r>
            <a:r>
              <a:rPr lang="fa-IR" sz="1100" b="1" dirty="0" smtClean="0">
                <a:latin typeface="B Zar" panose="00000400000000000000" pitchFamily="2" charset="-78"/>
                <a:ea typeface="Calibri" panose="020F0502020204030204" pitchFamily="34" charset="0"/>
                <a:cs typeface="B Nazanin" panose="00000400000000000000" pitchFamily="2" charset="-78"/>
              </a:rPr>
              <a:t>حساب </a:t>
            </a:r>
            <a:r>
              <a:rPr lang="fa-IR" sz="1100" b="1" dirty="0">
                <a:latin typeface="B Zar" panose="00000400000000000000" pitchFamily="2" charset="-78"/>
                <a:ea typeface="Calibri" panose="020F0502020204030204" pitchFamily="34" charset="0"/>
                <a:cs typeface="B Nazanin" panose="00000400000000000000" pitchFamily="2" charset="-78"/>
              </a:rPr>
              <a:t>مورد نظر خود را 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141710"/>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120164" y="375691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2027025"/>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en-US"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a:t>
            </a:r>
            <a:r>
              <a:rPr lang="fa-IR" sz="1100" b="1" dirty="0" smtClean="0">
                <a:latin typeface="B Zar" panose="00000400000000000000" pitchFamily="2" charset="-78"/>
                <a:ea typeface="Calibri" panose="020F0502020204030204" pitchFamily="34" charset="0"/>
                <a:cs typeface="B Nazanin" panose="00000400000000000000" pitchFamily="2" charset="-78"/>
              </a:rPr>
              <a:t>صورتیکه روش </a:t>
            </a:r>
            <a:r>
              <a:rPr lang="fa-IR" sz="1100" b="1" dirty="0">
                <a:latin typeface="B Zar" panose="00000400000000000000" pitchFamily="2" charset="-78"/>
                <a:ea typeface="Calibri" panose="020F0502020204030204" pitchFamily="34" charset="0"/>
                <a:cs typeface="B Nazanin" panose="00000400000000000000" pitchFamily="2" charset="-78"/>
              </a:rPr>
              <a:t>پرداخت، از طریق حواله بانکی باشد با کلیک برروی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اطلاعات حواله بانکی </a:t>
            </a:r>
            <a:r>
              <a:rPr lang="fa-IR" sz="1100" b="1" dirty="0">
                <a:latin typeface="B Zar" panose="00000400000000000000" pitchFamily="2" charset="-78"/>
                <a:ea typeface="Calibri" panose="020F0502020204030204" pitchFamily="34" charset="0"/>
                <a:cs typeface="B Nazanin" panose="00000400000000000000" pitchFamily="2" charset="-78"/>
              </a:rPr>
              <a:t>در قسمت نحوه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فرم اطلاعات </a:t>
            </a:r>
            <a:r>
              <a:rPr lang="fa-IR" sz="1100" b="1" dirty="0">
                <a:latin typeface="B Zar" panose="00000400000000000000" pitchFamily="2" charset="-78"/>
                <a:ea typeface="Calibri" panose="020F0502020204030204" pitchFamily="34" charset="0"/>
                <a:cs typeface="B Nazanin" panose="00000400000000000000" pitchFamily="2" charset="-78"/>
              </a:rPr>
              <a:t>حواله بانکی </a:t>
            </a:r>
            <a:r>
              <a:rPr lang="fa-IR" sz="1100" b="1" dirty="0" smtClean="0">
                <a:latin typeface="B Zar" panose="00000400000000000000" pitchFamily="2" charset="-78"/>
                <a:ea typeface="Calibri" panose="020F0502020204030204" pitchFamily="34" charset="0"/>
                <a:cs typeface="B Nazanin" panose="00000400000000000000" pitchFamily="2" charset="-78"/>
              </a:rPr>
              <a:t>نمايش </a:t>
            </a:r>
            <a:r>
              <a:rPr lang="fa-IR" sz="1100" b="1" dirty="0">
                <a:latin typeface="B Zar" panose="00000400000000000000" pitchFamily="2" charset="-78"/>
                <a:ea typeface="Calibri" panose="020F0502020204030204" pitchFamily="34" charset="0"/>
                <a:cs typeface="B Nazanin" panose="00000400000000000000" pitchFamily="2" charset="-78"/>
              </a:rPr>
              <a:t>داده مي‏</a:t>
            </a:r>
            <a:r>
              <a:rPr lang="fa-IR" sz="1100" b="1" dirty="0" smtClean="0">
                <a:latin typeface="B Zar" panose="00000400000000000000" pitchFamily="2" charset="-78"/>
                <a:ea typeface="Calibri" panose="020F0502020204030204" pitchFamily="34" charset="0"/>
                <a:cs typeface="B Nazanin" panose="00000400000000000000" pitchFamily="2" charset="-78"/>
              </a:rPr>
              <a:t>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39954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4" name="Picture 3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5" name="Picture 3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6" name="Picture 3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7" name="Picture 3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8" name="Picture 3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9" name="Picture 3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0" name="Picture 3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1" name="Picture 4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2" name="Picture 4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3" name="Picture 42">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8506" y="574716"/>
            <a:ext cx="5794943" cy="4333354"/>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فیلدهایی که به رنگ سفید می باشند، باید توسط کاربر تکمیل گردند و پس از تکمیل اطلاعات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5176" y="1517851"/>
            <a:ext cx="5501602" cy="2218388"/>
          </a:xfrm>
          <a:prstGeom prst="rect">
            <a:avLst/>
          </a:prstGeom>
        </p:spPr>
      </p:pic>
      <p:pic>
        <p:nvPicPr>
          <p:cNvPr id="26"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57508" y="2499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26331" y="2987616"/>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04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8506" y="574716"/>
            <a:ext cx="5794943" cy="433335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347757" y="416924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حواله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a:t>
            </a:r>
            <a:r>
              <a:rPr lang="fa-IR" sz="1100" b="1" dirty="0" smtClean="0">
                <a:latin typeface="B Zar" panose="00000400000000000000" pitchFamily="2" charset="-78"/>
                <a:ea typeface="Calibri" panose="020F0502020204030204" pitchFamily="34" charset="0"/>
                <a:cs typeface="B Nazanin" panose="00000400000000000000" pitchFamily="2" charset="-78"/>
              </a:rPr>
              <a:t>حواله بانکی را </a:t>
            </a:r>
            <a:r>
              <a:rPr lang="fa-IR" sz="1100" b="1" dirty="0">
                <a:latin typeface="B Zar" panose="00000400000000000000" pitchFamily="2" charset="-78"/>
                <a:ea typeface="Calibri" panose="020F0502020204030204" pitchFamily="34" charset="0"/>
                <a:cs typeface="B Nazanin" panose="00000400000000000000" pitchFamily="2" charset="-78"/>
              </a:rPr>
              <a:t>بارگذاری نمایید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تحویل حواله بانکی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a:t>
            </a:r>
            <a:r>
              <a:rPr lang="fa-IR" sz="1100" b="1" dirty="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512560" y="4451956"/>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28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5" y="646108"/>
            <a:ext cx="5957354" cy="3367448"/>
          </a:xfrm>
          <a:prstGeom prst="rect">
            <a:avLst/>
          </a:prstGeom>
        </p:spPr>
      </p:pic>
      <p:pic>
        <p:nvPicPr>
          <p:cNvPr id="13" name="Picture 1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59415" y="201243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2443" y="12068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81554" y="735806"/>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از محل ذی حسابی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a:t>
            </a:r>
            <a:r>
              <a:rPr lang="fa-IR" sz="1100" b="1" dirty="0">
                <a:latin typeface="B Zar" panose="00000400000000000000" pitchFamily="2" charset="-78"/>
                <a:ea typeface="Calibri" panose="020F0502020204030204" pitchFamily="34" charset="0"/>
                <a:cs typeface="B Nazanin" panose="00000400000000000000" pitchFamily="2" charset="-78"/>
              </a:rPr>
              <a:t>کارتابل پرداخت هایی که در وضعیت (در </a:t>
            </a:r>
            <a:r>
              <a:rPr lang="fa-IR" sz="1100" b="1" dirty="0" smtClean="0">
                <a:latin typeface="B Zar" panose="00000400000000000000" pitchFamily="2" charset="-78"/>
                <a:ea typeface="Calibri" panose="020F0502020204030204" pitchFamily="34" charset="0"/>
                <a:cs typeface="B Nazanin" panose="00000400000000000000" pitchFamily="2" charset="-78"/>
              </a:rPr>
              <a:t>انتظار تایید اول پرداخت) </a:t>
            </a:r>
            <a:r>
              <a:rPr lang="fa-IR" sz="1100" b="1" dirty="0">
                <a:latin typeface="B Zar" panose="00000400000000000000" pitchFamily="2" charset="-78"/>
                <a:ea typeface="Calibri" panose="020F0502020204030204" pitchFamily="34" charset="0"/>
                <a:cs typeface="B Nazanin" panose="00000400000000000000" pitchFamily="2" charset="-78"/>
              </a:rPr>
              <a:t>قرار دارند و یا (</a:t>
            </a:r>
            <a:r>
              <a:rPr lang="ar-SA" sz="1100" b="1" dirty="0">
                <a:latin typeface="B Zar" panose="00000400000000000000" pitchFamily="2" charset="-78"/>
                <a:ea typeface="Calibri" panose="020F0502020204030204" pitchFamily="34" charset="0"/>
                <a:cs typeface="B Nazanin" panose="00000400000000000000" pitchFamily="2" charset="-78"/>
              </a:rPr>
              <a:t>در انتظار موعد </a:t>
            </a:r>
            <a:r>
              <a:rPr lang="ar-SA" sz="1100" b="1" dirty="0" smtClean="0">
                <a:latin typeface="B Zar" panose="00000400000000000000" pitchFamily="2" charset="-78"/>
                <a:ea typeface="Calibri" panose="020F0502020204030204" pitchFamily="34" charset="0"/>
                <a:cs typeface="B Nazanin" panose="00000400000000000000" pitchFamily="2" charset="-78"/>
              </a:rPr>
              <a:t>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قرار دارند نمایش داده می شوند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پرداخت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2" name="Picture 3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3" name="Picture 3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8" name="Picture 3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9" name="Picture 3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0" name="Picture 3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1" name="Picture 40">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90345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8494" y="636236"/>
            <a:ext cx="5994400" cy="26990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19810" y="16250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پروفایل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این لینک می توان مستندات مربوط به پروفایل تامین کننده را مشاهده نمود.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180266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189940" y="215430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16879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مرتبط</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می توانید مجموعه اي از مستندات ايجاد شده در فرآيند خريد که توسط مقامات مسئول فرآیند خرید، امضاي الکترونيکي شده است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5" name="Rectangle 14"/>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03853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9562" y="674162"/>
            <a:ext cx="4757256" cy="425724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173203" y="137240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ابتدا </a:t>
            </a:r>
            <a:r>
              <a:rPr lang="fa-IR" sz="1100" b="1" dirty="0">
                <a:latin typeface="B Zar" panose="00000400000000000000" pitchFamily="2" charset="-78"/>
                <a:ea typeface="Calibri" panose="020F0502020204030204" pitchFamily="34" charset="0"/>
                <a:cs typeface="B Nazanin" panose="00000400000000000000" pitchFamily="2" charset="-78"/>
              </a:rPr>
              <a:t>در قسمت شماره حساب </a:t>
            </a:r>
            <a:r>
              <a:rPr lang="fa-IR" sz="1100" b="1" dirty="0" smtClean="0">
                <a:latin typeface="B Zar" panose="00000400000000000000" pitchFamily="2" charset="-78"/>
                <a:ea typeface="Calibri" panose="020F0502020204030204" pitchFamily="34" charset="0"/>
                <a:cs typeface="B Nazanin" panose="00000400000000000000" pitchFamily="2" charset="-78"/>
              </a:rPr>
              <a:t>خریدار، </a:t>
            </a:r>
            <a:r>
              <a:rPr lang="fa-IR" sz="1100" b="1" dirty="0">
                <a:latin typeface="B Zar" panose="00000400000000000000" pitchFamily="2" charset="-78"/>
                <a:ea typeface="Calibri" panose="020F0502020204030204" pitchFamily="34" charset="0"/>
                <a:cs typeface="B Nazanin" panose="00000400000000000000" pitchFamily="2" charset="-78"/>
              </a:rPr>
              <a:t>می توانید تمام شماره حساب های فعال خود را مشاهده نموده، و </a:t>
            </a:r>
            <a:r>
              <a:rPr lang="fa-IR" sz="1100" b="1" dirty="0" smtClean="0">
                <a:latin typeface="B Zar" panose="00000400000000000000" pitchFamily="2" charset="-78"/>
                <a:ea typeface="Calibri" panose="020F0502020204030204" pitchFamily="34" charset="0"/>
                <a:cs typeface="B Nazanin" panose="00000400000000000000" pitchFamily="2" charset="-78"/>
              </a:rPr>
              <a:t>حساب </a:t>
            </a:r>
            <a:r>
              <a:rPr lang="fa-IR" sz="1100" b="1" dirty="0">
                <a:latin typeface="B Zar" panose="00000400000000000000" pitchFamily="2" charset="-78"/>
                <a:ea typeface="Calibri" panose="020F0502020204030204" pitchFamily="34" charset="0"/>
                <a:cs typeface="B Nazanin" panose="00000400000000000000" pitchFamily="2" charset="-78"/>
              </a:rPr>
              <a:t>مورد نظر خود را 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924727" y="384660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20" name="Arrow 2" descr="F:\پاورپوینت ها\ارزیابی کیفی\Arrow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669795" y="214171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701220" y="2027025"/>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الکترونیکی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يکي از </a:t>
            </a:r>
            <a:r>
              <a:rPr lang="fa-IR" sz="1100" b="1" dirty="0" smtClean="0">
                <a:latin typeface="B Zar" panose="00000400000000000000" pitchFamily="2" charset="-78"/>
                <a:ea typeface="Calibri" panose="020F0502020204030204" pitchFamily="34" charset="0"/>
                <a:cs typeface="B Nazanin" panose="00000400000000000000" pitchFamily="2" charset="-78"/>
              </a:rPr>
              <a:t>روش های پرداخت </a:t>
            </a:r>
            <a:r>
              <a:rPr lang="ar-SA" sz="1100" b="1" dirty="0" smtClean="0">
                <a:latin typeface="B Zar" panose="00000400000000000000" pitchFamily="2" charset="-78"/>
                <a:ea typeface="Calibri" panose="020F0502020204030204" pitchFamily="34" charset="0"/>
                <a:cs typeface="B Nazanin" panose="00000400000000000000" pitchFamily="2" charset="-78"/>
              </a:rPr>
              <a:t>(</a:t>
            </a:r>
            <a:r>
              <a:rPr lang="ar-SA" sz="1100" b="1" dirty="0">
                <a:latin typeface="B Zar" panose="00000400000000000000" pitchFamily="2" charset="-78"/>
                <a:ea typeface="Calibri" panose="020F0502020204030204" pitchFamily="34" charset="0"/>
                <a:cs typeface="B Nazanin" panose="00000400000000000000" pitchFamily="2" charset="-78"/>
              </a:rPr>
              <a:t>پرداخت </a:t>
            </a:r>
            <a:r>
              <a:rPr lang="ar-SA" sz="1100" b="1" dirty="0" smtClean="0">
                <a:latin typeface="B Zar" panose="00000400000000000000" pitchFamily="2" charset="-78"/>
                <a:ea typeface="Calibri" panose="020F0502020204030204" pitchFamily="34" charset="0"/>
                <a:cs typeface="B Nazanin" panose="00000400000000000000" pitchFamily="2" charset="-78"/>
              </a:rPr>
              <a:t>الکترونيکي) </a:t>
            </a:r>
            <a:r>
              <a:rPr lang="fa-IR" sz="1100" b="1" dirty="0" smtClean="0">
                <a:latin typeface="B Zar" panose="00000400000000000000" pitchFamily="2" charset="-78"/>
                <a:ea typeface="Calibri" panose="020F0502020204030204" pitchFamily="34" charset="0"/>
                <a:cs typeface="B Nazanin" panose="00000400000000000000" pitchFamily="2" charset="-78"/>
              </a:rPr>
              <a:t>می باشد</a:t>
            </a:r>
            <a:r>
              <a:rPr lang="fa-IR" sz="1100" b="1" dirty="0">
                <a:latin typeface="B Zar" panose="00000400000000000000" pitchFamily="2" charset="-78"/>
                <a:ea typeface="Calibri" panose="020F0502020204030204" pitchFamily="34" charset="0"/>
                <a:cs typeface="B Nazanin" panose="00000400000000000000" pitchFamily="2" charset="-78"/>
              </a:rPr>
              <a:t>.</a:t>
            </a:r>
            <a:r>
              <a:rPr lang="ar-SA" sz="1100" b="1" dirty="0" smtClean="0">
                <a:latin typeface="B Zar" panose="00000400000000000000" pitchFamily="2" charset="-78"/>
                <a:ea typeface="Calibri" panose="020F0502020204030204" pitchFamily="34" charset="0"/>
                <a:cs typeface="B Nazanin" panose="00000400000000000000" pitchFamily="2" charset="-78"/>
              </a:rPr>
              <a:t> در </a:t>
            </a:r>
            <a:r>
              <a:rPr lang="ar-SA" sz="1100" b="1" dirty="0">
                <a:latin typeface="B Zar" panose="00000400000000000000" pitchFamily="2" charset="-78"/>
                <a:ea typeface="Calibri" panose="020F0502020204030204" pitchFamily="34" charset="0"/>
                <a:cs typeface="B Nazanin" panose="00000400000000000000" pitchFamily="2" charset="-78"/>
              </a:rPr>
              <a:t>صورتي که پرداخت الکترونيکي را انتخاب نماييد </a:t>
            </a:r>
            <a:r>
              <a:rPr lang="fa-IR" sz="1100" b="1" dirty="0" smtClean="0">
                <a:latin typeface="B Zar" panose="00000400000000000000" pitchFamily="2" charset="-78"/>
                <a:ea typeface="Calibri" panose="020F0502020204030204" pitchFamily="34" charset="0"/>
                <a:cs typeface="B Nazanin" panose="00000400000000000000" pitchFamily="2" charset="-78"/>
              </a:rPr>
              <a:t>پس از تایید صاحب امضای اول و دوم اقدام به پرداخت نمایید و به درگاه پرداخت بانک متصل خواهید شد و با استفاده از اطلاعات کارت بانکی پرداخت اینترنتی انجام خواهد شد و مبلغ از حساب شما کسر و به حساب تامین کننده واریز خواهد 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402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833" y="605066"/>
            <a:ext cx="6058822" cy="2076424"/>
          </a:xfrm>
          <a:prstGeom prst="rect">
            <a:avLst/>
          </a:prstGeom>
        </p:spPr>
      </p:pic>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30628"/>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58244" y="72218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اضافه نمودن کالای مورد نظر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 کلیک نمایید.</a:t>
            </a:r>
          </a:p>
        </p:txBody>
      </p:sp>
      <p:pic>
        <p:nvPicPr>
          <p:cNvPr id="25"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71172" y="2256357"/>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17"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18" name="Picture 1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20" name="Picture 1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22" name="Picture 2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23" name="Picture 2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24" name="Picture 2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27" name="Picture 26">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spTree>
    <p:extLst>
      <p:ext uri="{BB962C8B-B14F-4D97-AF65-F5344CB8AC3E}">
        <p14:creationId xmlns:p14="http://schemas.microsoft.com/office/powerpoint/2010/main" val="376404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7729" y="679310"/>
            <a:ext cx="5916613" cy="3322002"/>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854704" y="259229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
        <p:nvSpPr>
          <p:cNvPr id="21" name="text 1"/>
          <p:cNvSpPr/>
          <p:nvPr/>
        </p:nvSpPr>
        <p:spPr>
          <a:xfrm>
            <a:off x="6680069" y="723047"/>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تمایل دارید مبلغ را از طریق چک بانکی پرداخت نمایید بر روی کلید ا</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طلاعات چک بانکی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2" name="text 1"/>
          <p:cNvSpPr/>
          <p:nvPr/>
        </p:nvSpPr>
        <p:spPr>
          <a:xfrm>
            <a:off x="6681554" y="1752945"/>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چک</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سپس فایل </a:t>
            </a:r>
            <a:r>
              <a:rPr lang="fa-IR" sz="1100" b="1" dirty="0">
                <a:latin typeface="B Zar" panose="00000400000000000000" pitchFamily="2" charset="-78"/>
                <a:ea typeface="Calibri" panose="020F0502020204030204" pitchFamily="34" charset="0"/>
                <a:cs typeface="B Nazanin" panose="00000400000000000000" pitchFamily="2" charset="-78"/>
              </a:rPr>
              <a:t>تصویر چک را بارگذاری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point 2" descr="F:\END\Blue\New folder\point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174416" y="33534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4" name="Arrow 2" descr="F:\پاورپوینت ها\ارزیابی کیفی\Arrow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669795" y="1874584"/>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7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right)">
                                      <p:cBhvr>
                                        <p:cTn id="26" dur="500"/>
                                        <p:tgtEl>
                                          <p:spTgt spid="24"/>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5" name="Picture 14"/>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7729" y="679310"/>
            <a:ext cx="5916613" cy="3322002"/>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چک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a:t>
            </a:r>
            <a:r>
              <a:rPr lang="fa-IR" sz="1100" b="1" dirty="0">
                <a:latin typeface="B Zar" panose="00000400000000000000" pitchFamily="2" charset="-78"/>
                <a:ea typeface="Calibri" panose="020F0502020204030204" pitchFamily="34" charset="0"/>
                <a:cs typeface="B Nazanin" panose="00000400000000000000" pitchFamily="2" charset="-78"/>
              </a:rPr>
              <a:t>مربوطه </a:t>
            </a:r>
            <a:r>
              <a:rPr lang="fa-IR" sz="1100" b="1" dirty="0" smtClean="0">
                <a:latin typeface="B Zar" panose="00000400000000000000" pitchFamily="2" charset="-78"/>
                <a:ea typeface="Calibri" panose="020F0502020204030204" pitchFamily="34" charset="0"/>
                <a:cs typeface="B Nazanin" panose="00000400000000000000" pitchFamily="2" charset="-78"/>
              </a:rPr>
              <a:t>طلاعات </a:t>
            </a:r>
            <a:r>
              <a:rPr lang="fa-IR" sz="1100" b="1" dirty="0">
                <a:latin typeface="B Zar" panose="00000400000000000000" pitchFamily="2" charset="-78"/>
                <a:ea typeface="Calibri" panose="020F0502020204030204" pitchFamily="34" charset="0"/>
                <a:cs typeface="B Nazanin" panose="00000400000000000000" pitchFamily="2" charset="-78"/>
              </a:rPr>
              <a:t>درج شده بر روي چک </a:t>
            </a:r>
            <a:r>
              <a:rPr lang="fa-IR" sz="1100" b="1" dirty="0" smtClean="0">
                <a:latin typeface="B Zar" panose="00000400000000000000" pitchFamily="2" charset="-78"/>
                <a:ea typeface="Calibri" panose="020F0502020204030204" pitchFamily="34" charset="0"/>
                <a:cs typeface="B Nazanin" panose="00000400000000000000" pitchFamily="2" charset="-78"/>
              </a:rPr>
              <a:t>بانکي باید در </a:t>
            </a:r>
            <a:r>
              <a:rPr lang="fa-IR" sz="1100" b="1" dirty="0">
                <a:latin typeface="B Zar" panose="00000400000000000000" pitchFamily="2" charset="-78"/>
                <a:ea typeface="Calibri" panose="020F0502020204030204" pitchFamily="34" charset="0"/>
                <a:cs typeface="B Nazanin" panose="00000400000000000000" pitchFamily="2" charset="-78"/>
              </a:rPr>
              <a:t>فرم مربوطه تکميل </a:t>
            </a:r>
            <a:r>
              <a:rPr lang="fa-IR" sz="1100" b="1" dirty="0" smtClean="0">
                <a:latin typeface="B Zar" panose="00000400000000000000" pitchFamily="2" charset="-78"/>
                <a:ea typeface="Calibri" panose="020F0502020204030204" pitchFamily="34" charset="0"/>
                <a:cs typeface="B Nazanin" panose="00000400000000000000" pitchFamily="2" charset="-78"/>
              </a:rPr>
              <a:t>شوند.</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این اطلاعات شامل : تاریخ چک ، شماره سریال و سری چک می باشد.</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و در نهایت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5234" y="1272266"/>
            <a:ext cx="5229546" cy="2429627"/>
          </a:xfrm>
          <a:prstGeom prst="rect">
            <a:avLst/>
          </a:prstGeom>
        </p:spPr>
      </p:pic>
      <p:pic>
        <p:nvPicPr>
          <p:cNvPr id="19"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049914" y="149863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476310" y="257175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10930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4" name="Picture 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3066" y="628856"/>
            <a:ext cx="4882107" cy="4326009"/>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133501" y="387792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9521" y="8922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90946" y="783858"/>
            <a:ext cx="2086100" cy="218938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a:t>
            </a:r>
            <a:r>
              <a:rPr lang="fa-IR" sz="1100" b="1" dirty="0" smtClean="0">
                <a:latin typeface="B Zar" panose="00000400000000000000" pitchFamily="2" charset="-78"/>
                <a:ea typeface="Calibri" panose="020F0502020204030204" pitchFamily="34" charset="0"/>
                <a:cs typeface="B Nazanin" panose="00000400000000000000" pitchFamily="2" charset="-78"/>
              </a:rPr>
              <a:t>تمام </a:t>
            </a:r>
            <a:r>
              <a:rPr lang="fa-IR" sz="1100" b="1" dirty="0">
                <a:latin typeface="B Zar" panose="00000400000000000000" pitchFamily="2" charset="-78"/>
                <a:ea typeface="Calibri" panose="020F0502020204030204" pitchFamily="34" charset="0"/>
                <a:cs typeface="B Nazanin" panose="00000400000000000000" pitchFamily="2" charset="-78"/>
              </a:rPr>
              <a:t>یا بخشی از مبلغ خرید از محل اسناد خزانه اسلامی  باشد مي توان پرداخت را از طريق اسناد خزانه اسلامی انجام </a:t>
            </a:r>
            <a:r>
              <a:rPr lang="fa-IR" sz="1100" b="1" dirty="0" smtClean="0">
                <a:latin typeface="B Zar" panose="00000400000000000000" pitchFamily="2" charset="-78"/>
                <a:ea typeface="Calibri" panose="020F0502020204030204" pitchFamily="34" charset="0"/>
                <a:cs typeface="B Nazanin" panose="00000400000000000000" pitchFamily="2" charset="-78"/>
              </a:rPr>
              <a:t>دهید، بدین منظور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صورت نیاز به تائید سوم برای پرداخت، صاحب امضا سوم را 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نمائید.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96868" y="112660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702102" y="2893363"/>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گواهی اسناد خزانه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تصویر گواهی مربوط به اسناد خزانه را بارگذاری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9" name="point 2" descr="F:\END\Blue\New folder\point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263309" y="437058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Arrow 2" descr="F:\پاورپوینت ها\ارزیابی کیفی\Arrow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669795" y="3004727"/>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33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par>
                                <p:cTn id="23" presetID="53"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right)">
                                      <p:cBhvr>
                                        <p:cTn id="31" dur="500"/>
                                        <p:tgtEl>
                                          <p:spTgt spid="20"/>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7" name="Picture 16"/>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33066" y="628856"/>
            <a:ext cx="4882107" cy="4326009"/>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فيلدهاي اطلاعاتي </a:t>
            </a:r>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باید توسط </a:t>
            </a:r>
            <a:r>
              <a:rPr lang="fa-IR" sz="1100" b="1" dirty="0">
                <a:latin typeface="B Zar" panose="00000400000000000000" pitchFamily="2" charset="-78"/>
                <a:ea typeface="Calibri" panose="020F0502020204030204" pitchFamily="34" charset="0"/>
                <a:cs typeface="B Nazanin" panose="00000400000000000000" pitchFamily="2" charset="-78"/>
              </a:rPr>
              <a:t>کاربر تکميل </a:t>
            </a:r>
            <a:r>
              <a:rPr lang="fa-IR" sz="1100" b="1" dirty="0" smtClean="0">
                <a:latin typeface="B Zar" panose="00000400000000000000" pitchFamily="2" charset="-78"/>
                <a:ea typeface="Calibri" panose="020F0502020204030204" pitchFamily="34" charset="0"/>
                <a:cs typeface="B Nazanin" panose="00000400000000000000" pitchFamily="2" charset="-78"/>
              </a:rPr>
              <a:t>شوند و پس از ثبت اطلاعات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3936" y="1616988"/>
            <a:ext cx="5640512" cy="2113443"/>
          </a:xfrm>
          <a:prstGeom prst="rect">
            <a:avLst/>
          </a:prstGeom>
        </p:spPr>
      </p:pic>
      <p:pic>
        <p:nvPicPr>
          <p:cNvPr id="26"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63649" y="191866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37955" y="312930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42794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9495" y="611061"/>
            <a:ext cx="5343353" cy="434147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988806" y="393689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275272"/>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320361" y="435282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0617" y="723935"/>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en-US"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a:t>
            </a:r>
            <a:r>
              <a:rPr lang="fa-IR" sz="1100" b="1" dirty="0" smtClean="0">
                <a:latin typeface="B Zar" panose="00000400000000000000" pitchFamily="2" charset="-78"/>
                <a:ea typeface="Calibri" panose="020F0502020204030204" pitchFamily="34" charset="0"/>
                <a:cs typeface="B Nazanin" panose="00000400000000000000" pitchFamily="2" charset="-78"/>
              </a:rPr>
              <a:t>صورتیکه روش </a:t>
            </a:r>
            <a:r>
              <a:rPr lang="fa-IR" sz="1100" b="1" dirty="0">
                <a:latin typeface="B Zar" panose="00000400000000000000" pitchFamily="2" charset="-78"/>
                <a:ea typeface="Calibri" panose="020F0502020204030204" pitchFamily="34" charset="0"/>
                <a:cs typeface="B Nazanin" panose="00000400000000000000" pitchFamily="2" charset="-78"/>
              </a:rPr>
              <a:t>پرداخت، از طریق حواله بانکی باشد با کلیک برروی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اطلاعات حواله بانکی </a:t>
            </a:r>
            <a:r>
              <a:rPr lang="fa-IR" sz="1100" b="1" dirty="0">
                <a:latin typeface="B Zar" panose="00000400000000000000" pitchFamily="2" charset="-78"/>
                <a:ea typeface="Calibri" panose="020F0502020204030204" pitchFamily="34" charset="0"/>
                <a:cs typeface="B Nazanin" panose="00000400000000000000" pitchFamily="2" charset="-78"/>
              </a:rPr>
              <a:t>در قسمت نحوه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فرم اطلاعات </a:t>
            </a:r>
            <a:r>
              <a:rPr lang="fa-IR" sz="1100" b="1" dirty="0">
                <a:latin typeface="B Zar" panose="00000400000000000000" pitchFamily="2" charset="-78"/>
                <a:ea typeface="Calibri" panose="020F0502020204030204" pitchFamily="34" charset="0"/>
                <a:cs typeface="B Nazanin" panose="00000400000000000000" pitchFamily="2" charset="-78"/>
              </a:rPr>
              <a:t>حواله بانکی </a:t>
            </a:r>
            <a:r>
              <a:rPr lang="fa-IR" sz="1100" b="1" dirty="0" smtClean="0">
                <a:latin typeface="B Zar" panose="00000400000000000000" pitchFamily="2" charset="-78"/>
                <a:ea typeface="Calibri" panose="020F0502020204030204" pitchFamily="34" charset="0"/>
                <a:cs typeface="B Nazanin" panose="00000400000000000000" pitchFamily="2" charset="-78"/>
              </a:rPr>
              <a:t>نمايش </a:t>
            </a:r>
            <a:r>
              <a:rPr lang="fa-IR" sz="1100" b="1" dirty="0">
                <a:latin typeface="B Zar" panose="00000400000000000000" pitchFamily="2" charset="-78"/>
                <a:ea typeface="Calibri" panose="020F0502020204030204" pitchFamily="34" charset="0"/>
                <a:cs typeface="B Nazanin" panose="00000400000000000000" pitchFamily="2" charset="-78"/>
              </a:rPr>
              <a:t>داده مي‏</a:t>
            </a:r>
            <a:r>
              <a:rPr lang="fa-IR" sz="1100" b="1" dirty="0" smtClean="0">
                <a:latin typeface="B Zar" panose="00000400000000000000" pitchFamily="2" charset="-78"/>
                <a:ea typeface="Calibri" panose="020F0502020204030204" pitchFamily="34" charset="0"/>
                <a:cs typeface="B Nazanin" panose="00000400000000000000" pitchFamily="2" charset="-78"/>
              </a:rPr>
              <a:t>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5" name="Rectangle 14"/>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
        <p:nvSpPr>
          <p:cNvPr id="17" name="text 1"/>
          <p:cNvSpPr/>
          <p:nvPr/>
        </p:nvSpPr>
        <p:spPr>
          <a:xfrm>
            <a:off x="6691828" y="2163909"/>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حواله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a:t>
            </a:r>
            <a:r>
              <a:rPr lang="fa-IR" sz="1100" b="1" dirty="0" smtClean="0">
                <a:latin typeface="B Zar" panose="00000400000000000000" pitchFamily="2" charset="-78"/>
                <a:ea typeface="Calibri" panose="020F0502020204030204" pitchFamily="34" charset="0"/>
                <a:cs typeface="B Nazanin" panose="00000400000000000000" pitchFamily="2" charset="-78"/>
              </a:rPr>
              <a:t>حواله بانکی را </a:t>
            </a:r>
            <a:r>
              <a:rPr lang="fa-IR" sz="1100" b="1" dirty="0">
                <a:latin typeface="B Zar" panose="00000400000000000000" pitchFamily="2" charset="-78"/>
                <a:ea typeface="Calibri" panose="020F0502020204030204" pitchFamily="34" charset="0"/>
                <a:cs typeface="B Nazanin" panose="00000400000000000000" pitchFamily="2" charset="-78"/>
              </a:rPr>
              <a:t>بارگذاری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27638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8" name="Picture 17"/>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9495" y="611061"/>
            <a:ext cx="5343353" cy="4341474"/>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فیلدهایی که به رنگ سفید می باشند، باید توسط کاربر تکمیل گردند و پس از تکمیل اطلاعات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5176" y="1517851"/>
            <a:ext cx="5501602" cy="2218388"/>
          </a:xfrm>
          <a:prstGeom prst="rect">
            <a:avLst/>
          </a:prstGeom>
        </p:spPr>
      </p:pic>
      <p:pic>
        <p:nvPicPr>
          <p:cNvPr id="26"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57508" y="2499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26331" y="2987616"/>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76079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9562" y="674162"/>
            <a:ext cx="4757256" cy="425724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938369" y="453444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78476" y="92189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8202" y="280958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803415"/>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اول پرداخت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برای </a:t>
            </a:r>
            <a:r>
              <a:rPr lang="fa-IR" sz="1100" b="1" dirty="0">
                <a:latin typeface="B Zar" panose="00000400000000000000" pitchFamily="2" charset="-78"/>
                <a:ea typeface="Calibri" panose="020F0502020204030204" pitchFamily="34" charset="0"/>
                <a:cs typeface="B Nazanin" panose="00000400000000000000" pitchFamily="2" charset="-78"/>
              </a:rPr>
              <a:t>تائید این پرداخت بر روی </a:t>
            </a:r>
            <a:r>
              <a:rPr lang="fa-IR" sz="1100" b="1" dirty="0" smtClean="0">
                <a:latin typeface="B Zar" panose="00000400000000000000" pitchFamily="2" charset="-78"/>
                <a:ea typeface="Calibri" panose="020F0502020204030204" pitchFamily="34" charset="0"/>
                <a:cs typeface="B Nazanin" panose="00000400000000000000" pitchFamily="2" charset="-78"/>
              </a:rPr>
              <a:t>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a:latin typeface="B Zar" panose="00000400000000000000" pitchFamily="2" charset="-78"/>
                <a:ea typeface="Calibri" panose="020F0502020204030204" pitchFamily="34" charset="0"/>
                <a:cs typeface="B Nazanin" panose="00000400000000000000" pitchFamily="2" charset="-78"/>
              </a:rPr>
              <a:t> در انتهای فرم، کلیک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 و سپس توسط گواهی امضای الکترونیکی امضا نمایید.</a:t>
            </a:r>
          </a:p>
          <a:p>
            <a:pPr lvl="0"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تایید پرداخت جاری، این ردیف پرداخت در کارتابل مقام تشخیص (برای تایید </a:t>
            </a:r>
            <a:r>
              <a:rPr lang="ar-SA" sz="1100" b="1" dirty="0" smtClean="0">
                <a:latin typeface="B Zar" panose="00000400000000000000" pitchFamily="2" charset="-78"/>
                <a:ea typeface="Calibri" panose="020F0502020204030204" pitchFamily="34" charset="0"/>
                <a:cs typeface="B Nazanin" panose="00000400000000000000" pitchFamily="2" charset="-78"/>
              </a:rPr>
              <a:t>دوم)  </a:t>
            </a:r>
            <a:r>
              <a:rPr lang="ar-SA" sz="1100" b="1" dirty="0">
                <a:latin typeface="B Zar" panose="00000400000000000000" pitchFamily="2" charset="-78"/>
                <a:ea typeface="Calibri" panose="020F0502020204030204" pitchFamily="34" charset="0"/>
                <a:cs typeface="B Nazanin" panose="00000400000000000000" pitchFamily="2" charset="-78"/>
              </a:rPr>
              <a:t>قابل مشاهده می </a:t>
            </a:r>
            <a:r>
              <a:rPr lang="ar-SA" sz="1100" b="1" dirty="0" smtClean="0">
                <a:latin typeface="B Zar" panose="00000400000000000000" pitchFamily="2" charset="-78"/>
                <a:ea typeface="Calibri" panose="020F0502020204030204" pitchFamily="34" charset="0"/>
                <a:cs typeface="B Nazanin" panose="00000400000000000000" pitchFamily="2" charset="-78"/>
              </a:rPr>
              <a:t>باشد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415359" y="453444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
        <p:nvSpPr>
          <p:cNvPr id="16" name="text 1"/>
          <p:cNvSpPr/>
          <p:nvPr/>
        </p:nvSpPr>
        <p:spPr>
          <a:xfrm>
            <a:off x="6679049" y="2674200"/>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در صورت نیاز به ابطال یک ردیف پرداخت، می توانید تا قبل از تایید اول، اقدام به ابطال پرداخت جاری </a:t>
            </a:r>
            <a:r>
              <a:rPr lang="ar-SA" sz="1100" b="1" dirty="0" smtClean="0">
                <a:latin typeface="B Zar" panose="00000400000000000000" pitchFamily="2" charset="-78"/>
                <a:ea typeface="Calibri" panose="020F0502020204030204" pitchFamily="34" charset="0"/>
                <a:cs typeface="B Nazanin" panose="00000400000000000000" pitchFamily="2" charset="-78"/>
              </a:rPr>
              <a:t>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66600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7036" y="614626"/>
            <a:ext cx="5971535" cy="337546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38867" y="198161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8392" y="236483"/>
            <a:ext cx="223811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632443" y="116573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81554" y="735806"/>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a:t>
            </a:r>
            <a:r>
              <a:rPr lang="fa-IR" sz="1100" b="1" dirty="0">
                <a:latin typeface="B Zar" panose="00000400000000000000" pitchFamily="2" charset="-78"/>
                <a:ea typeface="Calibri" panose="020F0502020204030204" pitchFamily="34" charset="0"/>
                <a:cs typeface="B Nazanin" panose="00000400000000000000" pitchFamily="2" charset="-78"/>
              </a:rPr>
              <a:t>کارتابل پرداخت هایی که در وضعیت (در </a:t>
            </a:r>
            <a:r>
              <a:rPr lang="fa-IR" sz="1100" b="1" dirty="0" smtClean="0">
                <a:latin typeface="B Zar" panose="00000400000000000000" pitchFamily="2" charset="-78"/>
                <a:ea typeface="Calibri" panose="020F0502020204030204" pitchFamily="34" charset="0"/>
                <a:cs typeface="B Nazanin" panose="00000400000000000000" pitchFamily="2" charset="-78"/>
              </a:rPr>
              <a:t>انتظار تایید دوم پرداخت) </a:t>
            </a:r>
            <a:r>
              <a:rPr lang="fa-IR" sz="1100" b="1" dirty="0">
                <a:latin typeface="B Zar" panose="00000400000000000000" pitchFamily="2" charset="-78"/>
                <a:ea typeface="Calibri" panose="020F0502020204030204" pitchFamily="34" charset="0"/>
                <a:cs typeface="B Nazanin" panose="00000400000000000000" pitchFamily="2" charset="-78"/>
              </a:rPr>
              <a:t>قرار دارند </a:t>
            </a:r>
            <a:r>
              <a:rPr lang="fa-IR" sz="1100" b="1" dirty="0" smtClean="0">
                <a:latin typeface="B Zar" panose="00000400000000000000" pitchFamily="2" charset="-78"/>
                <a:ea typeface="Calibri" panose="020F0502020204030204" pitchFamily="34" charset="0"/>
                <a:cs typeface="B Nazanin" panose="00000400000000000000" pitchFamily="2" charset="-78"/>
              </a:rPr>
              <a:t>نمایش </a:t>
            </a:r>
            <a:r>
              <a:rPr lang="fa-IR" sz="1100" b="1" dirty="0">
                <a:latin typeface="B Zar" panose="00000400000000000000" pitchFamily="2" charset="-78"/>
                <a:ea typeface="Calibri" panose="020F0502020204030204" pitchFamily="34" charset="0"/>
                <a:cs typeface="B Nazanin" panose="00000400000000000000" pitchFamily="2" charset="-78"/>
              </a:rPr>
              <a:t>داده می شوند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دوم پرداخت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40804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00" y="498093"/>
            <a:ext cx="317514" cy="300309"/>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8494" y="636236"/>
            <a:ext cx="5994400" cy="26990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19810" y="16250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پروفایل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این لینک می توان مستندات مربوط به پروفایل تامین کننده را مشاهده نمود.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180266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189940" y="215430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16879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مرتبط</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می توانید مجموعه اي از مستندات ايجاد شده در فرآيند خريد که توسط مقامات مسئول فرآیند خرید، امضاي الکترونيکي شده است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5" name="Rectangle 14"/>
          <p:cNvSpPr/>
          <p:nvPr/>
        </p:nvSpPr>
        <p:spPr>
          <a:xfrm>
            <a:off x="6538392" y="236483"/>
            <a:ext cx="223811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9368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4" name="Picture 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82765" y="553320"/>
            <a:ext cx="4841149" cy="4413808"/>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65671" y="39484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80069" y="723047"/>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فرم می توانید مستندات </a:t>
            </a:r>
            <a:r>
              <a:rPr lang="fa-IR" sz="1100" b="1" dirty="0">
                <a:latin typeface="B Zar" panose="00000400000000000000" pitchFamily="2" charset="-78"/>
                <a:ea typeface="Calibri" panose="020F0502020204030204" pitchFamily="34" charset="0"/>
                <a:cs typeface="B Nazanin" panose="00000400000000000000" pitchFamily="2" charset="-78"/>
              </a:rPr>
              <a:t>خريد را بررسي نماييد </a:t>
            </a:r>
            <a:r>
              <a:rPr lang="fa-IR" sz="1100" b="1" dirty="0" smtClean="0">
                <a:latin typeface="B Zar" panose="00000400000000000000" pitchFamily="2" charset="-78"/>
                <a:ea typeface="Calibri" panose="020F0502020204030204" pitchFamily="34" charset="0"/>
                <a:cs typeface="B Nazanin" panose="00000400000000000000" pitchFamily="2" charset="-78"/>
              </a:rPr>
              <a:t>و همچنین نحوه پرداخت و مستندات بارگذاری شده اعم از تصویر چک بانکی، حواله و اسناد خزانه را مشاهده و بررسی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نهايت با کلیک بر روی کلید های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a:t>
            </a:r>
            <a:r>
              <a:rPr lang="fa-IR" sz="1100" b="1" dirty="0" smtClean="0">
                <a:latin typeface="B Zar" panose="00000400000000000000" pitchFamily="2" charset="-78"/>
                <a:ea typeface="Calibri" panose="020F0502020204030204" pitchFamily="34" charset="0"/>
                <a:cs typeface="B Nazanin" panose="00000400000000000000" pitchFamily="2" charset="-78"/>
              </a:rPr>
              <a:t>و یا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وضعیت پرداخت را مشخص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point 2" descr="F:\END\Blue\New folder\point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517461" y="455376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538392" y="236483"/>
            <a:ext cx="223811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403339" y="4412414"/>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7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047" y="638652"/>
            <a:ext cx="5925031" cy="411186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1761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58244" y="609172"/>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درخواست خرید مرجع</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شماره درخواست خرید </a:t>
            </a:r>
            <a:r>
              <a:rPr lang="fa-IR" sz="1100" b="1" dirty="0" smtClean="0">
                <a:latin typeface="B Zar" panose="00000400000000000000" pitchFamily="2" charset="-78"/>
                <a:ea typeface="Calibri" panose="020F0502020204030204" pitchFamily="34" charset="0"/>
                <a:cs typeface="B Nazanin" panose="00000400000000000000" pitchFamily="2" charset="-78"/>
              </a:rPr>
              <a:t>فیزیکی</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ایجاد شده </a:t>
            </a:r>
            <a:r>
              <a:rPr lang="fa-IR" sz="1100" b="1" dirty="0">
                <a:latin typeface="B Zar" panose="00000400000000000000" pitchFamily="2" charset="-78"/>
                <a:ea typeface="Calibri" panose="020F0502020204030204" pitchFamily="34" charset="0"/>
                <a:cs typeface="B Nazanin" panose="00000400000000000000" pitchFamily="2" charset="-78"/>
              </a:rPr>
              <a:t>داخل دستگاه های اجرایی </a:t>
            </a:r>
            <a:r>
              <a:rPr lang="fa-IR" sz="1100" b="1" dirty="0" smtClean="0">
                <a:latin typeface="B Zar" panose="00000400000000000000" pitchFamily="2" charset="-78"/>
                <a:ea typeface="Calibri" panose="020F0502020204030204" pitchFamily="34" charset="0"/>
                <a:cs typeface="B Nazanin" panose="00000400000000000000" pitchFamily="2" charset="-78"/>
              </a:rPr>
              <a:t>خریدار</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را </a:t>
            </a:r>
            <a:r>
              <a:rPr lang="fa-IR" sz="1100" b="1" dirty="0">
                <a:latin typeface="B Zar" panose="00000400000000000000" pitchFamily="2" charset="-78"/>
                <a:ea typeface="Calibri" panose="020F0502020204030204" pitchFamily="34" charset="0"/>
                <a:cs typeface="B Nazanin" panose="00000400000000000000" pitchFamily="2" charset="-78"/>
              </a:rPr>
              <a:t>درج نمایید.</a:t>
            </a: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11059" y="12574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719" y="154838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50732" y="1444705"/>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نوع فرآیند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خریدهای </a:t>
            </a:r>
            <a:r>
              <a:rPr lang="fa-IR" sz="1100" b="1" dirty="0">
                <a:latin typeface="B Zar" panose="00000400000000000000" pitchFamily="2" charset="-78"/>
                <a:ea typeface="Calibri" panose="020F0502020204030204" pitchFamily="34" charset="0"/>
                <a:cs typeface="B Nazanin" panose="00000400000000000000" pitchFamily="2" charset="-78"/>
              </a:rPr>
              <a:t>قابل انجام در این فرم به دو صورت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جزئي</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 با </a:t>
            </a:r>
            <a:r>
              <a:rPr lang="fa-IR" sz="1100" b="1" dirty="0">
                <a:latin typeface="B Zar" panose="00000400000000000000" pitchFamily="2" charset="-78"/>
                <a:ea typeface="Calibri" panose="020F0502020204030204" pitchFamily="34" charset="0"/>
                <a:cs typeface="B Nazanin" panose="00000400000000000000" pitchFamily="2" charset="-78"/>
              </a:rPr>
              <a:t>توجه به قیمت </a:t>
            </a:r>
            <a:r>
              <a:rPr lang="fa-IR" sz="1100" b="1" dirty="0" smtClean="0">
                <a:latin typeface="B Zar" panose="00000400000000000000" pitchFamily="2" charset="-78"/>
                <a:ea typeface="Calibri" panose="020F0502020204030204" pitchFamily="34" charset="0"/>
                <a:cs typeface="B Nazanin" panose="00000400000000000000" pitchFamily="2" charset="-78"/>
              </a:rPr>
              <a:t>تخمینی کالاها قابل انجام است.</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لازم </a:t>
            </a:r>
            <a:r>
              <a:rPr lang="fa-IR" sz="1100" b="1" dirty="0">
                <a:latin typeface="B Zar" panose="00000400000000000000" pitchFamily="2" charset="-78"/>
                <a:ea typeface="Calibri" panose="020F0502020204030204" pitchFamily="34" charset="0"/>
                <a:cs typeface="B Nazanin" panose="00000400000000000000" pitchFamily="2" charset="-78"/>
              </a:rPr>
              <a:t>است یکی از فرآیند ها را در بخش نوع فرآیند خرید انتخاب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 </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انتخاب نوع فرآیند خرید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می بایست (مقام تشخیص فرآیند خرید و تایید پرداخت)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5762" y="273855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93772" y="3098149"/>
            <a:ext cx="221769" cy="242281"/>
          </a:xfrm>
          <a:prstGeom prst="rect">
            <a:avLst/>
          </a:prstGeom>
        </p:spPr>
      </p:pic>
      <p:sp>
        <p:nvSpPr>
          <p:cNvPr id="18" name="text 3"/>
          <p:cNvSpPr/>
          <p:nvPr/>
        </p:nvSpPr>
        <p:spPr>
          <a:xfrm>
            <a:off x="6661299" y="3134601"/>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تمام </a:t>
            </a:r>
            <a:r>
              <a:rPr lang="fa-IR" sz="1100" b="1" dirty="0">
                <a:latin typeface="B Zar" panose="00000400000000000000" pitchFamily="2" charset="-78"/>
                <a:ea typeface="Calibri" panose="020F0502020204030204" pitchFamily="34" charset="0"/>
                <a:cs typeface="B Nazanin" panose="00000400000000000000" pitchFamily="2" charset="-78"/>
              </a:rPr>
              <a:t>یا بخشی از مبلغ خرید مقرر است که از </a:t>
            </a:r>
            <a:r>
              <a:rPr lang="fa-IR" sz="1100" b="1" dirty="0" smtClean="0">
                <a:latin typeface="B Zar" panose="00000400000000000000" pitchFamily="2" charset="-78"/>
                <a:ea typeface="Calibri" panose="020F0502020204030204" pitchFamily="34" charset="0"/>
                <a:cs typeface="B Nazanin" panose="00000400000000000000" pitchFamily="2" charset="-78"/>
              </a:rPr>
              <a:t>(اسناد </a:t>
            </a:r>
            <a:r>
              <a:rPr lang="fa-IR" sz="1100" b="1" dirty="0">
                <a:latin typeface="B Zar" panose="00000400000000000000" pitchFamily="2" charset="-78"/>
                <a:ea typeface="Calibri" panose="020F0502020204030204" pitchFamily="34" charset="0"/>
                <a:cs typeface="B Nazanin" panose="00000400000000000000" pitchFamily="2" charset="-78"/>
              </a:rPr>
              <a:t>خزانه </a:t>
            </a:r>
            <a:r>
              <a:rPr lang="fa-IR" sz="1100" b="1" dirty="0" smtClean="0">
                <a:latin typeface="B Zar" panose="00000400000000000000" pitchFamily="2" charset="-78"/>
                <a:ea typeface="Calibri" panose="020F0502020204030204" pitchFamily="34" charset="0"/>
                <a:cs typeface="B Nazanin" panose="00000400000000000000" pitchFamily="2" charset="-78"/>
              </a:rPr>
              <a:t>اسلامی) پرداخت گردد، تیک این قسمت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1299" y="323171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6188" y="272840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1"/>
          <p:cNvSpPr/>
          <p:nvPr/>
        </p:nvSpPr>
        <p:spPr>
          <a:xfrm>
            <a:off x="6649163" y="414192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کالا/خدمت جدید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نیاز از طریق این کلید امکان اضافه نمودن کالا به فرم مورد نظر امکان پذیر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1336" y="425472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2"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63205" y="3601464"/>
            <a:ext cx="221769" cy="242281"/>
          </a:xfrm>
          <a:prstGeom prst="rect">
            <a:avLst/>
          </a:prstGeom>
        </p:spPr>
      </p:pic>
      <p:pic>
        <p:nvPicPr>
          <p:cNvPr id="45" name="Picture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6" name="Picture 4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7" name="Picture 4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8" name="Picture 4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9" name="Picture 4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0" name="Picture 49">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2" name="Picture 51">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3" name="Picture 52">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4" name="Picture 53">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5" name="Picture 54">
            <a:hlinkClick r:id="rId33" action="ppaction://hlinksldjump"/>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6" name="Picture 55">
            <a:hlinkClick r:id="rId25"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spTree>
    <p:extLst>
      <p:ext uri="{BB962C8B-B14F-4D97-AF65-F5344CB8AC3E}">
        <p14:creationId xmlns:p14="http://schemas.microsoft.com/office/powerpoint/2010/main" val="109837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3500"/>
                            </p:stCondLst>
                            <p:childTnLst>
                              <p:par>
                                <p:cTn id="47" presetID="22" presetClass="entr" presetSubtype="2"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right)">
                                      <p:cBhvr>
                                        <p:cTn id="49" dur="500"/>
                                        <p:tgtEl>
                                          <p:spTgt spid="20"/>
                                        </p:tgtEl>
                                      </p:cBhvr>
                                    </p:animEffect>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par>
                          <p:cTn id="60" fill="hold">
                            <p:stCondLst>
                              <p:cond delay="5000"/>
                            </p:stCondLst>
                            <p:childTnLst>
                              <p:par>
                                <p:cTn id="61" presetID="22" presetClass="entr" presetSubtype="2"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right)">
                                      <p:cBhvr>
                                        <p:cTn id="63" dur="500"/>
                                        <p:tgtEl>
                                          <p:spTgt spid="31"/>
                                        </p:tgtEl>
                                      </p:cBhvr>
                                    </p:animEffect>
                                  </p:childTnLst>
                                </p:cTn>
                              </p:par>
                            </p:childTnLst>
                          </p:cTn>
                        </p:par>
                        <p:par>
                          <p:cTn id="64" fill="hold">
                            <p:stCondLst>
                              <p:cond delay="5500"/>
                            </p:stCondLst>
                            <p:childTnLst>
                              <p:par>
                                <p:cTn id="65" presetID="22" presetClass="entr" presetSubtype="1"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up)">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18" grpId="0"/>
      <p:bldP spid="2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7110" y="622121"/>
            <a:ext cx="5984299" cy="2819857"/>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88354" y="19998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78476" y="92189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803415"/>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انجام تایید دوم پرداخت توسط مقام </a:t>
            </a:r>
            <a:r>
              <a:rPr lang="ar-SA" sz="1100" b="1" dirty="0" smtClean="0">
                <a:latin typeface="B Zar" panose="00000400000000000000" pitchFamily="2" charset="-78"/>
                <a:ea typeface="Calibri" panose="020F0502020204030204" pitchFamily="34" charset="0"/>
                <a:cs typeface="B Nazanin" panose="00000400000000000000" pitchFamily="2" charset="-78"/>
              </a:rPr>
              <a:t>تشخیص</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smtClean="0">
                <a:latin typeface="B Zar" panose="00000400000000000000" pitchFamily="2" charset="-78"/>
                <a:ea typeface="Calibri" panose="020F0502020204030204" pitchFamily="34" charset="0"/>
                <a:cs typeface="B Nazanin" panose="00000400000000000000" pitchFamily="2" charset="-78"/>
              </a:rPr>
              <a:t>وضعیت </a:t>
            </a:r>
            <a:r>
              <a:rPr lang="ar-SA" sz="1100" b="1" dirty="0">
                <a:latin typeface="B Zar" panose="00000400000000000000" pitchFamily="2" charset="-78"/>
                <a:ea typeface="Calibri" panose="020F0502020204030204" pitchFamily="34" charset="0"/>
                <a:cs typeface="B Nazanin" panose="00000400000000000000" pitchFamily="2" charset="-78"/>
              </a:rPr>
              <a:t>پرداخت </a:t>
            </a:r>
            <a:r>
              <a:rPr lang="ar-SA" sz="1100" b="1" dirty="0" smtClean="0">
                <a:latin typeface="B Zar" panose="00000400000000000000" pitchFamily="2" charset="-78"/>
                <a:ea typeface="Calibri" panose="020F0502020204030204" pitchFamily="34" charset="0"/>
                <a:cs typeface="B Nazanin" panose="00000400000000000000" pitchFamily="2" charset="-78"/>
              </a:rPr>
              <a:t>جاری به </a:t>
            </a:r>
            <a:r>
              <a:rPr lang="ar-SA" sz="1100" b="1" dirty="0">
                <a:latin typeface="B Zar" panose="00000400000000000000" pitchFamily="2" charset="-78"/>
                <a:ea typeface="Calibri" panose="020F0502020204030204" pitchFamily="34" charset="0"/>
                <a:cs typeface="B Nazanin" panose="00000400000000000000" pitchFamily="2" charset="-78"/>
              </a:rPr>
              <a:t>درانتظار پرداخت وجه تغییر می یابد</a:t>
            </a:r>
            <a:r>
              <a:rPr lang="en-US"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روی ردیف پرداختی که وضعیت آن در انتظار پرداخت وجه می</a:t>
            </a:r>
            <a:r>
              <a:rPr lang="en-US" sz="1100" b="1" dirty="0">
                <a:latin typeface="B Zar" panose="00000400000000000000" pitchFamily="2" charset="-78"/>
                <a:ea typeface="Calibri" panose="020F0502020204030204" pitchFamily="34" charset="0"/>
                <a:cs typeface="B Nazanin" panose="00000400000000000000" pitchFamily="2" charset="-78"/>
              </a:rPr>
              <a:t>‌</a:t>
            </a:r>
            <a:r>
              <a:rPr lang="ar-SA" sz="1100" b="1" dirty="0">
                <a:latin typeface="B Zar" panose="00000400000000000000" pitchFamily="2" charset="-78"/>
                <a:ea typeface="Calibri" panose="020F0502020204030204" pitchFamily="34" charset="0"/>
                <a:cs typeface="B Nazanin" panose="00000400000000000000" pitchFamily="2" charset="-78"/>
              </a:rPr>
              <a:t>باشد، وارد فرم </a:t>
            </a:r>
            <a:r>
              <a:rPr lang="fa-IR" sz="1100" b="1" dirty="0" smtClean="0">
                <a:latin typeface="B Zar" panose="00000400000000000000" pitchFamily="2" charset="-78"/>
                <a:ea typeface="Calibri" panose="020F0502020204030204" pitchFamily="34" charset="0"/>
                <a:cs typeface="B Nazanin" panose="00000400000000000000" pitchFamily="2" charset="-78"/>
              </a:rPr>
              <a:t>(</a:t>
            </a:r>
            <a:r>
              <a:rPr lang="ar-SA" sz="1100" b="1" dirty="0" smtClean="0">
                <a:latin typeface="B Zar" panose="00000400000000000000" pitchFamily="2" charset="-78"/>
                <a:ea typeface="Calibri" panose="020F0502020204030204" pitchFamily="34" charset="0"/>
                <a:cs typeface="B Nazanin" panose="00000400000000000000" pitchFamily="2" charset="-78"/>
              </a:rPr>
              <a:t>پرداخت سفارش</a:t>
            </a:r>
            <a:r>
              <a:rPr lang="fa-IR" sz="1100" b="1" dirty="0" smtClean="0">
                <a:latin typeface="B Zar" panose="00000400000000000000" pitchFamily="2" charset="-78"/>
                <a:ea typeface="Calibri" panose="020F0502020204030204" pitchFamily="34" charset="0"/>
                <a:cs typeface="B Nazanin" panose="00000400000000000000" pitchFamily="2" charset="-78"/>
              </a:rPr>
              <a:t>)</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خواهید 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46722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1054" y="592244"/>
            <a:ext cx="5947774" cy="3445499"/>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308238" y="361192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78476" y="92189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803415"/>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ویرایش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در صورتی که در نظر داشته باشید، شماره حساب و یا نحوه پرداخت را ویرایش نمایید، با </a:t>
            </a:r>
            <a:r>
              <a:rPr lang="ar-SA" sz="1100" b="1" dirty="0" smtClean="0">
                <a:latin typeface="B Zar" panose="00000400000000000000" pitchFamily="2" charset="-78"/>
                <a:ea typeface="Calibri" panose="020F0502020204030204" pitchFamily="34" charset="0"/>
                <a:cs typeface="B Nazanin" panose="00000400000000000000" pitchFamily="2" charset="-78"/>
              </a:rPr>
              <a:t>انتخاب کلید</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ویرایش</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پرداخت به وضعیت </a:t>
            </a:r>
            <a:r>
              <a:rPr lang="fa-IR" sz="1100" b="1" dirty="0">
                <a:latin typeface="B Zar" panose="00000400000000000000" pitchFamily="2" charset="-78"/>
                <a:ea typeface="Calibri" panose="020F0502020204030204" pitchFamily="34" charset="0"/>
                <a:cs typeface="B Nazanin" panose="00000400000000000000" pitchFamily="2" charset="-78"/>
              </a:rPr>
              <a:t>در انتظار تایید اول تغییر می‌کند، سپس می‌توانید اطلاعات مورد نظر خود را ویرایش نمایید.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 حساب –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1"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8202" y="2429443"/>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449541" y="361192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679049" y="2294059"/>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وجه</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در </a:t>
            </a:r>
            <a:r>
              <a:rPr lang="fa-IR" sz="1100" b="1" dirty="0" smtClean="0">
                <a:latin typeface="B Zar" panose="00000400000000000000" pitchFamily="2" charset="-78"/>
                <a:ea typeface="Calibri" panose="020F0502020204030204" pitchFamily="34" charset="0"/>
                <a:cs typeface="B Nazanin" panose="00000400000000000000" pitchFamily="2" charset="-78"/>
              </a:rPr>
              <a:t>فرم مربوطه جهت پرداخت وجه کلیدهای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پرداخت-تحویل چک-تحویل اسناد خزانه-تحویل حواله بانکی</a:t>
            </a:r>
            <a:r>
              <a:rPr lang="fa-IR" sz="1100" b="1" dirty="0" smtClean="0">
                <a:latin typeface="B Zar" panose="00000400000000000000" pitchFamily="2" charset="-78"/>
                <a:ea typeface="Calibri" panose="020F0502020204030204" pitchFamily="34" charset="0"/>
                <a:cs typeface="B Nazanin" panose="00000400000000000000" pitchFamily="2" charset="-78"/>
              </a:rPr>
              <a:t>) با توجه به نحوه پرداختی که مشخص نموده اید، فعال می گردند و جهت پرداخت بر روی آن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5981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100356"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الحـاقـیه سفـارش</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94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94" y="639130"/>
            <a:ext cx="5862258" cy="3363874"/>
          </a:xfrm>
          <a:prstGeom prst="rect">
            <a:avLst/>
          </a:prstGeom>
        </p:spPr>
      </p:pic>
      <p:pic>
        <p:nvPicPr>
          <p:cNvPr id="11"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66628"/>
            <a:ext cx="2086100" cy="337432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الحاقیه </a:t>
            </a:r>
            <a:r>
              <a:rPr lang="fa-IR" sz="1100" b="1" dirty="0">
                <a:latin typeface="B Zar" panose="00000400000000000000" pitchFamily="2" charset="-78"/>
                <a:ea typeface="Calibri" panose="020F0502020204030204" pitchFamily="34" charset="0"/>
                <a:cs typeface="B Nazanin" panose="00000400000000000000" pitchFamily="2" charset="-78"/>
              </a:rPr>
              <a:t>سفارش جهت اصلاح و يا افزودن متمم به فرم سفارش مورد استفاده قرار می </a:t>
            </a:r>
            <a:r>
              <a:rPr lang="fa-IR" sz="1100" b="1" dirty="0" smtClean="0">
                <a:latin typeface="B Zar" panose="00000400000000000000" pitchFamily="2" charset="-78"/>
                <a:ea typeface="Calibri" panose="020F0502020204030204" pitchFamily="34" charset="0"/>
                <a:cs typeface="B Nazanin" panose="00000400000000000000" pitchFamily="2" charset="-78"/>
              </a:rPr>
              <a:t>گیرد. در صورتی که قصد ثبت الحاقیه برای سفارش را دارید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الحاقیه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نیاز به تغییر </a:t>
            </a:r>
            <a:r>
              <a:rPr lang="fa-IR" sz="1100" b="1" dirty="0" smtClean="0">
                <a:latin typeface="B Zar" panose="00000400000000000000" pitchFamily="2" charset="-78"/>
                <a:ea typeface="Calibri" panose="020F0502020204030204" pitchFamily="34" charset="0"/>
                <a:cs typeface="B Nazanin" panose="00000400000000000000" pitchFamily="2" charset="-78"/>
              </a:rPr>
              <a:t>مقادیر سفارش تا سقف حداکثر </a:t>
            </a:r>
            <a:r>
              <a:rPr lang="fa-IR" sz="1100" b="1" dirty="0">
                <a:latin typeface="B Zar" panose="00000400000000000000" pitchFamily="2" charset="-78"/>
                <a:ea typeface="Calibri" panose="020F0502020204030204" pitchFamily="34" charset="0"/>
                <a:cs typeface="B Nazanin" panose="00000400000000000000" pitchFamily="2" charset="-78"/>
              </a:rPr>
              <a:t>25 </a:t>
            </a:r>
            <a:r>
              <a:rPr lang="fa-IR" sz="1100" b="1" dirty="0" smtClean="0">
                <a:latin typeface="B Zar" panose="00000400000000000000" pitchFamily="2" charset="-78"/>
                <a:ea typeface="Calibri" panose="020F0502020204030204" pitchFamily="34" charset="0"/>
                <a:cs typeface="B Nazanin" panose="00000400000000000000" pitchFamily="2" charset="-78"/>
              </a:rPr>
              <a:t>درصد از مبلغ سفارش و کاهش مبلغ سفارش بدون محدودیت، کاربر می تواند </a:t>
            </a:r>
            <a:r>
              <a:rPr lang="fa-IR" sz="1100" b="1" dirty="0">
                <a:latin typeface="B Zar" panose="00000400000000000000" pitchFamily="2" charset="-78"/>
                <a:ea typeface="Calibri" panose="020F0502020204030204" pitchFamily="34" charset="0"/>
                <a:cs typeface="B Nazanin" panose="00000400000000000000" pitchFamily="2" charset="-78"/>
              </a:rPr>
              <a:t>از طریق کارتابل الحاقیه های سفارش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مربوطه را </a:t>
            </a:r>
            <a:r>
              <a:rPr lang="fa-IR" sz="1100" b="1" dirty="0">
                <a:latin typeface="B Zar" panose="00000400000000000000" pitchFamily="2" charset="-78"/>
                <a:ea typeface="Calibri" panose="020F0502020204030204" pitchFamily="34" charset="0"/>
                <a:cs typeface="B Nazanin" panose="00000400000000000000" pitchFamily="2" charset="-78"/>
              </a:rPr>
              <a:t>ثبت </a:t>
            </a:r>
            <a:r>
              <a:rPr lang="fa-IR" sz="1100" b="1" dirty="0" smtClean="0">
                <a:latin typeface="B Zar" panose="00000400000000000000" pitchFamily="2" charset="-78"/>
                <a:ea typeface="Calibri" panose="020F0502020204030204" pitchFamily="34" charset="0"/>
                <a:cs typeface="B Nazanin" panose="00000400000000000000" pitchFamily="2" charset="-78"/>
              </a:rPr>
              <a:t>نماید. </a:t>
            </a:r>
          </a:p>
          <a:p>
            <a:pPr lvl="0"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صورتیکه سفارشی هنوز به مرحله تایید و امضا نرسیده </a:t>
            </a:r>
            <a:r>
              <a:rPr lang="fa-IR" sz="1100" b="1" dirty="0" smtClean="0">
                <a:latin typeface="B Zar" panose="00000400000000000000" pitchFamily="2" charset="-78"/>
                <a:ea typeface="Calibri" panose="020F0502020204030204" pitchFamily="34" charset="0"/>
                <a:cs typeface="B Nazanin" panose="00000400000000000000" pitchFamily="2" charset="-78"/>
              </a:rPr>
              <a:t>باشد، و </a:t>
            </a:r>
            <a:r>
              <a:rPr lang="fa-IR" sz="1100" b="1" dirty="0">
                <a:latin typeface="B Zar" panose="00000400000000000000" pitchFamily="2" charset="-78"/>
                <a:ea typeface="Calibri" panose="020F0502020204030204" pitchFamily="34" charset="0"/>
                <a:cs typeface="B Nazanin" panose="00000400000000000000" pitchFamily="2" charset="-78"/>
              </a:rPr>
              <a:t>کالا یا خدماتی ارسال شده ولی هنوز تایید نهایی نشده داشته باشد امکان ثبت الحاقیه جدید وجود نخواهد داشت.</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03" y="192935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21740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188" y="637891"/>
            <a:ext cx="5871306" cy="3293659"/>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ثبت الحاقیه ، در ابتدا نیاز به جستجو شماره سفارش مورد نیاز می باشد</a:t>
            </a:r>
            <a:r>
              <a:rPr lang="fa-IR" sz="1100" b="1" dirty="0" smtClean="0">
                <a:latin typeface="B Zar" panose="00000400000000000000" pitchFamily="2" charset="-78"/>
                <a:ea typeface="Calibri" panose="020F0502020204030204" pitchFamily="34" charset="0"/>
                <a:cs typeface="B Nazanin" panose="00000400000000000000" pitchFamily="2" charset="-78"/>
              </a:rPr>
              <a:t>. بدین </a:t>
            </a:r>
            <a:r>
              <a:rPr lang="fa-IR" sz="1100" b="1" dirty="0">
                <a:latin typeface="B Zar" panose="00000400000000000000" pitchFamily="2" charset="-78"/>
                <a:ea typeface="Calibri" panose="020F0502020204030204" pitchFamily="34" charset="0"/>
                <a:cs typeface="B Nazanin" panose="00000400000000000000" pitchFamily="2" charset="-78"/>
              </a:rPr>
              <a:t>منظور با انتخاب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جستجو</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در فرم </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انتخاب سفارش جهت ثبت </a:t>
            </a:r>
            <a:r>
              <a:rPr lang="fa-IR" sz="1100" b="1" dirty="0" smtClean="0">
                <a:latin typeface="B Zar" panose="00000400000000000000" pitchFamily="2" charset="-78"/>
                <a:ea typeface="Calibri" panose="020F0502020204030204" pitchFamily="34" charset="0"/>
                <a:cs typeface="B Nazanin" panose="00000400000000000000" pitchFamily="2" charset="-78"/>
              </a:rPr>
              <a:t>الحاقیه) </a:t>
            </a:r>
            <a:r>
              <a:rPr lang="fa-IR" sz="1100" b="1" dirty="0">
                <a:latin typeface="B Zar" panose="00000400000000000000" pitchFamily="2" charset="-78"/>
                <a:ea typeface="Calibri" panose="020F0502020204030204" pitchFamily="34" charset="0"/>
                <a:cs typeface="B Nazanin" panose="00000400000000000000" pitchFamily="2" charset="-78"/>
              </a:rPr>
              <a:t>اقدام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 سپس بر روی کلید</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ادامه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4144" y="8927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4144" y="235476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4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669" y="636658"/>
            <a:ext cx="5818840" cy="3774787"/>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برای اصلاح یک سفارش درج عنوان الحاقیه و شرح دلایل الحاقیه  اجباری می</a:t>
            </a:r>
            <a:r>
              <a:rPr lang="x-none" sz="1100" b="1" dirty="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6391" y="126847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5390" y="1666590"/>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33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403" y="626255"/>
            <a:ext cx="5632393" cy="430589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6662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جدول فوق امکان تغییر مقدار/تعداد و سایر هزینه ها و مبلغ تخفیف و مالیات بر ارزش افزوده وجود دارد.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3506" y="301507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1477" y="163942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0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170" y="601990"/>
            <a:ext cx="5632393" cy="4375880"/>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556" y="1643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55" y="3022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spTree>
    <p:extLst>
      <p:ext uri="{BB962C8B-B14F-4D97-AF65-F5344CB8AC3E}">
        <p14:creationId xmlns:p14="http://schemas.microsoft.com/office/powerpoint/2010/main" val="2483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7855"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0" y="962221"/>
            <a:ext cx="5100806" cy="2727665"/>
          </a:xfrm>
          <a:prstGeom prst="rect">
            <a:avLst/>
          </a:prstGeom>
        </p:spPr>
      </p:pic>
    </p:spTree>
    <p:extLst>
      <p:ext uri="{BB962C8B-B14F-4D97-AF65-F5344CB8AC3E}">
        <p14:creationId xmlns:p14="http://schemas.microsoft.com/office/powerpoint/2010/main" val="3954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4017"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557" y="1278744"/>
            <a:ext cx="5406733" cy="2616161"/>
          </a:xfrm>
          <a:prstGeom prst="rect">
            <a:avLst/>
          </a:prstGeom>
        </p:spPr>
      </p:pic>
    </p:spTree>
    <p:extLst>
      <p:ext uri="{BB962C8B-B14F-4D97-AF65-F5344CB8AC3E}">
        <p14:creationId xmlns:p14="http://schemas.microsoft.com/office/powerpoint/2010/main" val="13548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30678</TotalTime>
  <Words>8202</Words>
  <Application>Microsoft Office PowerPoint</Application>
  <PresentationFormat>On-screen Show (16:9)</PresentationFormat>
  <Paragraphs>622</Paragraphs>
  <Slides>129</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129</vt:i4>
      </vt:variant>
    </vt:vector>
  </HeadingPairs>
  <TitlesOfParts>
    <vt:vector size="141" baseType="lpstr">
      <vt:lpstr>B Titr</vt:lpstr>
      <vt:lpstr>B Zar,Bold</vt:lpstr>
      <vt:lpstr>B Nazanin</vt:lpstr>
      <vt:lpstr>Tw Cen MT</vt:lpstr>
      <vt:lpstr>Calibri Light</vt:lpstr>
      <vt:lpstr>Calibri</vt:lpstr>
      <vt:lpstr>B Zar</vt:lpstr>
      <vt:lpstr>Arial</vt:lpstr>
      <vt:lpstr>IranNastaliq</vt:lpstr>
      <vt:lpstr>B Yekan</vt:lpstr>
      <vt:lpstr>Sitka Banner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Nahid Ahmed</dc:creator>
  <cp:lastModifiedBy>کمالی فرد علی</cp:lastModifiedBy>
  <cp:revision>2574</cp:revision>
  <dcterms:created xsi:type="dcterms:W3CDTF">2017-11-09T17:58:25Z</dcterms:created>
  <dcterms:modified xsi:type="dcterms:W3CDTF">2020-02-19T08:48:32Z</dcterms:modified>
</cp:coreProperties>
</file>