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3"/>
  </p:notesMasterIdLst>
  <p:sldIdLst>
    <p:sldId id="279" r:id="rId2"/>
    <p:sldId id="298" r:id="rId3"/>
    <p:sldId id="344" r:id="rId4"/>
    <p:sldId id="375" r:id="rId5"/>
    <p:sldId id="376" r:id="rId6"/>
    <p:sldId id="377" r:id="rId7"/>
    <p:sldId id="378" r:id="rId8"/>
    <p:sldId id="379" r:id="rId9"/>
    <p:sldId id="380" r:id="rId10"/>
    <p:sldId id="381" r:id="rId11"/>
    <p:sldId id="382" r:id="rId12"/>
    <p:sldId id="472" r:id="rId13"/>
    <p:sldId id="383" r:id="rId14"/>
    <p:sldId id="384" r:id="rId15"/>
    <p:sldId id="385" r:id="rId16"/>
    <p:sldId id="386" r:id="rId17"/>
    <p:sldId id="387" r:id="rId18"/>
    <p:sldId id="473" r:id="rId19"/>
    <p:sldId id="388" r:id="rId20"/>
    <p:sldId id="389" r:id="rId21"/>
    <p:sldId id="390" r:id="rId22"/>
    <p:sldId id="392" r:id="rId23"/>
    <p:sldId id="474" r:id="rId24"/>
    <p:sldId id="475" r:id="rId25"/>
    <p:sldId id="476" r:id="rId26"/>
    <p:sldId id="477" r:id="rId27"/>
    <p:sldId id="478" r:id="rId28"/>
    <p:sldId id="393" r:id="rId29"/>
    <p:sldId id="394" r:id="rId30"/>
    <p:sldId id="395" r:id="rId31"/>
    <p:sldId id="396" r:id="rId32"/>
    <p:sldId id="398" r:id="rId33"/>
    <p:sldId id="479" r:id="rId34"/>
    <p:sldId id="480" r:id="rId35"/>
    <p:sldId id="481" r:id="rId36"/>
    <p:sldId id="397" r:id="rId37"/>
    <p:sldId id="400" r:id="rId38"/>
    <p:sldId id="401" r:id="rId39"/>
    <p:sldId id="402" r:id="rId40"/>
    <p:sldId id="482" r:id="rId41"/>
    <p:sldId id="483" r:id="rId42"/>
    <p:sldId id="484" r:id="rId43"/>
    <p:sldId id="485" r:id="rId44"/>
    <p:sldId id="405" r:id="rId45"/>
    <p:sldId id="403" r:id="rId46"/>
    <p:sldId id="404" r:id="rId47"/>
    <p:sldId id="486" r:id="rId48"/>
    <p:sldId id="406" r:id="rId49"/>
    <p:sldId id="407" r:id="rId50"/>
    <p:sldId id="487" r:id="rId51"/>
    <p:sldId id="410" r:id="rId52"/>
    <p:sldId id="413" r:id="rId53"/>
    <p:sldId id="409" r:id="rId54"/>
    <p:sldId id="412" r:id="rId55"/>
    <p:sldId id="411" r:id="rId56"/>
    <p:sldId id="488" r:id="rId57"/>
    <p:sldId id="426" r:id="rId58"/>
    <p:sldId id="427" r:id="rId59"/>
    <p:sldId id="429" r:id="rId60"/>
    <p:sldId id="489" r:id="rId61"/>
    <p:sldId id="490" r:id="rId62"/>
    <p:sldId id="491" r:id="rId63"/>
    <p:sldId id="492" r:id="rId64"/>
    <p:sldId id="555" r:id="rId65"/>
    <p:sldId id="455" r:id="rId66"/>
    <p:sldId id="456" r:id="rId67"/>
    <p:sldId id="457" r:id="rId68"/>
    <p:sldId id="459" r:id="rId69"/>
    <p:sldId id="458" r:id="rId70"/>
    <p:sldId id="460" r:id="rId71"/>
    <p:sldId id="461" r:id="rId72"/>
    <p:sldId id="462" r:id="rId73"/>
    <p:sldId id="463" r:id="rId74"/>
    <p:sldId id="464" r:id="rId75"/>
    <p:sldId id="556" r:id="rId76"/>
    <p:sldId id="557" r:id="rId77"/>
    <p:sldId id="558" r:id="rId78"/>
    <p:sldId id="559" r:id="rId79"/>
    <p:sldId id="560" r:id="rId80"/>
    <p:sldId id="493" r:id="rId81"/>
    <p:sldId id="494" r:id="rId82"/>
    <p:sldId id="495" r:id="rId83"/>
    <p:sldId id="496" r:id="rId84"/>
    <p:sldId id="497" r:id="rId85"/>
    <p:sldId id="498" r:id="rId86"/>
    <p:sldId id="499" r:id="rId87"/>
    <p:sldId id="500" r:id="rId88"/>
    <p:sldId id="501" r:id="rId89"/>
    <p:sldId id="502" r:id="rId90"/>
    <p:sldId id="503" r:id="rId91"/>
    <p:sldId id="504" r:id="rId92"/>
    <p:sldId id="505" r:id="rId93"/>
    <p:sldId id="506" r:id="rId94"/>
    <p:sldId id="507" r:id="rId95"/>
    <p:sldId id="508" r:id="rId96"/>
    <p:sldId id="509" r:id="rId97"/>
    <p:sldId id="510" r:id="rId98"/>
    <p:sldId id="511" r:id="rId99"/>
    <p:sldId id="515" r:id="rId100"/>
    <p:sldId id="516" r:id="rId101"/>
    <p:sldId id="512" r:id="rId102"/>
    <p:sldId id="513" r:id="rId103"/>
    <p:sldId id="514" r:id="rId104"/>
    <p:sldId id="517" r:id="rId105"/>
    <p:sldId id="518" r:id="rId106"/>
    <p:sldId id="519" r:id="rId107"/>
    <p:sldId id="520" r:id="rId108"/>
    <p:sldId id="521" r:id="rId109"/>
    <p:sldId id="522" r:id="rId110"/>
    <p:sldId id="523" r:id="rId111"/>
    <p:sldId id="524" r:id="rId112"/>
    <p:sldId id="525" r:id="rId113"/>
    <p:sldId id="526" r:id="rId114"/>
    <p:sldId id="527" r:id="rId115"/>
    <p:sldId id="528" r:id="rId116"/>
    <p:sldId id="529" r:id="rId117"/>
    <p:sldId id="530" r:id="rId118"/>
    <p:sldId id="531" r:id="rId119"/>
    <p:sldId id="532" r:id="rId120"/>
    <p:sldId id="533" r:id="rId121"/>
    <p:sldId id="534" r:id="rId122"/>
    <p:sldId id="535" r:id="rId123"/>
    <p:sldId id="536" r:id="rId124"/>
    <p:sldId id="537" r:id="rId125"/>
    <p:sldId id="538" r:id="rId126"/>
    <p:sldId id="539" r:id="rId127"/>
    <p:sldId id="540" r:id="rId128"/>
    <p:sldId id="541" r:id="rId129"/>
    <p:sldId id="542" r:id="rId130"/>
    <p:sldId id="543" r:id="rId131"/>
    <p:sldId id="544" r:id="rId132"/>
    <p:sldId id="545" r:id="rId133"/>
    <p:sldId id="546" r:id="rId134"/>
    <p:sldId id="547" r:id="rId135"/>
    <p:sldId id="548" r:id="rId136"/>
    <p:sldId id="549" r:id="rId137"/>
    <p:sldId id="550" r:id="rId138"/>
    <p:sldId id="551" r:id="rId139"/>
    <p:sldId id="552" r:id="rId140"/>
    <p:sldId id="553" r:id="rId141"/>
    <p:sldId id="554" r:id="rId142"/>
  </p:sldIdLst>
  <p:sldSz cx="9144000" cy="5143500" type="screen16x9"/>
  <p:notesSz cx="6858000" cy="9144000"/>
  <p:embeddedFontLst>
    <p:embeddedFont>
      <p:font typeface="B Titr" panose="00000700000000000000" pitchFamily="2" charset="-78"/>
      <p:bold r:id="rId144"/>
    </p:embeddedFont>
    <p:embeddedFont>
      <p:font typeface="B Nazanin" panose="00000400000000000000" pitchFamily="2" charset="-78"/>
      <p:regular r:id="rId145"/>
      <p:bold r:id="rId146"/>
    </p:embeddedFont>
    <p:embeddedFont>
      <p:font typeface="Tw Cen MT" panose="020B0602020104020603" pitchFamily="34" charset="0"/>
      <p:regular r:id="rId147"/>
      <p:bold r:id="rId148"/>
      <p:italic r:id="rId149"/>
      <p:boldItalic r:id="rId150"/>
    </p:embeddedFont>
    <p:embeddedFont>
      <p:font typeface="Calibri Light" panose="020F0302020204030204" pitchFamily="34" charset="0"/>
      <p:regular r:id="rId151"/>
      <p:italic r:id="rId152"/>
    </p:embeddedFont>
    <p:embeddedFont>
      <p:font typeface="Calibri" panose="020F0502020204030204" pitchFamily="34" charset="0"/>
      <p:regular r:id="rId153"/>
      <p:bold r:id="rId154"/>
      <p:italic r:id="rId155"/>
      <p:boldItalic r:id="rId156"/>
    </p:embeddedFont>
    <p:embeddedFont>
      <p:font typeface="B Zar" panose="00000400000000000000" pitchFamily="2" charset="-78"/>
      <p:regular r:id="rId157"/>
      <p:bold r:id="rId158"/>
    </p:embeddedFont>
    <p:embeddedFont>
      <p:font typeface="IranNastaliq" panose="020B0604020202020204" charset="0"/>
      <p:regular r:id="rId159"/>
    </p:embeddedFont>
    <p:embeddedFont>
      <p:font typeface="B Yekan" panose="00000400000000000000" pitchFamily="2" charset="-78"/>
      <p:regular r:id="rId160"/>
    </p:embeddedFont>
    <p:embeddedFont>
      <p:font typeface="Sitka Banner" panose="02000505000000020004" pitchFamily="2" charset="0"/>
      <p:regular r:id="rId161"/>
      <p:bold r:id="rId162"/>
      <p:italic r:id="rId163"/>
      <p:boldItalic r:id="rId164"/>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857643-A715-4C0D-B54F-E0A377736EE5}">
          <p14:sldIdLst>
            <p14:sldId id="279"/>
            <p14:sldId id="298"/>
            <p14:sldId id="344"/>
            <p14:sldId id="375"/>
          </p14:sldIdLst>
        </p14:section>
        <p14:section name="کارپرداز-ثبت درخواست خرید" id="{0266077B-0981-486D-B704-BFDCE9569039}">
          <p14:sldIdLst>
            <p14:sldId id="376"/>
            <p14:sldId id="377"/>
            <p14:sldId id="378"/>
            <p14:sldId id="379"/>
            <p14:sldId id="380"/>
            <p14:sldId id="381"/>
            <p14:sldId id="382"/>
          </p14:sldIdLst>
        </p14:section>
        <p14:section name="کارپرداز-انتخاب تامین کنندگان" id="{FE829640-9FE0-42E9-A201-809F7C5DAA2F}">
          <p14:sldIdLst>
            <p14:sldId id="472"/>
            <p14:sldId id="383"/>
            <p14:sldId id="384"/>
            <p14:sldId id="385"/>
            <p14:sldId id="386"/>
            <p14:sldId id="387"/>
          </p14:sldIdLst>
        </p14:section>
        <p14:section name="ارسال استعلام" id="{F221D4A1-FE85-4F97-AFAD-BADC84359028}">
          <p14:sldIdLst>
            <p14:sldId id="473"/>
          </p14:sldIdLst>
        </p14:section>
        <p14:section name="کارپرداز-ارسال استعلام" id="{A366A8DF-BA20-4AE4-8257-59106FF8EB53}">
          <p14:sldIdLst>
            <p14:sldId id="388"/>
            <p14:sldId id="389"/>
            <p14:sldId id="390"/>
            <p14:sldId id="392"/>
          </p14:sldIdLst>
        </p14:section>
        <p14:section name="مقام تشخیص-ارسال استعلام" id="{A67BAB9D-B4DA-48BF-AB39-234E06855684}">
          <p14:sldIdLst>
            <p14:sldId id="474"/>
            <p14:sldId id="475"/>
            <p14:sldId id="476"/>
            <p14:sldId id="477"/>
          </p14:sldIdLst>
        </p14:section>
        <p14:section name="تایید پاسخ استعلام" id="{1DE66B89-FD8B-40C1-9EF4-C28A998A05E8}">
          <p14:sldIdLst>
            <p14:sldId id="478"/>
          </p14:sldIdLst>
        </p14:section>
        <p14:section name="کارپرداز-تایید پاسخ استعلام" id="{B94CA71E-7822-4B4A-B279-5F682C6630E8}">
          <p14:sldIdLst>
            <p14:sldId id="393"/>
            <p14:sldId id="394"/>
            <p14:sldId id="395"/>
            <p14:sldId id="396"/>
            <p14:sldId id="398"/>
          </p14:sldIdLst>
        </p14:section>
        <p14:section name="مقام تشخیص-تایید پاسخ استعلام" id="{C8AE8DF9-4D08-40F7-B824-A66B3739B5EC}">
          <p14:sldIdLst>
            <p14:sldId id="479"/>
            <p14:sldId id="480"/>
          </p14:sldIdLst>
        </p14:section>
        <p14:section name="کارپرداز - جدول مقایسه ای" id="{81458B51-B1DB-406A-8992-48D43023F36B}">
          <p14:sldIdLst>
            <p14:sldId id="481"/>
            <p14:sldId id="397"/>
            <p14:sldId id="400"/>
            <p14:sldId id="401"/>
            <p14:sldId id="402"/>
            <p14:sldId id="482"/>
          </p14:sldIdLst>
        </p14:section>
        <p14:section name="مقام تشخیص-اعلام به برنده" id="{536FC164-9279-4086-A15B-9AD277542E25}">
          <p14:sldIdLst>
            <p14:sldId id="483"/>
            <p14:sldId id="484"/>
          </p14:sldIdLst>
        </p14:section>
        <p14:section name="کارپرداز - پاسخ تامین کننده برنده" id="{371749EA-9BA8-465B-84B2-ACF4236EC1F8}">
          <p14:sldIdLst>
            <p14:sldId id="485"/>
            <p14:sldId id="405"/>
            <p14:sldId id="403"/>
            <p14:sldId id="404"/>
          </p14:sldIdLst>
        </p14:section>
        <p14:section name="سفارش ها" id="{AD3E92A0-D16B-4A94-A0F4-073BE3130F35}">
          <p14:sldIdLst>
            <p14:sldId id="486"/>
          </p14:sldIdLst>
        </p14:section>
        <p14:section name="کارپرداز- سفارش خرید خدمت/کالا" id="{0D4BFA73-3D67-49EA-A4BF-2C017C72A583}">
          <p14:sldIdLst>
            <p14:sldId id="406"/>
            <p14:sldId id="407"/>
            <p14:sldId id="487"/>
            <p14:sldId id="410"/>
            <p14:sldId id="413"/>
            <p14:sldId id="409"/>
            <p14:sldId id="412"/>
            <p14:sldId id="411"/>
            <p14:sldId id="488"/>
            <p14:sldId id="426"/>
            <p14:sldId id="427"/>
            <p14:sldId id="429"/>
          </p14:sldIdLst>
        </p14:section>
        <p14:section name="مقام تشخیص-سفارش خرید خدمت/کالا" id="{67CE7EEA-C122-4FD8-A496-56687D1D674E}">
          <p14:sldIdLst>
            <p14:sldId id="489"/>
            <p14:sldId id="490"/>
            <p14:sldId id="491"/>
            <p14:sldId id="492"/>
          </p14:sldIdLst>
        </p14:section>
        <p14:section name="ناظر-تایید صورت وضعیت" id="{07AD2D6C-911C-4D66-8E81-A3EF4899AB84}">
          <p14:sldIdLst>
            <p14:sldId id="555"/>
            <p14:sldId id="455"/>
            <p14:sldId id="456"/>
            <p14:sldId id="457"/>
            <p14:sldId id="459"/>
            <p14:sldId id="458"/>
          </p14:sldIdLst>
        </p14:section>
        <p14:section name="کارپرداز-تایید صورت وضعیت" id="{7287949F-9FA4-4287-9089-0A8BA05E4547}">
          <p14:sldIdLst>
            <p14:sldId id="460"/>
            <p14:sldId id="461"/>
            <p14:sldId id="462"/>
            <p14:sldId id="463"/>
            <p14:sldId id="464"/>
          </p14:sldIdLst>
        </p14:section>
        <p14:section name="مقام تشخیص-تایید صورت وضعیت" id="{487DB52E-0FB1-4A9B-8727-3D4979EBABE4}">
          <p14:sldIdLst>
            <p14:sldId id="556"/>
            <p14:sldId id="557"/>
            <p14:sldId id="558"/>
            <p14:sldId id="559"/>
            <p14:sldId id="560"/>
          </p14:sldIdLst>
        </p14:section>
        <p14:section name="پرداخت وجه" id="{87725C11-76B4-4F91-8518-09C124C23BD6}">
          <p14:sldIdLst>
            <p14:sldId id="493"/>
          </p14:sldIdLst>
        </p14:section>
        <p14:section name="کارپرداز-پرداخت خرید خدمت/کالا" id="{51D87196-5BA5-42EB-A882-7E0ED98EBE56}">
          <p14:sldIdLst>
            <p14:sldId id="494"/>
            <p14:sldId id="495"/>
            <p14:sldId id="496"/>
            <p14:sldId id="497"/>
            <p14:sldId id="498"/>
            <p14:sldId id="499"/>
            <p14:sldId id="500"/>
            <p14:sldId id="501"/>
            <p14:sldId id="502"/>
            <p14:sldId id="503"/>
            <p14:sldId id="504"/>
            <p14:sldId id="505"/>
            <p14:sldId id="506"/>
          </p14:sldIdLst>
        </p14:section>
        <p14:section name="ذیحساب-پرداخت خرید خدمت/کالا" id="{F8A78E31-3BAE-43B4-B9F7-D6E1BEEC1AD2}">
          <p14:sldIdLst>
            <p14:sldId id="507"/>
            <p14:sldId id="508"/>
            <p14:sldId id="509"/>
            <p14:sldId id="510"/>
            <p14:sldId id="511"/>
            <p14:sldId id="515"/>
            <p14:sldId id="516"/>
          </p14:sldIdLst>
        </p14:section>
        <p14:section name="مقام تشخیص-پرداخت خرید خدمت کالا" id="{6049A26B-6666-4D77-B993-EA3DAFDBF89E}">
          <p14:sldIdLst>
            <p14:sldId id="512"/>
            <p14:sldId id="513"/>
            <p14:sldId id="514"/>
          </p14:sldIdLst>
        </p14:section>
        <p14:section name="الحاقیه سفارش" id="{FD3F63D4-BBEB-45FD-B8B5-52A6C406FCD5}">
          <p14:sldIdLst>
            <p14:sldId id="517"/>
          </p14:sldIdLst>
        </p14:section>
        <p14:section name="کارپرداز-الحاقیه سفارش" id="{1D25FFDC-B11B-4B66-8FB0-1A7379E98B0D}">
          <p14:sldIdLst>
            <p14:sldId id="518"/>
            <p14:sldId id="519"/>
            <p14:sldId id="520"/>
            <p14:sldId id="521"/>
            <p14:sldId id="522"/>
            <p14:sldId id="523"/>
            <p14:sldId id="524"/>
            <p14:sldId id="525"/>
            <p14:sldId id="526"/>
            <p14:sldId id="527"/>
          </p14:sldIdLst>
        </p14:section>
        <p14:section name="مقام تشخیص-الحاقیه سفارش" id="{64A0ACC2-C465-4EA7-8FB3-7E0A2D20FC3B}">
          <p14:sldIdLst>
            <p14:sldId id="528"/>
            <p14:sldId id="529"/>
            <p14:sldId id="530"/>
            <p14:sldId id="531"/>
            <p14:sldId id="532"/>
            <p14:sldId id="533"/>
            <p14:sldId id="534"/>
            <p14:sldId id="535"/>
            <p14:sldId id="536"/>
            <p14:sldId id="537"/>
          </p14:sldIdLst>
        </p14:section>
        <p14:section name="ارزیابی تامین کننده" id="{6BA7332D-2672-4956-8FC8-1AF9AD86A4C4}">
          <p14:sldIdLst>
            <p14:sldId id="538"/>
            <p14:sldId id="539"/>
            <p14:sldId id="540"/>
          </p14:sldIdLst>
        </p14:section>
        <p14:section name="گزارش ها" id="{0AF68869-106B-420E-A76A-F049095C0BCA}">
          <p14:sldIdLst>
            <p14:sldId id="541"/>
            <p14:sldId id="542"/>
            <p14:sldId id="543"/>
            <p14:sldId id="544"/>
            <p14:sldId id="545"/>
            <p14:sldId id="546"/>
            <p14:sldId id="547"/>
            <p14:sldId id="548"/>
            <p14:sldId id="549"/>
            <p14:sldId id="550"/>
            <p14:sldId id="551"/>
            <p14:sldId id="552"/>
            <p14:sldId id="553"/>
            <p14:sldId id="55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B44"/>
    <a:srgbClr val="331B6F"/>
    <a:srgbClr val="84AF9B"/>
    <a:srgbClr val="C8C7A8"/>
    <a:srgbClr val="FACDAE"/>
    <a:srgbClr val="FC9D99"/>
    <a:srgbClr val="FF4266"/>
    <a:srgbClr val="93D6CA"/>
    <a:srgbClr val="FC4A7E"/>
    <a:srgbClr val="FACD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88256" autoAdjust="0"/>
  </p:normalViewPr>
  <p:slideViewPr>
    <p:cSldViewPr snapToGrid="0">
      <p:cViewPr varScale="1">
        <p:scale>
          <a:sx n="93" d="100"/>
          <a:sy n="93" d="100"/>
        </p:scale>
        <p:origin x="84" y="150"/>
      </p:cViewPr>
      <p:guideLst>
        <p:guide orient="horz" pos="2160"/>
        <p:guide pos="3840"/>
        <p:guide orient="horz" pos="162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11.fntdata"/><Relationship Id="rId159" Type="http://schemas.openxmlformats.org/officeDocument/2006/relationships/font" Target="fonts/font16.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1.fntdata"/><Relationship Id="rId149"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font" Target="fonts/font17.fntdata"/><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7.fntdata"/><Relationship Id="rId155" Type="http://schemas.openxmlformats.org/officeDocument/2006/relationships/font" Target="fonts/font1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font" Target="fonts/font2.fntdata"/><Relationship Id="rId161" Type="http://schemas.openxmlformats.org/officeDocument/2006/relationships/font" Target="fonts/font18.fntdata"/><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48" Type="http://schemas.openxmlformats.org/officeDocument/2006/relationships/font" Target="fonts/font5.fntdata"/><Relationship Id="rId151" Type="http://schemas.openxmlformats.org/officeDocument/2006/relationships/font" Target="fonts/font8.fntdata"/><Relationship Id="rId156" Type="http://schemas.openxmlformats.org/officeDocument/2006/relationships/font" Target="fonts/font13.fntdata"/><Relationship Id="rId16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3.fntdata"/><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4.fntdata"/><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2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0.fntdata"/></Relationships>
</file>

<file path=ppt/_rels/viewProps.xml.rels><?xml version="1.0" encoding="UTF-8" standalone="yes"?>
<Relationships xmlns="http://schemas.openxmlformats.org/package/2006/relationships"><Relationship Id="rId8" Type="http://schemas.openxmlformats.org/officeDocument/2006/relationships/slide" Target="slides/slide64.xml"/><Relationship Id="rId3" Type="http://schemas.openxmlformats.org/officeDocument/2006/relationships/slide" Target="slides/slide18.xml"/><Relationship Id="rId7" Type="http://schemas.openxmlformats.org/officeDocument/2006/relationships/slide" Target="slides/slide47.xml"/><Relationship Id="rId12" Type="http://schemas.openxmlformats.org/officeDocument/2006/relationships/slide" Target="slides/slide128.xml"/><Relationship Id="rId2" Type="http://schemas.openxmlformats.org/officeDocument/2006/relationships/slide" Target="slides/slide12.xml"/><Relationship Id="rId1" Type="http://schemas.openxmlformats.org/officeDocument/2006/relationships/slide" Target="slides/slide3.xml"/><Relationship Id="rId6" Type="http://schemas.openxmlformats.org/officeDocument/2006/relationships/slide" Target="slides/slide43.xml"/><Relationship Id="rId11" Type="http://schemas.openxmlformats.org/officeDocument/2006/relationships/slide" Target="slides/slide125.xml"/><Relationship Id="rId5" Type="http://schemas.openxmlformats.org/officeDocument/2006/relationships/slide" Target="slides/slide35.xml"/><Relationship Id="rId10" Type="http://schemas.openxmlformats.org/officeDocument/2006/relationships/slide" Target="slides/slide104.xml"/><Relationship Id="rId4" Type="http://schemas.openxmlformats.org/officeDocument/2006/relationships/slide" Target="slides/slide27.xml"/><Relationship Id="rId9"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737F6-ED89-4FB3-BA7E-91D0C90D1B37}" type="datetimeFigureOut">
              <a:rPr lang="en-US" smtClean="0"/>
              <a:t>2/19/2020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529333-41B2-4187-B235-DD1CB7E11D64}" type="slidenum">
              <a:rPr lang="en-US" smtClean="0"/>
              <a:t>‹#›</a:t>
            </a:fld>
            <a:endParaRPr lang="en-US" dirty="0"/>
          </a:p>
        </p:txBody>
      </p:sp>
    </p:spTree>
    <p:extLst>
      <p:ext uri="{BB962C8B-B14F-4D97-AF65-F5344CB8AC3E}">
        <p14:creationId xmlns:p14="http://schemas.microsoft.com/office/powerpoint/2010/main" val="41870838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29333-41B2-4187-B235-DD1CB7E11D64}" type="slidenum">
              <a:rPr lang="en-US" smtClean="0"/>
              <a:t>4</a:t>
            </a:fld>
            <a:endParaRPr lang="en-US" dirty="0"/>
          </a:p>
        </p:txBody>
      </p:sp>
    </p:spTree>
    <p:extLst>
      <p:ext uri="{BB962C8B-B14F-4D97-AF65-F5344CB8AC3E}">
        <p14:creationId xmlns:p14="http://schemas.microsoft.com/office/powerpoint/2010/main" val="418837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A674-CED6-484D-8454-75B9D39D032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1FBC070-0098-45DE-903E-B3963AD59F2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728DEB1-B9F0-4548-BC60-63625D863F50}"/>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98497F0C-4460-4CBF-BD4F-04A1FD00AB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58E0E1-A3F2-4C31-B6D9-09BB4BCD1FEB}"/>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116150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919B-08B6-4B12-ADCB-7D8EF857E0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42833C-6F5F-44E6-AD9F-4764E70B95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7D572-93C0-4109-BF9E-EE714B0FA7EB}"/>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831F0FA4-404C-4950-849D-30CF5B9E97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C2DB8C-E3D1-48DD-8AD3-4337D5427B01}"/>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425297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A27DF-60EB-4ACA-93A9-CDECA72272E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53E89F-F3FC-469C-BFD2-ABBAC4CC9338}"/>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CCCF9-E79E-475C-AB9F-05473C425C42}"/>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DCC7FB93-87BF-4573-B387-3D2F0735C2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BE9E86-235A-4E9B-84DD-34D24E003988}"/>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107955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9018-381A-42BC-BFCD-0704158DBD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A71B5-E12F-4E5B-96FE-ADD8320D40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C489-7944-4A6B-B364-6EF5865ECA6E}"/>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5543E333-13C5-4984-95A1-88F63DC66F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4B18F1-0FED-4A5E-B01D-A05BD7DC7244}"/>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0128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6E58-3819-4E74-A15B-8EC5361E6E7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13B3B81-077D-4EA6-B457-7DC8E8A3E2E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7334A3-C29D-47AA-A4C5-5B77834E184D}"/>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5B3D7A02-7480-445D-9086-823D3599BD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D78D26-50D8-4A18-826C-5088CD90D5C6}"/>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397385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21A18-B853-4C4B-9869-0D6EEC6F2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82BF4-8D66-4D18-BC52-266F669C816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063194-38A3-48F9-BF51-20705AE471F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D02B0F-B056-451A-A08C-ECE3690D9B0A}"/>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6" name="Footer Placeholder 5">
            <a:extLst>
              <a:ext uri="{FF2B5EF4-FFF2-40B4-BE49-F238E27FC236}">
                <a16:creationId xmlns:a16="http://schemas.microsoft.com/office/drawing/2014/main" id="{DEA3CE37-ACBC-4001-9257-8CDAD7D617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0E9C02-13DA-4213-B777-B74BAB839D73}"/>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43648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C3E1-D0C3-4F83-960B-196695A5DB1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282791-D744-4FFD-B2C1-DBB13063683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29F8D08-0B51-41BD-9FEB-794FB326106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0FD374-F5C3-4395-8EC7-DC023331207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778F625-875D-499D-AB17-D59086B827C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607281-8F29-4F10-9BAC-1D785DBF4B67}"/>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8" name="Footer Placeholder 7">
            <a:extLst>
              <a:ext uri="{FF2B5EF4-FFF2-40B4-BE49-F238E27FC236}">
                <a16:creationId xmlns:a16="http://schemas.microsoft.com/office/drawing/2014/main" id="{25E813D3-2765-4743-A990-AD8E4742834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D2E69A-5F6F-425E-87E8-01F8B16ED45C}"/>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78176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80E8D-71D6-4DBF-9C86-5D60BD7CAC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7E6019-5941-4057-8843-017DF357BDD1}"/>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4" name="Footer Placeholder 3">
            <a:extLst>
              <a:ext uri="{FF2B5EF4-FFF2-40B4-BE49-F238E27FC236}">
                <a16:creationId xmlns:a16="http://schemas.microsoft.com/office/drawing/2014/main" id="{8E9E08F1-06EC-4796-9E57-9C92CE65492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11A06FF-D87C-40AC-ADC5-AE53CAE6A13F}"/>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28495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E372BB-E41C-4D4E-91CE-094A18FF6340}"/>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3" name="Footer Placeholder 2">
            <a:extLst>
              <a:ext uri="{FF2B5EF4-FFF2-40B4-BE49-F238E27FC236}">
                <a16:creationId xmlns:a16="http://schemas.microsoft.com/office/drawing/2014/main" id="{628F2F2B-6057-456D-97F8-3DC05B98003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6A766B-B067-44FF-80EF-90A95DA083B4}"/>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79307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5D7B-FC66-4DDB-AF2C-2C2712A5C45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273E95-532A-4537-818E-21A1AD4E1C4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9866AE-8B7E-4EAD-816E-0EBA34FF11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5E9AADFC-269E-4420-A949-C29ABD757263}"/>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6" name="Footer Placeholder 5">
            <a:extLst>
              <a:ext uri="{FF2B5EF4-FFF2-40B4-BE49-F238E27FC236}">
                <a16:creationId xmlns:a16="http://schemas.microsoft.com/office/drawing/2014/main" id="{73EE7559-BE9D-4A2A-BE47-FF89573394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DBC039-F3CE-47AE-93A1-66F3A9B1E099}"/>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44891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8F72B-E9A7-49CA-BE4A-3256C8B975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57CDD87-C16E-4679-8B39-934940389D1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2F20AA4-D86F-4642-B96F-2E4B4ED8620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6FC6C4C1-2D83-443B-80DF-C96852E98D62}"/>
              </a:ext>
            </a:extLst>
          </p:cNvPr>
          <p:cNvSpPr>
            <a:spLocks noGrp="1"/>
          </p:cNvSpPr>
          <p:nvPr>
            <p:ph type="dt" sz="half" idx="10"/>
          </p:nvPr>
        </p:nvSpPr>
        <p:spPr/>
        <p:txBody>
          <a:bodyPr/>
          <a:lstStyle/>
          <a:p>
            <a:fld id="{987DA69C-A3BC-48FB-828D-5A6E6B919454}" type="datetimeFigureOut">
              <a:rPr lang="en-US" smtClean="0"/>
              <a:t>2/19/2020</a:t>
            </a:fld>
            <a:endParaRPr lang="en-US" dirty="0"/>
          </a:p>
        </p:txBody>
      </p:sp>
      <p:sp>
        <p:nvSpPr>
          <p:cNvPr id="6" name="Footer Placeholder 5">
            <a:extLst>
              <a:ext uri="{FF2B5EF4-FFF2-40B4-BE49-F238E27FC236}">
                <a16:creationId xmlns:a16="http://schemas.microsoft.com/office/drawing/2014/main" id="{F5651CED-4C33-452F-970F-0916999E98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630EEF-E630-457B-8165-D794714FB696}"/>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90053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141A8F-16B4-42B4-BCD2-9D527AEE52EC}"/>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48783-6F45-4CD5-8CBD-3CB1AE64BAE1}"/>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955B1-9F51-4C46-AD48-26807E68AC7B}"/>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987DA69C-A3BC-48FB-828D-5A6E6B919454}" type="datetimeFigureOut">
              <a:rPr lang="en-US" smtClean="0"/>
              <a:t>2/19/2020</a:t>
            </a:fld>
            <a:endParaRPr lang="en-US" dirty="0"/>
          </a:p>
        </p:txBody>
      </p:sp>
      <p:sp>
        <p:nvSpPr>
          <p:cNvPr id="5" name="Footer Placeholder 4">
            <a:extLst>
              <a:ext uri="{FF2B5EF4-FFF2-40B4-BE49-F238E27FC236}">
                <a16:creationId xmlns:a16="http://schemas.microsoft.com/office/drawing/2014/main" id="{0BB688D8-FB80-49EF-B593-170DCB4FFFD7}"/>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4269C12-CA27-4FD4-8883-4CDB70D8C2AF}"/>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20CC475A-FC22-4BB2-81DE-26878B72C705}" type="slidenum">
              <a:rPr lang="en-US" smtClean="0"/>
              <a:t>‹#›</a:t>
            </a:fld>
            <a:endParaRPr lang="en-US" dirty="0"/>
          </a:p>
        </p:txBody>
      </p:sp>
    </p:spTree>
    <p:extLst>
      <p:ext uri="{BB962C8B-B14F-4D97-AF65-F5344CB8AC3E}">
        <p14:creationId xmlns:p14="http://schemas.microsoft.com/office/powerpoint/2010/main" val="3619392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9.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 Target="slide2.xml"/><Relationship Id="rId21" Type="http://schemas.openxmlformats.org/officeDocument/2006/relationships/slide" Target="slide18.xml"/><Relationship Id="rId34" Type="http://schemas.openxmlformats.org/officeDocument/2006/relationships/slide" Target="slide64.xml"/><Relationship Id="rId7" Type="http://schemas.openxmlformats.org/officeDocument/2006/relationships/image" Target="../media/image41.jpg"/><Relationship Id="rId12" Type="http://schemas.openxmlformats.org/officeDocument/2006/relationships/image" Target="../media/image38.png"/><Relationship Id="rId17" Type="http://schemas.openxmlformats.org/officeDocument/2006/relationships/slide" Target="slide5.xml"/><Relationship Id="rId25" Type="http://schemas.openxmlformats.org/officeDocument/2006/relationships/slide" Target="slide35.xml"/><Relationship Id="rId33" Type="http://schemas.openxmlformats.org/officeDocument/2006/relationships/image" Target="../media/image31.png"/><Relationship Id="rId2" Type="http://schemas.openxmlformats.org/officeDocument/2006/relationships/image" Target="../media/image14.jpg"/><Relationship Id="rId16" Type="http://schemas.openxmlformats.org/officeDocument/2006/relationships/image" Target="../media/image22.png"/><Relationship Id="rId20" Type="http://schemas.openxmlformats.org/officeDocument/2006/relationships/image" Target="../media/image24.png"/><Relationship Id="rId29" Type="http://schemas.openxmlformats.org/officeDocument/2006/relationships/slide" Target="slide47.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7.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slide" Target="slide4.xml"/><Relationship Id="rId15" Type="http://schemas.openxmlformats.org/officeDocument/2006/relationships/image" Target="../media/image20.png"/><Relationship Id="rId23" Type="http://schemas.openxmlformats.org/officeDocument/2006/relationships/slide" Target="slide27.xml"/><Relationship Id="rId28" Type="http://schemas.openxmlformats.org/officeDocument/2006/relationships/image" Target="../media/image28.png"/><Relationship Id="rId10" Type="http://schemas.openxmlformats.org/officeDocument/2006/relationships/image" Target="../media/image17.png"/><Relationship Id="rId19" Type="http://schemas.openxmlformats.org/officeDocument/2006/relationships/slide" Target="slide12.xml"/><Relationship Id="rId31" Type="http://schemas.openxmlformats.org/officeDocument/2006/relationships/slide" Target="slide80.xml"/><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40.png"/><Relationship Id="rId22" Type="http://schemas.openxmlformats.org/officeDocument/2006/relationships/image" Target="../media/image25.png"/><Relationship Id="rId27" Type="http://schemas.openxmlformats.org/officeDocument/2006/relationships/slide" Target="slide43.xml"/><Relationship Id="rId30" Type="http://schemas.openxmlformats.org/officeDocument/2006/relationships/image" Target="../media/image29.png"/><Relationship Id="rId35" Type="http://schemas.openxmlformats.org/officeDocument/2006/relationships/image" Target="../media/image32.png"/></Relationships>
</file>

<file path=ppt/slides/_rels/slide10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32.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10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33.jpg"/><Relationship Id="rId21" Type="http://schemas.openxmlformats.org/officeDocument/2006/relationships/slide" Target="slide35.xml"/><Relationship Id="rId7" Type="http://schemas.openxmlformats.org/officeDocument/2006/relationships/image" Target="../media/image19.png"/><Relationship Id="rId12" Type="http://schemas.openxmlformats.org/officeDocument/2006/relationships/image" Target="../media/image11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image" Target="../media/image18.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10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34.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10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35.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36.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19.png"/></Relationships>
</file>

<file path=ppt/slides/_rels/slide10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37.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16.png"/></Relationships>
</file>

<file path=ppt/slides/_rels/slide10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38.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16.png"/></Relationships>
</file>

<file path=ppt/slides/_rels/slide10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3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16.png"/></Relationships>
</file>

<file path=ppt/slides/_rels/slide10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2.xml"/><Relationship Id="rId7" Type="http://schemas.openxmlformats.org/officeDocument/2006/relationships/image" Target="../media/image140.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 Target="slide2.xml"/><Relationship Id="rId21" Type="http://schemas.openxmlformats.org/officeDocument/2006/relationships/slide" Target="slide27.xml"/><Relationship Id="rId7" Type="http://schemas.openxmlformats.org/officeDocument/2006/relationships/image" Target="../media/image42.jpg"/><Relationship Id="rId12" Type="http://schemas.openxmlformats.org/officeDocument/2006/relationships/image" Target="../media/image37.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1.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2.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1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40.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141.jpg"/></Relationships>
</file>

<file path=ppt/slides/_rels/slide1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40.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142.jpg"/></Relationships>
</file>

<file path=ppt/slides/_rels/slide1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png"/><Relationship Id="rId3" Type="http://schemas.openxmlformats.org/officeDocument/2006/relationships/image" Target="../media/image143.jpg"/><Relationship Id="rId7" Type="http://schemas.openxmlformats.org/officeDocument/2006/relationships/image" Target="../media/image19.png"/><Relationship Id="rId12" Type="http://schemas.openxmlformats.org/officeDocument/2006/relationships/image" Target="../media/image37.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slide" Target="slide2.xml"/><Relationship Id="rId9" Type="http://schemas.openxmlformats.org/officeDocument/2006/relationships/image" Target="../media/image20.png"/></Relationships>
</file>

<file path=ppt/slides/_rels/slide1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4.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slide" Target="slide2.xml"/><Relationship Id="rId9" Type="http://schemas.openxmlformats.org/officeDocument/2006/relationships/image" Target="../media/image20.png"/></Relationships>
</file>

<file path=ppt/slides/_rels/slide1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slide" Target="slide2.xml"/><Relationship Id="rId9" Type="http://schemas.openxmlformats.org/officeDocument/2006/relationships/image" Target="../media/image20.png"/></Relationships>
</file>

<file path=ppt/slides/_rels/slide1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6.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slide" Target="slide2.xml"/><Relationship Id="rId9" Type="http://schemas.openxmlformats.org/officeDocument/2006/relationships/image" Target="../media/image20.png"/></Relationships>
</file>

<file path=ppt/slides/_rels/slide1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7.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slide" Target="slide2.xml"/><Relationship Id="rId9" Type="http://schemas.openxmlformats.org/officeDocument/2006/relationships/image" Target="../media/image20.png"/></Relationships>
</file>

<file path=ppt/slides/_rels/slide1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8.pn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0.png"/><Relationship Id="rId5" Type="http://schemas.openxmlformats.org/officeDocument/2006/relationships/image" Target="../media/image149.jpg"/><Relationship Id="rId10" Type="http://schemas.openxmlformats.org/officeDocument/2006/relationships/image" Target="../media/image16.png"/><Relationship Id="rId4" Type="http://schemas.microsoft.com/office/2007/relationships/hdphoto" Target="../media/hdphoto9.wdp"/><Relationship Id="rId9" Type="http://schemas.openxmlformats.org/officeDocument/2006/relationships/image" Target="../media/image19.png"/></Relationships>
</file>

<file path=ppt/slides/_rels/slide1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3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16.png"/></Relationships>
</file>

<file path=ppt/slides/_rels/slide1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2.xml"/><Relationship Id="rId7" Type="http://schemas.openxmlformats.org/officeDocument/2006/relationships/image" Target="../media/image140.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40.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141.jpg"/></Relationships>
</file>

<file path=ppt/slides/_rels/slide1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2.xml"/><Relationship Id="rId7" Type="http://schemas.openxmlformats.org/officeDocument/2006/relationships/image" Target="../media/image140.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142.jpg"/></Relationships>
</file>

<file path=ppt/slides/_rels/slide12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8.png"/><Relationship Id="rId3" Type="http://schemas.openxmlformats.org/officeDocument/2006/relationships/image" Target="../media/image150.jpg"/><Relationship Id="rId7" Type="http://schemas.openxmlformats.org/officeDocument/2006/relationships/image" Target="../media/image19.png"/><Relationship Id="rId12" Type="http://schemas.openxmlformats.org/officeDocument/2006/relationships/image" Target="../media/image37.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5" Type="http://schemas.openxmlformats.org/officeDocument/2006/relationships/image" Target="../media/image18.png"/><Relationship Id="rId15" Type="http://schemas.openxmlformats.org/officeDocument/2006/relationships/image" Target="../media/image40.png"/><Relationship Id="rId10" Type="http://schemas.openxmlformats.org/officeDocument/2006/relationships/image" Target="../media/image21.png"/><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39.png"/></Relationships>
</file>

<file path=ppt/slides/_rels/slide1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1.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slide" Target="slide2.xml"/><Relationship Id="rId9" Type="http://schemas.openxmlformats.org/officeDocument/2006/relationships/image" Target="../media/image20.png"/></Relationships>
</file>

<file path=ppt/slides/_rels/slide1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2.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slide" Target="slide2.xml"/><Relationship Id="rId9" Type="http://schemas.openxmlformats.org/officeDocument/2006/relationships/image" Target="../media/image20.png"/></Relationships>
</file>

<file path=ppt/slides/_rels/slide1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3.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19.png"/></Relationships>
</file>

<file path=ppt/slides/_rels/slide12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4.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19.png"/></Relationships>
</file>

<file path=ppt/slides/_rels/slide1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5.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43.pn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6.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13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6.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19.png"/></Relationships>
</file>

<file path=ppt/slides/_rels/slide13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7.pn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58.jpg"/><Relationship Id="rId5" Type="http://schemas.openxmlformats.org/officeDocument/2006/relationships/image" Target="../media/image20.png"/><Relationship Id="rId10" Type="http://schemas.openxmlformats.org/officeDocument/2006/relationships/image" Target="../media/image21.png"/><Relationship Id="rId4" Type="http://schemas.microsoft.com/office/2007/relationships/hdphoto" Target="../media/hdphoto10.wdp"/><Relationship Id="rId9" Type="http://schemas.openxmlformats.org/officeDocument/2006/relationships/image" Target="../media/image19.png"/></Relationships>
</file>

<file path=ppt/slides/_rels/slide13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9.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19.png"/></Relationships>
</file>

<file path=ppt/slides/_rels/slide13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0.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3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1.jpg"/><Relationship Id="rId7" Type="http://schemas.openxmlformats.org/officeDocument/2006/relationships/slide" Target="slide4.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2.xml"/><Relationship Id="rId4" Type="http://schemas.openxmlformats.org/officeDocument/2006/relationships/image" Target="../media/image16.png"/><Relationship Id="rId9" Type="http://schemas.openxmlformats.org/officeDocument/2006/relationships/image" Target="../media/image20.png"/></Relationships>
</file>

<file path=ppt/slides/_rels/slide13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6.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19.png"/></Relationships>
</file>

<file path=ppt/slides/_rels/slide13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7.pn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62.jpg"/><Relationship Id="rId5" Type="http://schemas.openxmlformats.org/officeDocument/2006/relationships/image" Target="../media/image20.png"/><Relationship Id="rId10" Type="http://schemas.openxmlformats.org/officeDocument/2006/relationships/image" Target="../media/image21.png"/><Relationship Id="rId4" Type="http://schemas.microsoft.com/office/2007/relationships/hdphoto" Target="../media/hdphoto10.wdp"/><Relationship Id="rId9" Type="http://schemas.openxmlformats.org/officeDocument/2006/relationships/image" Target="../media/image19.png"/></Relationships>
</file>

<file path=ppt/slides/_rels/slide13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9.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19.png"/></Relationships>
</file>

<file path=ppt/slides/_rels/slide13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0.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3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3.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45.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43.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14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4.jpg"/><Relationship Id="rId7" Type="http://schemas.openxmlformats.org/officeDocument/2006/relationships/slide" Target="slide4.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2.xml"/><Relationship Id="rId4" Type="http://schemas.openxmlformats.org/officeDocument/2006/relationships/image" Target="../media/image20.png"/></Relationships>
</file>

<file path=ppt/slides/_rels/slide14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5.jpg"/><Relationship Id="rId7"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46.jpg"/><Relationship Id="rId12" Type="http://schemas.openxmlformats.org/officeDocument/2006/relationships/image" Target="../media/image43.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7.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48.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43.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 Target="slide2.xml"/><Relationship Id="rId21" Type="http://schemas.openxmlformats.org/officeDocument/2006/relationships/slide" Target="slide18.xml"/><Relationship Id="rId34" Type="http://schemas.openxmlformats.org/officeDocument/2006/relationships/slide" Target="slide64.xml"/><Relationship Id="rId7" Type="http://schemas.openxmlformats.org/officeDocument/2006/relationships/image" Target="../media/image49.jpg"/><Relationship Id="rId12" Type="http://schemas.openxmlformats.org/officeDocument/2006/relationships/image" Target="../media/image17.png"/><Relationship Id="rId17" Type="http://schemas.openxmlformats.org/officeDocument/2006/relationships/slide" Target="slide5.xml"/><Relationship Id="rId25" Type="http://schemas.openxmlformats.org/officeDocument/2006/relationships/slide" Target="slide35.xml"/><Relationship Id="rId33" Type="http://schemas.openxmlformats.org/officeDocument/2006/relationships/image" Target="../media/image31.png"/><Relationship Id="rId2" Type="http://schemas.openxmlformats.org/officeDocument/2006/relationships/image" Target="../media/image14.jpg"/><Relationship Id="rId16" Type="http://schemas.openxmlformats.org/officeDocument/2006/relationships/image" Target="../media/image43.png"/><Relationship Id="rId20" Type="http://schemas.openxmlformats.org/officeDocument/2006/relationships/image" Target="../media/image24.png"/><Relationship Id="rId29" Type="http://schemas.openxmlformats.org/officeDocument/2006/relationships/slide" Target="slide47.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1.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slide" Target="slide4.xml"/><Relationship Id="rId15" Type="http://schemas.openxmlformats.org/officeDocument/2006/relationships/image" Target="../media/image40.png"/><Relationship Id="rId23" Type="http://schemas.openxmlformats.org/officeDocument/2006/relationships/slide" Target="slide27.xml"/><Relationship Id="rId28"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slide" Target="slide12.xml"/><Relationship Id="rId31" Type="http://schemas.openxmlformats.org/officeDocument/2006/relationships/slide" Target="slide80.xml"/><Relationship Id="rId4" Type="http://schemas.openxmlformats.org/officeDocument/2006/relationships/image" Target="../media/image18.png"/><Relationship Id="rId9" Type="http://schemas.openxmlformats.org/officeDocument/2006/relationships/image" Target="../media/image38.png"/><Relationship Id="rId14" Type="http://schemas.openxmlformats.org/officeDocument/2006/relationships/image" Target="../media/image39.png"/><Relationship Id="rId22" Type="http://schemas.openxmlformats.org/officeDocument/2006/relationships/image" Target="../media/image25.png"/><Relationship Id="rId27" Type="http://schemas.openxmlformats.org/officeDocument/2006/relationships/slide" Target="slide43.xml"/><Relationship Id="rId30" Type="http://schemas.openxmlformats.org/officeDocument/2006/relationships/image" Target="../media/image29.png"/><Relationship Id="rId35"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slide" Target="slide23.xml"/></Relationships>
</file>

<file path=ppt/slides/_rels/slide19.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51.pn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6.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53.jpg"/><Relationship Id="rId12" Type="http://schemas.openxmlformats.org/officeDocument/2006/relationships/image" Target="../media/image51.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slide" Target="slide27.xml"/><Relationship Id="rId26" Type="http://schemas.openxmlformats.org/officeDocument/2006/relationships/slide" Target="slide80.xml"/><Relationship Id="rId3" Type="http://schemas.openxmlformats.org/officeDocument/2006/relationships/slide" Target="slide2.xml"/><Relationship Id="rId21" Type="http://schemas.openxmlformats.org/officeDocument/2006/relationships/image" Target="../media/image27.png"/><Relationship Id="rId7" Type="http://schemas.openxmlformats.org/officeDocument/2006/relationships/image" Target="../media/image54.jpg"/><Relationship Id="rId12" Type="http://schemas.openxmlformats.org/officeDocument/2006/relationships/slide" Target="slide5.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image" Target="../media/image14.jpg"/><Relationship Id="rId16" Type="http://schemas.openxmlformats.org/officeDocument/2006/relationships/slide" Target="slide18.xml"/><Relationship Id="rId20" Type="http://schemas.openxmlformats.org/officeDocument/2006/relationships/slide" Target="slide35.xml"/><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51.png"/><Relationship Id="rId24" Type="http://schemas.openxmlformats.org/officeDocument/2006/relationships/slide" Target="slide47.xml"/><Relationship Id="rId5" Type="http://schemas.openxmlformats.org/officeDocument/2006/relationships/slide" Target="slide4.xml"/><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png"/><Relationship Id="rId10" Type="http://schemas.openxmlformats.org/officeDocument/2006/relationships/image" Target="../media/image55.jpg"/><Relationship Id="rId19"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slide" Target="slide12.xml"/><Relationship Id="rId22" Type="http://schemas.openxmlformats.org/officeDocument/2006/relationships/slide" Target="slide43.xml"/><Relationship Id="rId27" Type="http://schemas.openxmlformats.org/officeDocument/2006/relationships/image" Target="../media/image30.png"/><Relationship Id="rId30"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56.jpg"/><Relationship Id="rId12" Type="http://schemas.openxmlformats.org/officeDocument/2006/relationships/image" Target="../media/image51.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16.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57.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51.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58.jpg"/><Relationship Id="rId21" Type="http://schemas.openxmlformats.org/officeDocument/2006/relationships/slide" Target="slide35.xml"/><Relationship Id="rId7" Type="http://schemas.openxmlformats.org/officeDocument/2006/relationships/image" Target="../media/image19.png"/><Relationship Id="rId12" Type="http://schemas.openxmlformats.org/officeDocument/2006/relationships/image" Target="../media/image51.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image" Target="../media/image18.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slide" Target="slide27.xml"/><Relationship Id="rId26" Type="http://schemas.openxmlformats.org/officeDocument/2006/relationships/slide" Target="slide80.xml"/><Relationship Id="rId3" Type="http://schemas.openxmlformats.org/officeDocument/2006/relationships/image" Target="../media/image59.jpg"/><Relationship Id="rId21"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slide" Target="slide5.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image" Target="../media/image14.jpg"/><Relationship Id="rId16" Type="http://schemas.openxmlformats.org/officeDocument/2006/relationships/slide" Target="slide18.xml"/><Relationship Id="rId20" Type="http://schemas.openxmlformats.org/officeDocument/2006/relationships/slide" Target="slide35.xml"/><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51.png"/><Relationship Id="rId24" Type="http://schemas.openxmlformats.org/officeDocument/2006/relationships/slide" Target="slide47.xml"/><Relationship Id="rId5" Type="http://schemas.openxmlformats.org/officeDocument/2006/relationships/image" Target="../media/image18.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png"/><Relationship Id="rId10" Type="http://schemas.openxmlformats.org/officeDocument/2006/relationships/image" Target="../media/image55.jpg"/><Relationship Id="rId19" Type="http://schemas.openxmlformats.org/officeDocument/2006/relationships/image" Target="../media/image26.png"/><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slide" Target="slide12.xml"/><Relationship Id="rId22" Type="http://schemas.openxmlformats.org/officeDocument/2006/relationships/slide" Target="slide43.xml"/><Relationship Id="rId27" Type="http://schemas.openxmlformats.org/officeDocument/2006/relationships/image" Target="../media/image30.png"/><Relationship Id="rId30"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59.jpg"/><Relationship Id="rId21" Type="http://schemas.openxmlformats.org/officeDocument/2006/relationships/slide" Target="slide35.xml"/><Relationship Id="rId7" Type="http://schemas.openxmlformats.org/officeDocument/2006/relationships/image" Target="../media/image19.png"/><Relationship Id="rId12" Type="http://schemas.openxmlformats.org/officeDocument/2006/relationships/image" Target="../media/image51.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image" Target="../media/image18.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16.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slide" Target="slide37.xml"/></Relationships>
</file>

<file path=ppt/slides/_rels/slide28.xml.rels><?xml version="1.0" encoding="UTF-8" standalone="yes"?>
<Relationships xmlns="http://schemas.openxmlformats.org/package/2006/relationships"><Relationship Id="rId8" Type="http://schemas.openxmlformats.org/officeDocument/2006/relationships/image" Target="../media/image61.jp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60.pn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6.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62.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60.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 Target="slide2.xml"/><Relationship Id="rId21" Type="http://schemas.openxmlformats.org/officeDocument/2006/relationships/slide" Target="slide27.xml"/><Relationship Id="rId7" Type="http://schemas.openxmlformats.org/officeDocument/2006/relationships/image" Target="../media/image63.jpg"/><Relationship Id="rId12" Type="http://schemas.openxmlformats.org/officeDocument/2006/relationships/image" Target="../media/image38.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1.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60.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0.png"/><Relationship Id="rId18" Type="http://schemas.openxmlformats.org/officeDocument/2006/relationships/slide" Target="slide18.xml"/><Relationship Id="rId26" Type="http://schemas.openxmlformats.org/officeDocument/2006/relationships/slide" Target="slide47.xml"/><Relationship Id="rId3" Type="http://schemas.openxmlformats.org/officeDocument/2006/relationships/slide" Target="slide2.xml"/><Relationship Id="rId21" Type="http://schemas.openxmlformats.org/officeDocument/2006/relationships/image" Target="../media/image26.png"/><Relationship Id="rId7" Type="http://schemas.openxmlformats.org/officeDocument/2006/relationships/image" Target="../media/image63.jpg"/><Relationship Id="rId12" Type="http://schemas.openxmlformats.org/officeDocument/2006/relationships/image" Target="../media/image66.png"/><Relationship Id="rId17" Type="http://schemas.openxmlformats.org/officeDocument/2006/relationships/image" Target="../media/image24.png"/><Relationship Id="rId25" Type="http://schemas.openxmlformats.org/officeDocument/2006/relationships/image" Target="../media/image28.png"/><Relationship Id="rId2" Type="http://schemas.openxmlformats.org/officeDocument/2006/relationships/image" Target="../media/image14.jpg"/><Relationship Id="rId16" Type="http://schemas.openxmlformats.org/officeDocument/2006/relationships/slide" Target="slide12.xml"/><Relationship Id="rId20" Type="http://schemas.openxmlformats.org/officeDocument/2006/relationships/slide" Target="slide27.xml"/><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9.png"/><Relationship Id="rId24" Type="http://schemas.openxmlformats.org/officeDocument/2006/relationships/slide" Target="slide43.xml"/><Relationship Id="rId32" Type="http://schemas.openxmlformats.org/officeDocument/2006/relationships/image" Target="../media/image32.png"/><Relationship Id="rId5" Type="http://schemas.openxmlformats.org/officeDocument/2006/relationships/slide" Target="slide4.xml"/><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slide" Target="slide80.xml"/><Relationship Id="rId10" Type="http://schemas.openxmlformats.org/officeDocument/2006/relationships/image" Target="../media/image40.png"/><Relationship Id="rId19" Type="http://schemas.openxmlformats.org/officeDocument/2006/relationships/image" Target="../media/image25.png"/><Relationship Id="rId31" Type="http://schemas.openxmlformats.org/officeDocument/2006/relationships/slide" Target="slide64.xml"/><Relationship Id="rId4" Type="http://schemas.openxmlformats.org/officeDocument/2006/relationships/image" Target="../media/image18.png"/><Relationship Id="rId9" Type="http://schemas.openxmlformats.org/officeDocument/2006/relationships/image" Target="../media/image65.png"/><Relationship Id="rId14" Type="http://schemas.openxmlformats.org/officeDocument/2006/relationships/slide" Target="slide5.xml"/><Relationship Id="rId22" Type="http://schemas.openxmlformats.org/officeDocument/2006/relationships/slide" Target="slide35.xml"/><Relationship Id="rId27" Type="http://schemas.openxmlformats.org/officeDocument/2006/relationships/image" Target="../media/image29.png"/><Relationship Id="rId30"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67.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60.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68.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60.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69.jpg"/><Relationship Id="rId21" Type="http://schemas.openxmlformats.org/officeDocument/2006/relationships/slide" Target="slide27.xml"/><Relationship Id="rId7" Type="http://schemas.openxmlformats.org/officeDocument/2006/relationships/image" Target="../media/image19.png"/><Relationship Id="rId12" Type="http://schemas.openxmlformats.org/officeDocument/2006/relationships/image" Target="../media/image38.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image" Target="../media/image18.png"/><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1.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60.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70.png"/><Relationship Id="rId21" Type="http://schemas.openxmlformats.org/officeDocument/2006/relationships/slide" Target="slide35.xml"/><Relationship Id="rId7" Type="http://schemas.openxmlformats.org/officeDocument/2006/relationships/image" Target="../media/image19.png"/><Relationship Id="rId12" Type="http://schemas.openxmlformats.org/officeDocument/2006/relationships/image" Target="../media/image17.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image" Target="../media/image18.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16.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72.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70.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73.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70.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9.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 Target="slide2.xml"/><Relationship Id="rId21" Type="http://schemas.openxmlformats.org/officeDocument/2006/relationships/slide" Target="slide27.xml"/><Relationship Id="rId7" Type="http://schemas.openxmlformats.org/officeDocument/2006/relationships/image" Target="../media/image74.jpg"/><Relationship Id="rId12" Type="http://schemas.openxmlformats.org/officeDocument/2006/relationships/image" Target="../media/image40.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7.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38.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17.png"/><Relationship Id="rId14" Type="http://schemas.openxmlformats.org/officeDocument/2006/relationships/image" Target="../media/image70.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47.xml"/><Relationship Id="rId18" Type="http://schemas.openxmlformats.org/officeDocument/2006/relationships/slide" Target="slide128.xml"/><Relationship Id="rId3" Type="http://schemas.openxmlformats.org/officeDocument/2006/relationships/image" Target="../media/image10.jpeg"/><Relationship Id="rId7" Type="http://schemas.openxmlformats.org/officeDocument/2006/relationships/slide" Target="slide5.xml"/><Relationship Id="rId12" Type="http://schemas.openxmlformats.org/officeDocument/2006/relationships/slide" Target="slide43.xml"/><Relationship Id="rId17" Type="http://schemas.openxmlformats.org/officeDocument/2006/relationships/slide" Target="slide125.xml"/><Relationship Id="rId2" Type="http://schemas.openxmlformats.org/officeDocument/2006/relationships/notesSlide" Target="../notesSlides/notesSlide1.xml"/><Relationship Id="rId16" Type="http://schemas.openxmlformats.org/officeDocument/2006/relationships/slide" Target="slide104.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slide" Target="slide35.xml"/><Relationship Id="rId5" Type="http://schemas.openxmlformats.org/officeDocument/2006/relationships/image" Target="../media/image12.png"/><Relationship Id="rId15" Type="http://schemas.openxmlformats.org/officeDocument/2006/relationships/slide" Target="slide80.xml"/><Relationship Id="rId10" Type="http://schemas.openxmlformats.org/officeDocument/2006/relationships/slide" Target="slide27.xml"/><Relationship Id="rId4" Type="http://schemas.microsoft.com/office/2007/relationships/hdphoto" Target="../media/hdphoto4.wdp"/><Relationship Id="rId9" Type="http://schemas.openxmlformats.org/officeDocument/2006/relationships/slide" Target="slide18.xml"/><Relationship Id="rId14" Type="http://schemas.openxmlformats.org/officeDocument/2006/relationships/slide" Target="slide64.xml"/></Relationships>
</file>

<file path=ppt/slides/_rels/slide4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75.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70.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76.png"/><Relationship Id="rId21" Type="http://schemas.openxmlformats.org/officeDocument/2006/relationships/slide" Target="slide43.xml"/><Relationship Id="rId7" Type="http://schemas.openxmlformats.org/officeDocument/2006/relationships/slide" Target="slide4.xml"/><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2.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6.png"/><Relationship Id="rId19" Type="http://schemas.openxmlformats.org/officeDocument/2006/relationships/slide" Target="slide35.xml"/><Relationship Id="rId4" Type="http://schemas.openxmlformats.org/officeDocument/2006/relationships/image" Target="../media/image77.jp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9.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78.jpg"/><Relationship Id="rId21" Type="http://schemas.openxmlformats.org/officeDocument/2006/relationships/slide" Target="slide27.xml"/><Relationship Id="rId7" Type="http://schemas.openxmlformats.org/officeDocument/2006/relationships/image" Target="../media/image19.png"/><Relationship Id="rId12" Type="http://schemas.openxmlformats.org/officeDocument/2006/relationships/image" Target="../media/image40.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37.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image" Target="../media/image18.png"/><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38.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76.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79.pn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6.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4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81.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79.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4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slide" Target="slide27.xml"/><Relationship Id="rId26" Type="http://schemas.openxmlformats.org/officeDocument/2006/relationships/slide" Target="slide80.xml"/><Relationship Id="rId3" Type="http://schemas.openxmlformats.org/officeDocument/2006/relationships/slide" Target="slide2.xml"/><Relationship Id="rId21" Type="http://schemas.openxmlformats.org/officeDocument/2006/relationships/image" Target="../media/image27.png"/><Relationship Id="rId7" Type="http://schemas.openxmlformats.org/officeDocument/2006/relationships/image" Target="../media/image82.jpg"/><Relationship Id="rId12" Type="http://schemas.openxmlformats.org/officeDocument/2006/relationships/slide" Target="slide5.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image" Target="../media/image14.jpg"/><Relationship Id="rId16" Type="http://schemas.openxmlformats.org/officeDocument/2006/relationships/slide" Target="slide18.xml"/><Relationship Id="rId20" Type="http://schemas.openxmlformats.org/officeDocument/2006/relationships/slide" Target="slide35.xml"/><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9.png"/><Relationship Id="rId24" Type="http://schemas.openxmlformats.org/officeDocument/2006/relationships/slide" Target="slide47.xml"/><Relationship Id="rId5" Type="http://schemas.openxmlformats.org/officeDocument/2006/relationships/slide" Target="slide4.xml"/><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png"/><Relationship Id="rId10" Type="http://schemas.openxmlformats.org/officeDocument/2006/relationships/image" Target="../media/image83.png"/><Relationship Id="rId19"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slide" Target="slide12.xml"/><Relationship Id="rId22" Type="http://schemas.openxmlformats.org/officeDocument/2006/relationships/slide" Target="slide43.xml"/><Relationship Id="rId27" Type="http://schemas.openxmlformats.org/officeDocument/2006/relationships/image" Target="../media/image30.png"/><Relationship Id="rId30"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86.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85.png"/><Relationship Id="rId21" Type="http://schemas.openxmlformats.org/officeDocument/2006/relationships/slide" Target="slide35.xml"/><Relationship Id="rId7" Type="http://schemas.openxmlformats.org/officeDocument/2006/relationships/image" Target="../media/image19.png"/><Relationship Id="rId12" Type="http://schemas.openxmlformats.org/officeDocument/2006/relationships/image" Target="../media/image17.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image" Target="../media/image18.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16.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4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87.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85.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5.jpg"/><Relationship Id="rId21" Type="http://schemas.openxmlformats.org/officeDocument/2006/relationships/slide" Target="slide35.xml"/><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image" Target="../media/image17.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5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88.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85.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5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89.jpg"/><Relationship Id="rId12" Type="http://schemas.openxmlformats.org/officeDocument/2006/relationships/image" Target="../media/image85.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5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90.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85.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5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 Target="slide2.xml"/><Relationship Id="rId21" Type="http://schemas.openxmlformats.org/officeDocument/2006/relationships/slide" Target="slide27.xml"/><Relationship Id="rId7" Type="http://schemas.openxmlformats.org/officeDocument/2006/relationships/image" Target="../media/image91.jpg"/><Relationship Id="rId12" Type="http://schemas.openxmlformats.org/officeDocument/2006/relationships/image" Target="../media/image38.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8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1.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85.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5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92.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85.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5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 Target="slide2.xml"/><Relationship Id="rId21" Type="http://schemas.openxmlformats.org/officeDocument/2006/relationships/slide" Target="slide27.xml"/><Relationship Id="rId7" Type="http://schemas.openxmlformats.org/officeDocument/2006/relationships/image" Target="../media/image93.jpg"/><Relationship Id="rId12" Type="http://schemas.openxmlformats.org/officeDocument/2006/relationships/image" Target="../media/image38.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8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1.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85.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5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93.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85.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4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5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94.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85.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5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95.jpg"/><Relationship Id="rId12" Type="http://schemas.openxmlformats.org/officeDocument/2006/relationships/image" Target="../media/image85.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5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slide" Target="slide27.xml"/><Relationship Id="rId26" Type="http://schemas.openxmlformats.org/officeDocument/2006/relationships/slide" Target="slide80.xml"/><Relationship Id="rId3" Type="http://schemas.openxmlformats.org/officeDocument/2006/relationships/slide" Target="slide2.xml"/><Relationship Id="rId21" Type="http://schemas.openxmlformats.org/officeDocument/2006/relationships/image" Target="../media/image27.png"/><Relationship Id="rId7" Type="http://schemas.openxmlformats.org/officeDocument/2006/relationships/image" Target="../media/image95.jpg"/><Relationship Id="rId12" Type="http://schemas.openxmlformats.org/officeDocument/2006/relationships/slide" Target="slide5.xml"/><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image" Target="../media/image84.jpg"/><Relationship Id="rId16" Type="http://schemas.openxmlformats.org/officeDocument/2006/relationships/slide" Target="slide18.xml"/><Relationship Id="rId20" Type="http://schemas.openxmlformats.org/officeDocument/2006/relationships/slide" Target="slide35.xml"/><Relationship Id="rId29" Type="http://schemas.openxmlformats.org/officeDocument/2006/relationships/slide" Target="slide6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5.png"/><Relationship Id="rId24" Type="http://schemas.openxmlformats.org/officeDocument/2006/relationships/slide" Target="slide47.xml"/><Relationship Id="rId5" Type="http://schemas.openxmlformats.org/officeDocument/2006/relationships/slide" Target="slide4.xml"/><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image" Target="../media/image31.png"/><Relationship Id="rId10" Type="http://schemas.openxmlformats.org/officeDocument/2006/relationships/image" Target="../media/image96.png"/><Relationship Id="rId19"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slide" Target="slide12.xml"/><Relationship Id="rId22" Type="http://schemas.openxmlformats.org/officeDocument/2006/relationships/slide" Target="slide43.xml"/><Relationship Id="rId27" Type="http://schemas.openxmlformats.org/officeDocument/2006/relationships/image" Target="../media/image30.png"/><Relationship Id="rId30"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33.jpg"/><Relationship Id="rId21" Type="http://schemas.openxmlformats.org/officeDocument/2006/relationships/slide" Target="slide35.xml"/><Relationship Id="rId7" Type="http://schemas.openxmlformats.org/officeDocument/2006/relationships/image" Target="../media/image21.png"/><Relationship Id="rId12" Type="http://schemas.openxmlformats.org/officeDocument/2006/relationships/image" Target="../media/image2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9.png"/><Relationship Id="rId24"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slide" Target="slide4.xml"/><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6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97.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85.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6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98.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85.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6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99.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85.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6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95.jpg"/><Relationship Id="rId21" Type="http://schemas.openxmlformats.org/officeDocument/2006/relationships/slide" Target="slide35.xml"/><Relationship Id="rId7" Type="http://schemas.openxmlformats.org/officeDocument/2006/relationships/image" Target="../media/image19.png"/><Relationship Id="rId12" Type="http://schemas.openxmlformats.org/officeDocument/2006/relationships/image" Target="../media/image85.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image" Target="../media/image18.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01.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00.png"/><Relationship Id="rId21" Type="http://schemas.openxmlformats.org/officeDocument/2006/relationships/slide" Target="slide35.xml"/><Relationship Id="rId7" Type="http://schemas.openxmlformats.org/officeDocument/2006/relationships/image" Target="../media/image19.png"/><Relationship Id="rId12" Type="http://schemas.openxmlformats.org/officeDocument/2006/relationships/image" Target="../media/image17.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image" Target="../media/image18.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6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102.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00.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6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103.jpg"/><Relationship Id="rId21" Type="http://schemas.openxmlformats.org/officeDocument/2006/relationships/slide" Target="slide27.xml"/><Relationship Id="rId7" Type="http://schemas.openxmlformats.org/officeDocument/2006/relationships/image" Target="../media/image19.png"/><Relationship Id="rId12" Type="http://schemas.openxmlformats.org/officeDocument/2006/relationships/image" Target="../media/image38.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8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image" Target="../media/image18.png"/><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1.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100.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6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8.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104.png"/><Relationship Id="rId21" Type="http://schemas.openxmlformats.org/officeDocument/2006/relationships/slide" Target="slide27.xml"/><Relationship Id="rId7" Type="http://schemas.openxmlformats.org/officeDocument/2006/relationships/slide" Target="slide4.xml"/><Relationship Id="rId12" Type="http://schemas.openxmlformats.org/officeDocument/2006/relationships/image" Target="../media/image21.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8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slide" Target="slide2.xml"/><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106.jpg"/><Relationship Id="rId19" Type="http://schemas.openxmlformats.org/officeDocument/2006/relationships/slide" Target="slide18.xml"/><Relationship Id="rId31" Type="http://schemas.openxmlformats.org/officeDocument/2006/relationships/image" Target="../media/image31.png"/><Relationship Id="rId4" Type="http://schemas.microsoft.com/office/2007/relationships/hdphoto" Target="../media/hdphoto5.wdp"/><Relationship Id="rId9" Type="http://schemas.openxmlformats.org/officeDocument/2006/relationships/image" Target="../media/image105.jpg"/><Relationship Id="rId14" Type="http://schemas.openxmlformats.org/officeDocument/2006/relationships/image" Target="../media/image100.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6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107.jpg"/><Relationship Id="rId12" Type="http://schemas.openxmlformats.org/officeDocument/2006/relationships/image" Target="../media/image100.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34.jpg"/><Relationship Id="rId12" Type="http://schemas.openxmlformats.org/officeDocument/2006/relationships/image" Target="../media/image2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7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108.jpg"/><Relationship Id="rId12" Type="http://schemas.openxmlformats.org/officeDocument/2006/relationships/image" Target="../media/image100.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7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109.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00.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7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 Target="slide2.xml"/><Relationship Id="rId21" Type="http://schemas.openxmlformats.org/officeDocument/2006/relationships/slide" Target="slide27.xml"/><Relationship Id="rId7" Type="http://schemas.openxmlformats.org/officeDocument/2006/relationships/image" Target="../media/image110.jpg"/><Relationship Id="rId12" Type="http://schemas.openxmlformats.org/officeDocument/2006/relationships/image" Target="../media/image17.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8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8.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1.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100.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7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0.png"/><Relationship Id="rId18" Type="http://schemas.openxmlformats.org/officeDocument/2006/relationships/slide" Target="slide18.xml"/><Relationship Id="rId26" Type="http://schemas.openxmlformats.org/officeDocument/2006/relationships/slide" Target="slide47.xml"/><Relationship Id="rId3" Type="http://schemas.openxmlformats.org/officeDocument/2006/relationships/slide" Target="slide2.xml"/><Relationship Id="rId21" Type="http://schemas.openxmlformats.org/officeDocument/2006/relationships/image" Target="../media/image26.png"/><Relationship Id="rId7" Type="http://schemas.openxmlformats.org/officeDocument/2006/relationships/image" Target="../media/image110.jpg"/><Relationship Id="rId12" Type="http://schemas.openxmlformats.org/officeDocument/2006/relationships/image" Target="../media/image106.jpg"/><Relationship Id="rId17" Type="http://schemas.openxmlformats.org/officeDocument/2006/relationships/image" Target="../media/image24.png"/><Relationship Id="rId25" Type="http://schemas.openxmlformats.org/officeDocument/2006/relationships/image" Target="../media/image28.png"/><Relationship Id="rId2" Type="http://schemas.openxmlformats.org/officeDocument/2006/relationships/image" Target="../media/image84.jpg"/><Relationship Id="rId16" Type="http://schemas.openxmlformats.org/officeDocument/2006/relationships/slide" Target="slide12.xml"/><Relationship Id="rId20" Type="http://schemas.openxmlformats.org/officeDocument/2006/relationships/slide" Target="slide27.xml"/><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5.jpg"/><Relationship Id="rId24" Type="http://schemas.openxmlformats.org/officeDocument/2006/relationships/slide" Target="slide43.xml"/><Relationship Id="rId32" Type="http://schemas.openxmlformats.org/officeDocument/2006/relationships/image" Target="../media/image32.png"/><Relationship Id="rId5" Type="http://schemas.openxmlformats.org/officeDocument/2006/relationships/slide" Target="slide4.xml"/><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slide" Target="slide80.xml"/><Relationship Id="rId10" Type="http://schemas.openxmlformats.org/officeDocument/2006/relationships/image" Target="../media/image38.png"/><Relationship Id="rId19" Type="http://schemas.openxmlformats.org/officeDocument/2006/relationships/image" Target="../media/image25.png"/><Relationship Id="rId31" Type="http://schemas.openxmlformats.org/officeDocument/2006/relationships/slide" Target="slide64.xml"/><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slide" Target="slide5.xml"/><Relationship Id="rId22" Type="http://schemas.openxmlformats.org/officeDocument/2006/relationships/slide" Target="slide35.xml"/><Relationship Id="rId27" Type="http://schemas.openxmlformats.org/officeDocument/2006/relationships/image" Target="../media/image29.png"/><Relationship Id="rId30" Type="http://schemas.openxmlformats.org/officeDocument/2006/relationships/image" Target="../media/image31.png"/></Relationships>
</file>

<file path=ppt/slides/_rels/slide7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110.jpg"/><Relationship Id="rId12" Type="http://schemas.openxmlformats.org/officeDocument/2006/relationships/image" Target="../media/image100.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7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4.png"/><Relationship Id="rId18" Type="http://schemas.openxmlformats.org/officeDocument/2006/relationships/slide" Target="slide35.xml"/><Relationship Id="rId26" Type="http://schemas.openxmlformats.org/officeDocument/2006/relationships/image" Target="../media/image31.png"/><Relationship Id="rId3" Type="http://schemas.openxmlformats.org/officeDocument/2006/relationships/image" Target="../media/image111.jpg"/><Relationship Id="rId21" Type="http://schemas.openxmlformats.org/officeDocument/2006/relationships/image" Target="../media/image28.png"/><Relationship Id="rId7" Type="http://schemas.openxmlformats.org/officeDocument/2006/relationships/image" Target="../media/image19.png"/><Relationship Id="rId12" Type="http://schemas.openxmlformats.org/officeDocument/2006/relationships/slide" Target="slide12.xml"/><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image" Target="../media/image84.jpg"/><Relationship Id="rId16" Type="http://schemas.openxmlformats.org/officeDocument/2006/relationships/slide" Target="slide27.xml"/><Relationship Id="rId20" Type="http://schemas.openxmlformats.org/officeDocument/2006/relationships/slide" Target="slide43.xml"/><Relationship Id="rId29"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3.png"/><Relationship Id="rId24" Type="http://schemas.openxmlformats.org/officeDocument/2006/relationships/slide" Target="slide80.xml"/><Relationship Id="rId5" Type="http://schemas.openxmlformats.org/officeDocument/2006/relationships/image" Target="../media/image18.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image" Target="../media/image32.png"/><Relationship Id="rId10" Type="http://schemas.openxmlformats.org/officeDocument/2006/relationships/slide" Target="slide5.xml"/><Relationship Id="rId19" Type="http://schemas.openxmlformats.org/officeDocument/2006/relationships/image" Target="../media/image27.png"/><Relationship Id="rId31" Type="http://schemas.openxmlformats.org/officeDocument/2006/relationships/image" Target="../media/image17.png"/><Relationship Id="rId4" Type="http://schemas.openxmlformats.org/officeDocument/2006/relationships/slide" Target="slide2.xml"/><Relationship Id="rId9" Type="http://schemas.openxmlformats.org/officeDocument/2006/relationships/image" Target="../media/image100.png"/><Relationship Id="rId14" Type="http://schemas.openxmlformats.org/officeDocument/2006/relationships/slide" Target="slide18.xml"/><Relationship Id="rId22" Type="http://schemas.openxmlformats.org/officeDocument/2006/relationships/slide" Target="slide47.xml"/><Relationship Id="rId27" Type="http://schemas.openxmlformats.org/officeDocument/2006/relationships/slide" Target="slide64.xml"/><Relationship Id="rId30" Type="http://schemas.openxmlformats.org/officeDocument/2006/relationships/image" Target="../media/image21.png"/></Relationships>
</file>

<file path=ppt/slides/_rels/slide7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109.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00.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7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slide" Target="slide2.xml"/><Relationship Id="rId21" Type="http://schemas.openxmlformats.org/officeDocument/2006/relationships/slide" Target="slide27.xml"/><Relationship Id="rId7" Type="http://schemas.openxmlformats.org/officeDocument/2006/relationships/image" Target="../media/image110.jpg"/><Relationship Id="rId12" Type="http://schemas.openxmlformats.org/officeDocument/2006/relationships/image" Target="../media/image17.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8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8.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1.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100.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7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0.png"/><Relationship Id="rId18" Type="http://schemas.openxmlformats.org/officeDocument/2006/relationships/slide" Target="slide18.xml"/><Relationship Id="rId26" Type="http://schemas.openxmlformats.org/officeDocument/2006/relationships/slide" Target="slide47.xml"/><Relationship Id="rId3" Type="http://schemas.openxmlformats.org/officeDocument/2006/relationships/slide" Target="slide2.xml"/><Relationship Id="rId21" Type="http://schemas.openxmlformats.org/officeDocument/2006/relationships/image" Target="../media/image26.png"/><Relationship Id="rId7" Type="http://schemas.openxmlformats.org/officeDocument/2006/relationships/image" Target="../media/image110.jpg"/><Relationship Id="rId12" Type="http://schemas.openxmlformats.org/officeDocument/2006/relationships/image" Target="../media/image106.jpg"/><Relationship Id="rId17" Type="http://schemas.openxmlformats.org/officeDocument/2006/relationships/image" Target="../media/image24.png"/><Relationship Id="rId25" Type="http://schemas.openxmlformats.org/officeDocument/2006/relationships/image" Target="../media/image28.png"/><Relationship Id="rId2" Type="http://schemas.openxmlformats.org/officeDocument/2006/relationships/image" Target="../media/image84.jpg"/><Relationship Id="rId16" Type="http://schemas.openxmlformats.org/officeDocument/2006/relationships/slide" Target="slide12.xml"/><Relationship Id="rId20" Type="http://schemas.openxmlformats.org/officeDocument/2006/relationships/slide" Target="slide27.xml"/><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5.jpg"/><Relationship Id="rId24" Type="http://schemas.openxmlformats.org/officeDocument/2006/relationships/slide" Target="slide43.xml"/><Relationship Id="rId32" Type="http://schemas.openxmlformats.org/officeDocument/2006/relationships/image" Target="../media/image32.png"/><Relationship Id="rId5" Type="http://schemas.openxmlformats.org/officeDocument/2006/relationships/slide" Target="slide4.xml"/><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slide" Target="slide80.xml"/><Relationship Id="rId10" Type="http://schemas.openxmlformats.org/officeDocument/2006/relationships/image" Target="../media/image38.png"/><Relationship Id="rId19" Type="http://schemas.openxmlformats.org/officeDocument/2006/relationships/image" Target="../media/image25.png"/><Relationship Id="rId31" Type="http://schemas.openxmlformats.org/officeDocument/2006/relationships/slide" Target="slide64.xml"/><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slide" Target="slide5.xml"/><Relationship Id="rId22" Type="http://schemas.openxmlformats.org/officeDocument/2006/relationships/slide" Target="slide35.xml"/><Relationship Id="rId27" Type="http://schemas.openxmlformats.org/officeDocument/2006/relationships/image" Target="../media/image29.png"/><Relationship Id="rId30" Type="http://schemas.openxmlformats.org/officeDocument/2006/relationships/image" Target="../media/image31.png"/></Relationships>
</file>

<file path=ppt/slides/_rels/slide7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slide" Target="slide35.xml"/><Relationship Id="rId7" Type="http://schemas.openxmlformats.org/officeDocument/2006/relationships/image" Target="../media/image110.jpg"/><Relationship Id="rId12" Type="http://schemas.openxmlformats.org/officeDocument/2006/relationships/image" Target="../media/image100.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slide" Target="slide43.xml"/><Relationship Id="rId7" Type="http://schemas.openxmlformats.org/officeDocument/2006/relationships/image" Target="../media/image35.jp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22.png"/><Relationship Id="rId19" Type="http://schemas.openxmlformats.org/officeDocument/2006/relationships/slide" Target="slide35.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slide" Target="slide94.xml"/></Relationships>
</file>

<file path=ppt/slides/_rels/slide8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12.png"/><Relationship Id="rId21" Type="http://schemas.openxmlformats.org/officeDocument/2006/relationships/slide" Target="slide35.xml"/><Relationship Id="rId7" Type="http://schemas.openxmlformats.org/officeDocument/2006/relationships/slide" Target="slide4.xml"/><Relationship Id="rId12" Type="http://schemas.openxmlformats.org/officeDocument/2006/relationships/image" Target="../media/image17.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slide" Target="slide2.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image" Target="../media/image113.jpg"/><Relationship Id="rId9" Type="http://schemas.openxmlformats.org/officeDocument/2006/relationships/image" Target="../media/image16.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8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114.jpg"/><Relationship Id="rId21" Type="http://schemas.openxmlformats.org/officeDocument/2006/relationships/slide" Target="slide27.xml"/><Relationship Id="rId7" Type="http://schemas.openxmlformats.org/officeDocument/2006/relationships/image" Target="../media/image19.png"/><Relationship Id="rId12" Type="http://schemas.openxmlformats.org/officeDocument/2006/relationships/image" Target="../media/image38.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8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image" Target="../media/image18.png"/><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1.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112.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8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7.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image" Target="../media/image115.jpg"/><Relationship Id="rId21" Type="http://schemas.openxmlformats.org/officeDocument/2006/relationships/slide" Target="slide18.xml"/><Relationship Id="rId34" Type="http://schemas.openxmlformats.org/officeDocument/2006/relationships/slide" Target="slide64.xml"/><Relationship Id="rId7" Type="http://schemas.openxmlformats.org/officeDocument/2006/relationships/image" Target="../media/image19.png"/><Relationship Id="rId12" Type="http://schemas.openxmlformats.org/officeDocument/2006/relationships/image" Target="../media/image38.png"/><Relationship Id="rId17" Type="http://schemas.openxmlformats.org/officeDocument/2006/relationships/slide" Target="slide5.xml"/><Relationship Id="rId25" Type="http://schemas.openxmlformats.org/officeDocument/2006/relationships/slide" Target="slide35.xml"/><Relationship Id="rId33" Type="http://schemas.openxmlformats.org/officeDocument/2006/relationships/image" Target="../media/image31.png"/><Relationship Id="rId2" Type="http://schemas.openxmlformats.org/officeDocument/2006/relationships/image" Target="../media/image84.jpg"/><Relationship Id="rId16" Type="http://schemas.openxmlformats.org/officeDocument/2006/relationships/image" Target="../media/image112.png"/><Relationship Id="rId20" Type="http://schemas.openxmlformats.org/officeDocument/2006/relationships/image" Target="../media/image24.png"/><Relationship Id="rId29" Type="http://schemas.openxmlformats.org/officeDocument/2006/relationships/slide" Target="slide47.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8.png"/><Relationship Id="rId15" Type="http://schemas.openxmlformats.org/officeDocument/2006/relationships/image" Target="../media/image40.png"/><Relationship Id="rId23" Type="http://schemas.openxmlformats.org/officeDocument/2006/relationships/slide" Target="slide27.xml"/><Relationship Id="rId28" Type="http://schemas.openxmlformats.org/officeDocument/2006/relationships/image" Target="../media/image28.png"/><Relationship Id="rId10" Type="http://schemas.openxmlformats.org/officeDocument/2006/relationships/image" Target="../media/image21.png"/><Relationship Id="rId19" Type="http://schemas.openxmlformats.org/officeDocument/2006/relationships/slide" Target="slide12.xml"/><Relationship Id="rId31" Type="http://schemas.openxmlformats.org/officeDocument/2006/relationships/slide" Target="slide80.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39.png"/><Relationship Id="rId22" Type="http://schemas.openxmlformats.org/officeDocument/2006/relationships/image" Target="../media/image25.png"/><Relationship Id="rId27" Type="http://schemas.openxmlformats.org/officeDocument/2006/relationships/slide" Target="slide43.xml"/><Relationship Id="rId30" Type="http://schemas.openxmlformats.org/officeDocument/2006/relationships/image" Target="../media/image29.png"/><Relationship Id="rId35" Type="http://schemas.openxmlformats.org/officeDocument/2006/relationships/image" Target="../media/image32.png"/></Relationships>
</file>

<file path=ppt/slides/_rels/slide8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16.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8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17.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8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18.png"/><Relationship Id="rId21" Type="http://schemas.openxmlformats.org/officeDocument/2006/relationships/slide" Target="slide35.xml"/><Relationship Id="rId7" Type="http://schemas.openxmlformats.org/officeDocument/2006/relationships/slide" Target="slide4.xml"/><Relationship Id="rId12" Type="http://schemas.openxmlformats.org/officeDocument/2006/relationships/image" Target="../media/image11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6.png"/><Relationship Id="rId24" Type="http://schemas.openxmlformats.org/officeDocument/2006/relationships/image" Target="../media/image28.png"/><Relationship Id="rId5" Type="http://schemas.openxmlformats.org/officeDocument/2006/relationships/slide" Target="slide2.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119.jpg"/><Relationship Id="rId19" Type="http://schemas.openxmlformats.org/officeDocument/2006/relationships/slide" Target="slide27.xml"/><Relationship Id="rId31" Type="http://schemas.openxmlformats.org/officeDocument/2006/relationships/image" Target="../media/image32.png"/><Relationship Id="rId4" Type="http://schemas.microsoft.com/office/2007/relationships/hdphoto" Target="../media/hdphoto6.wdp"/><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8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17.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8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20.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8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21.png"/><Relationship Id="rId21" Type="http://schemas.openxmlformats.org/officeDocument/2006/relationships/slide" Target="slide35.xml"/><Relationship Id="rId7" Type="http://schemas.openxmlformats.org/officeDocument/2006/relationships/slide" Target="slide4.xml"/><Relationship Id="rId12" Type="http://schemas.openxmlformats.org/officeDocument/2006/relationships/image" Target="../media/image11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6.png"/><Relationship Id="rId24" Type="http://schemas.openxmlformats.org/officeDocument/2006/relationships/image" Target="../media/image28.png"/><Relationship Id="rId5" Type="http://schemas.openxmlformats.org/officeDocument/2006/relationships/slide" Target="slide2.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122.jpg"/><Relationship Id="rId19" Type="http://schemas.openxmlformats.org/officeDocument/2006/relationships/slide" Target="slide27.xml"/><Relationship Id="rId31" Type="http://schemas.openxmlformats.org/officeDocument/2006/relationships/image" Target="../media/image32.png"/><Relationship Id="rId4" Type="http://schemas.microsoft.com/office/2007/relationships/hdphoto" Target="../media/hdphoto7.wdp"/><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 Target="slide2.xml"/><Relationship Id="rId21" Type="http://schemas.openxmlformats.org/officeDocument/2006/relationships/slide" Target="slide18.xml"/><Relationship Id="rId34" Type="http://schemas.openxmlformats.org/officeDocument/2006/relationships/slide" Target="slide64.xml"/><Relationship Id="rId7" Type="http://schemas.openxmlformats.org/officeDocument/2006/relationships/image" Target="../media/image36.jpg"/><Relationship Id="rId12" Type="http://schemas.openxmlformats.org/officeDocument/2006/relationships/image" Target="../media/image37.png"/><Relationship Id="rId17" Type="http://schemas.openxmlformats.org/officeDocument/2006/relationships/slide" Target="slide5.xml"/><Relationship Id="rId25" Type="http://schemas.openxmlformats.org/officeDocument/2006/relationships/slide" Target="slide35.xml"/><Relationship Id="rId33" Type="http://schemas.openxmlformats.org/officeDocument/2006/relationships/image" Target="../media/image31.png"/><Relationship Id="rId2" Type="http://schemas.openxmlformats.org/officeDocument/2006/relationships/image" Target="../media/image14.jpg"/><Relationship Id="rId16" Type="http://schemas.openxmlformats.org/officeDocument/2006/relationships/image" Target="../media/image22.png"/><Relationship Id="rId20" Type="http://schemas.openxmlformats.org/officeDocument/2006/relationships/image" Target="../media/image24.png"/><Relationship Id="rId29" Type="http://schemas.openxmlformats.org/officeDocument/2006/relationships/slide" Target="slide47.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slide" Target="slide4.xml"/><Relationship Id="rId15" Type="http://schemas.openxmlformats.org/officeDocument/2006/relationships/image" Target="../media/image40.png"/><Relationship Id="rId23" Type="http://schemas.openxmlformats.org/officeDocument/2006/relationships/slide" Target="slide27.xml"/><Relationship Id="rId28" Type="http://schemas.openxmlformats.org/officeDocument/2006/relationships/image" Target="../media/image28.png"/><Relationship Id="rId10" Type="http://schemas.openxmlformats.org/officeDocument/2006/relationships/image" Target="../media/image21.png"/><Relationship Id="rId19" Type="http://schemas.openxmlformats.org/officeDocument/2006/relationships/slide" Target="slide12.xml"/><Relationship Id="rId31" Type="http://schemas.openxmlformats.org/officeDocument/2006/relationships/slide" Target="slide80.xml"/><Relationship Id="rId4" Type="http://schemas.openxmlformats.org/officeDocument/2006/relationships/image" Target="../media/image18.png"/><Relationship Id="rId9" Type="http://schemas.openxmlformats.org/officeDocument/2006/relationships/image" Target="../media/image16.png"/><Relationship Id="rId14" Type="http://schemas.openxmlformats.org/officeDocument/2006/relationships/image" Target="../media/image39.png"/><Relationship Id="rId22" Type="http://schemas.openxmlformats.org/officeDocument/2006/relationships/image" Target="../media/image25.png"/><Relationship Id="rId27" Type="http://schemas.openxmlformats.org/officeDocument/2006/relationships/slide" Target="slide43.xml"/><Relationship Id="rId30" Type="http://schemas.openxmlformats.org/officeDocument/2006/relationships/image" Target="../media/image29.png"/><Relationship Id="rId35" Type="http://schemas.openxmlformats.org/officeDocument/2006/relationships/image" Target="../media/image32.png"/></Relationships>
</file>

<file path=ppt/slides/_rels/slide9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20.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9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23.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9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24.png"/><Relationship Id="rId21" Type="http://schemas.openxmlformats.org/officeDocument/2006/relationships/slide" Target="slide35.xml"/><Relationship Id="rId7" Type="http://schemas.openxmlformats.org/officeDocument/2006/relationships/slide" Target="slide4.xml"/><Relationship Id="rId12" Type="http://schemas.openxmlformats.org/officeDocument/2006/relationships/image" Target="../media/image11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25.jpg"/><Relationship Id="rId24" Type="http://schemas.openxmlformats.org/officeDocument/2006/relationships/image" Target="../media/image28.png"/><Relationship Id="rId5" Type="http://schemas.openxmlformats.org/officeDocument/2006/relationships/slide" Target="slide2.xml"/><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16.png"/><Relationship Id="rId19" Type="http://schemas.openxmlformats.org/officeDocument/2006/relationships/slide" Target="slide27.xml"/><Relationship Id="rId31" Type="http://schemas.openxmlformats.org/officeDocument/2006/relationships/image" Target="../media/image32.png"/><Relationship Id="rId4" Type="http://schemas.microsoft.com/office/2007/relationships/hdphoto" Target="../media/hdphoto8.wdp"/><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9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23.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16.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9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image" Target="../media/image126.jpg"/><Relationship Id="rId21" Type="http://schemas.openxmlformats.org/officeDocument/2006/relationships/slide" Target="slide35.xml"/><Relationship Id="rId7" Type="http://schemas.openxmlformats.org/officeDocument/2006/relationships/image" Target="../media/image19.png"/><Relationship Id="rId12" Type="http://schemas.openxmlformats.org/officeDocument/2006/relationships/image" Target="../media/image112.png"/><Relationship Id="rId17" Type="http://schemas.openxmlformats.org/officeDocument/2006/relationships/slide" Target="slide18.xml"/><Relationship Id="rId25" Type="http://schemas.openxmlformats.org/officeDocument/2006/relationships/slide" Target="slide47.xml"/><Relationship Id="rId2" Type="http://schemas.openxmlformats.org/officeDocument/2006/relationships/image" Target="../media/image8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1.png"/><Relationship Id="rId24" Type="http://schemas.openxmlformats.org/officeDocument/2006/relationships/image" Target="../media/image28.png"/><Relationship Id="rId5" Type="http://schemas.openxmlformats.org/officeDocument/2006/relationships/image" Target="../media/image18.png"/><Relationship Id="rId15" Type="http://schemas.openxmlformats.org/officeDocument/2006/relationships/slide" Target="slide12.xml"/><Relationship Id="rId23" Type="http://schemas.openxmlformats.org/officeDocument/2006/relationships/slide" Target="slide43.xml"/><Relationship Id="rId28" Type="http://schemas.openxmlformats.org/officeDocument/2006/relationships/image" Target="../media/image30.png"/><Relationship Id="rId10" Type="http://schemas.openxmlformats.org/officeDocument/2006/relationships/image" Target="../media/image20.png"/><Relationship Id="rId19" Type="http://schemas.openxmlformats.org/officeDocument/2006/relationships/slide" Target="slide27.xml"/><Relationship Id="rId31" Type="http://schemas.openxmlformats.org/officeDocument/2006/relationships/image" Target="../media/image32.png"/><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slide" Target="slide80.xml"/><Relationship Id="rId30" Type="http://schemas.openxmlformats.org/officeDocument/2006/relationships/slide" Target="slide64.xml"/></Relationships>
</file>

<file path=ppt/slides/_rels/slide9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image" Target="../media/image28.png"/><Relationship Id="rId3" Type="http://schemas.openxmlformats.org/officeDocument/2006/relationships/image" Target="../media/image127.jpg"/><Relationship Id="rId21" Type="http://schemas.openxmlformats.org/officeDocument/2006/relationships/slide" Target="slide27.xml"/><Relationship Id="rId7" Type="http://schemas.openxmlformats.org/officeDocument/2006/relationships/image" Target="../media/image19.png"/><Relationship Id="rId12" Type="http://schemas.openxmlformats.org/officeDocument/2006/relationships/image" Target="../media/image38.png"/><Relationship Id="rId17" Type="http://schemas.openxmlformats.org/officeDocument/2006/relationships/slide" Target="slide12.xml"/><Relationship Id="rId25" Type="http://schemas.openxmlformats.org/officeDocument/2006/relationships/slide" Target="slide43.xml"/><Relationship Id="rId33" Type="http://schemas.openxmlformats.org/officeDocument/2006/relationships/image" Target="../media/image32.png"/><Relationship Id="rId2" Type="http://schemas.openxmlformats.org/officeDocument/2006/relationships/image" Target="../media/image8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slide" Target="slide80.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24" Type="http://schemas.openxmlformats.org/officeDocument/2006/relationships/image" Target="../media/image27.png"/><Relationship Id="rId32" Type="http://schemas.openxmlformats.org/officeDocument/2006/relationships/slide" Target="slide64.xml"/><Relationship Id="rId5" Type="http://schemas.openxmlformats.org/officeDocument/2006/relationships/image" Target="../media/image18.png"/><Relationship Id="rId15" Type="http://schemas.openxmlformats.org/officeDocument/2006/relationships/slide" Target="slide5.xml"/><Relationship Id="rId23" Type="http://schemas.openxmlformats.org/officeDocument/2006/relationships/slide" Target="slide35.xml"/><Relationship Id="rId28" Type="http://schemas.openxmlformats.org/officeDocument/2006/relationships/image" Target="../media/image29.png"/><Relationship Id="rId10" Type="http://schemas.openxmlformats.org/officeDocument/2006/relationships/image" Target="../media/image21.png"/><Relationship Id="rId19" Type="http://schemas.openxmlformats.org/officeDocument/2006/relationships/slide" Target="slide18.xml"/><Relationship Id="rId31" Type="http://schemas.openxmlformats.org/officeDocument/2006/relationships/image" Target="../media/image31.png"/><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112.png"/><Relationship Id="rId22" Type="http://schemas.openxmlformats.org/officeDocument/2006/relationships/image" Target="../media/image26.png"/><Relationship Id="rId27" Type="http://schemas.openxmlformats.org/officeDocument/2006/relationships/slide" Target="slide47.xml"/><Relationship Id="rId30" Type="http://schemas.openxmlformats.org/officeDocument/2006/relationships/image" Target="../media/image30.png"/></Relationships>
</file>

<file path=ppt/slides/_rels/slide9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7.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image" Target="../media/image128.jpg"/><Relationship Id="rId21" Type="http://schemas.openxmlformats.org/officeDocument/2006/relationships/slide" Target="slide18.xml"/><Relationship Id="rId34" Type="http://schemas.openxmlformats.org/officeDocument/2006/relationships/slide" Target="slide64.xml"/><Relationship Id="rId7" Type="http://schemas.openxmlformats.org/officeDocument/2006/relationships/image" Target="../media/image19.png"/><Relationship Id="rId12" Type="http://schemas.openxmlformats.org/officeDocument/2006/relationships/image" Target="../media/image38.png"/><Relationship Id="rId17" Type="http://schemas.openxmlformats.org/officeDocument/2006/relationships/slide" Target="slide5.xml"/><Relationship Id="rId25" Type="http://schemas.openxmlformats.org/officeDocument/2006/relationships/slide" Target="slide35.xml"/><Relationship Id="rId33" Type="http://schemas.openxmlformats.org/officeDocument/2006/relationships/image" Target="../media/image31.png"/><Relationship Id="rId2" Type="http://schemas.openxmlformats.org/officeDocument/2006/relationships/image" Target="../media/image84.jpg"/><Relationship Id="rId16" Type="http://schemas.openxmlformats.org/officeDocument/2006/relationships/image" Target="../media/image112.png"/><Relationship Id="rId20" Type="http://schemas.openxmlformats.org/officeDocument/2006/relationships/image" Target="../media/image24.png"/><Relationship Id="rId29" Type="http://schemas.openxmlformats.org/officeDocument/2006/relationships/slide" Target="slide47.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7.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8.png"/><Relationship Id="rId15" Type="http://schemas.openxmlformats.org/officeDocument/2006/relationships/image" Target="../media/image40.png"/><Relationship Id="rId23" Type="http://schemas.openxmlformats.org/officeDocument/2006/relationships/slide" Target="slide27.xml"/><Relationship Id="rId28" Type="http://schemas.openxmlformats.org/officeDocument/2006/relationships/image" Target="../media/image28.png"/><Relationship Id="rId10" Type="http://schemas.openxmlformats.org/officeDocument/2006/relationships/image" Target="../media/image21.png"/><Relationship Id="rId19" Type="http://schemas.openxmlformats.org/officeDocument/2006/relationships/slide" Target="slide12.xml"/><Relationship Id="rId31" Type="http://schemas.openxmlformats.org/officeDocument/2006/relationships/slide" Target="slide80.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39.png"/><Relationship Id="rId22" Type="http://schemas.openxmlformats.org/officeDocument/2006/relationships/image" Target="../media/image25.png"/><Relationship Id="rId27" Type="http://schemas.openxmlformats.org/officeDocument/2006/relationships/slide" Target="slide43.xml"/><Relationship Id="rId30" Type="http://schemas.openxmlformats.org/officeDocument/2006/relationships/image" Target="../media/image29.png"/><Relationship Id="rId35" Type="http://schemas.openxmlformats.org/officeDocument/2006/relationships/image" Target="../media/image32.png"/></Relationships>
</file>

<file path=ppt/slides/_rels/slide9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29.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9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30.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_rels/slide9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18" Type="http://schemas.openxmlformats.org/officeDocument/2006/relationships/image" Target="../media/image26.png"/><Relationship Id="rId26" Type="http://schemas.openxmlformats.org/officeDocument/2006/relationships/image" Target="../media/image30.png"/><Relationship Id="rId3" Type="http://schemas.openxmlformats.org/officeDocument/2006/relationships/image" Target="../media/image131.jpg"/><Relationship Id="rId21" Type="http://schemas.openxmlformats.org/officeDocument/2006/relationships/slide" Target="slide43.xml"/><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slide" Target="slide27.xml"/><Relationship Id="rId25" Type="http://schemas.openxmlformats.org/officeDocument/2006/relationships/slide" Target="slide80.xml"/><Relationship Id="rId2" Type="http://schemas.openxmlformats.org/officeDocument/2006/relationships/image" Target="../media/image84.jpg"/><Relationship Id="rId16" Type="http://schemas.openxmlformats.org/officeDocument/2006/relationships/image" Target="../media/image25.png"/><Relationship Id="rId20" Type="http://schemas.openxmlformats.org/officeDocument/2006/relationships/image" Target="../media/image27.pn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image" Target="../media/image29.png"/><Relationship Id="rId5" Type="http://schemas.openxmlformats.org/officeDocument/2006/relationships/image" Target="../media/image18.png"/><Relationship Id="rId15" Type="http://schemas.openxmlformats.org/officeDocument/2006/relationships/slide" Target="slide18.xml"/><Relationship Id="rId23" Type="http://schemas.openxmlformats.org/officeDocument/2006/relationships/slide" Target="slide47.xml"/><Relationship Id="rId28" Type="http://schemas.openxmlformats.org/officeDocument/2006/relationships/slide" Target="slide64.xml"/><Relationship Id="rId10" Type="http://schemas.openxmlformats.org/officeDocument/2006/relationships/image" Target="../media/image112.png"/><Relationship Id="rId19" Type="http://schemas.openxmlformats.org/officeDocument/2006/relationships/slide" Target="slide35.xml"/><Relationship Id="rId4" Type="http://schemas.openxmlformats.org/officeDocument/2006/relationships/slide" Target="slide2.xml"/><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28.png"/><Relationship Id="rId27"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2" descr="C:\Users\ali kamali\Desktop\intro powerpoi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7938"/>
            <a:ext cx="9144000" cy="51514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C:\Users\ali kamali\Desktop\intro powerpoint 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35628" y="722798"/>
            <a:ext cx="1554162" cy="37179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1" descr="C:\Users\ali kamali\Desktop\intro powerpoint 2.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98610" y="725618"/>
            <a:ext cx="17494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li kamali\Desktop\29) In the name of GOD  (www_IslamicWallpaper_ir).gif"/>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928404" y="1183620"/>
            <a:ext cx="3392293" cy="2544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21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10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1000"/>
                                        <p:tgtEl>
                                          <p:spTgt spid="30"/>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anim calcmode="lin" valueType="num">
                                      <p:cBhvr>
                                        <p:cTn id="15" dur="500" fill="hold"/>
                                        <p:tgtEl>
                                          <p:spTgt spid="1028"/>
                                        </p:tgtEl>
                                        <p:attrNameLst>
                                          <p:attrName>ppt_x</p:attrName>
                                        </p:attrNameLst>
                                      </p:cBhvr>
                                      <p:tavLst>
                                        <p:tav tm="0">
                                          <p:val>
                                            <p:strVal val="#ppt_x"/>
                                          </p:val>
                                        </p:tav>
                                        <p:tav tm="100000">
                                          <p:val>
                                            <p:strVal val="#ppt_x"/>
                                          </p:val>
                                        </p:tav>
                                      </p:tavLst>
                                    </p:anim>
                                    <p:anim calcmode="lin" valueType="num">
                                      <p:cBhvr>
                                        <p:cTn id="16"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28" name="Rectangle 27"/>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29" name="Picture 2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30" name="Picture 2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825" y="571424"/>
            <a:ext cx="5681731" cy="4334896"/>
          </a:xfrm>
          <a:prstGeom prst="rect">
            <a:avLst/>
          </a:prstGeom>
        </p:spPr>
      </p:pic>
      <p:pic>
        <p:nvPicPr>
          <p:cNvPr id="25"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7235" y="67999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8469" y="202659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711122" y="1922909"/>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مشخصات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ردیف مربوط به کالا، اطلاعات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تعداد/مقدار</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تاریخ نیاز به کالا </a:t>
            </a:r>
            <a:r>
              <a:rPr lang="fa-IR" sz="1100" b="1" dirty="0">
                <a:latin typeface="B Zar" panose="00000400000000000000" pitchFamily="2" charset="-78"/>
                <a:ea typeface="Calibri" panose="020F0502020204030204" pitchFamily="34" charset="0"/>
                <a:cs typeface="B Nazanin" panose="00000400000000000000" pitchFamily="2" charset="-78"/>
              </a:rPr>
              <a:t>را وارد نمایید.</a:t>
            </a:r>
          </a:p>
        </p:txBody>
      </p:sp>
      <p:pic>
        <p:nvPicPr>
          <p:cNvPr id="13" name="point 2" descr="F:\END\Blue\New folder\point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08546" y="199611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un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69887" y="3453217"/>
            <a:ext cx="221769" cy="242281"/>
          </a:xfrm>
          <a:prstGeom prst="rect">
            <a:avLst/>
          </a:prstGeom>
        </p:spPr>
      </p:pic>
      <p:pic>
        <p:nvPicPr>
          <p:cNvPr id="20"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1209" y="292007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719713" y="3728110"/>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 خرید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تکمیل نمودن فرم مربوطه، جهت ثبت درخواست خرید پس از تایید گزینه رعایت مفاد قانون استفاده از توان تولیدی...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Arrow 4" descr="F:\پاورپوینت ها\ارزیابی کیفی\Arrow 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91246" y="3840912"/>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96266" y="4432220"/>
            <a:ext cx="221769" cy="242281"/>
          </a:xfrm>
          <a:prstGeom prst="rect">
            <a:avLst/>
          </a:prstGeom>
        </p:spPr>
      </p:pic>
      <p:pic>
        <p:nvPicPr>
          <p:cNvPr id="31" name="Arrow 1" descr="C:\Users\ali kamali\Desktop\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38973" y="81008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2" name="text 1"/>
          <p:cNvSpPr/>
          <p:nvPr/>
        </p:nvSpPr>
        <p:spPr>
          <a:xfrm>
            <a:off x="6658130" y="701638"/>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تاریخ نیاز کلیه کالاها / خدمات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فیلد می توانید تاریخ نیاز کلیه کالاهای انتخاب شده را در یک تاریخ مشخص معین نمایید. در غیر اینصورت می توانید تاریخ نیاز هر کالا را در ردیف مربوط به خود کالا تکمیل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33" name="text 1"/>
          <p:cNvSpPr/>
          <p:nvPr/>
        </p:nvSpPr>
        <p:spPr>
          <a:xfrm>
            <a:off x="6700962" y="2816989"/>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مشخصات خدمت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ردیف مربوط به </a:t>
            </a:r>
            <a:r>
              <a:rPr lang="fa-IR" sz="1100" b="1" dirty="0" smtClean="0">
                <a:latin typeface="B Zar" panose="00000400000000000000" pitchFamily="2" charset="-78"/>
                <a:ea typeface="Calibri" panose="020F0502020204030204" pitchFamily="34" charset="0"/>
                <a:cs typeface="B Nazanin" panose="00000400000000000000" pitchFamily="2" charset="-78"/>
              </a:rPr>
              <a:t>خدمت، </a:t>
            </a:r>
            <a:r>
              <a:rPr lang="fa-IR" sz="1100" b="1" dirty="0">
                <a:latin typeface="B Zar" panose="00000400000000000000" pitchFamily="2" charset="-78"/>
                <a:ea typeface="Calibri" panose="020F0502020204030204" pitchFamily="34" charset="0"/>
                <a:cs typeface="B Nazanin" panose="00000400000000000000" pitchFamily="2" charset="-78"/>
              </a:rPr>
              <a:t>اطلاعات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واحد اندازه گیری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مقدار</a:t>
            </a:r>
            <a:r>
              <a:rPr lang="fa-IR" sz="1100" b="1" dirty="0" smtClean="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تاریخ نیاز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به خدمت</a:t>
            </a:r>
            <a:r>
              <a:rPr lang="fa-IR" sz="1100" b="1" dirty="0" smtClean="0">
                <a:latin typeface="B Zar" panose="00000400000000000000" pitchFamily="2" charset="-78"/>
                <a:ea typeface="Calibri" panose="020F0502020204030204" pitchFamily="34" charset="0"/>
                <a:cs typeface="B Nazanin" panose="00000400000000000000" pitchFamily="2" charset="-78"/>
              </a:rPr>
              <a:t> را </a:t>
            </a:r>
            <a:r>
              <a:rPr lang="fa-IR" sz="1100" b="1" dirty="0">
                <a:latin typeface="B Zar" panose="00000400000000000000" pitchFamily="2" charset="-78"/>
                <a:ea typeface="Calibri" panose="020F0502020204030204" pitchFamily="34" charset="0"/>
                <a:cs typeface="B Nazanin" panose="00000400000000000000" pitchFamily="2" charset="-78"/>
              </a:rPr>
              <a:t>مشخص نمایید.</a:t>
            </a:r>
          </a:p>
        </p:txBody>
      </p:sp>
      <p:pic>
        <p:nvPicPr>
          <p:cNvPr id="34" name="point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53946" y="4160360"/>
            <a:ext cx="221769" cy="242281"/>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0639" y="117228"/>
            <a:ext cx="6488512" cy="447536"/>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35" name="Picture 3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36" name="Picture 3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37" name="Picture 3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38" name="Picture 3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39" name="Picture 38">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40" name="Picture 39">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41" name="Picture 40">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2" name="Picture 41">
            <a:hlinkClick r:id="rId25"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43" name="Picture 42">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427756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53"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000"/>
                            </p:stCondLst>
                            <p:childTnLst>
                              <p:par>
                                <p:cTn id="20" presetID="22" presetClass="entr" presetSubtype="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par>
                          <p:cTn id="33" fill="hold">
                            <p:stCondLst>
                              <p:cond delay="2500"/>
                            </p:stCondLst>
                            <p:childTnLst>
                              <p:par>
                                <p:cTn id="34" presetID="22" presetClass="entr" presetSubtype="2"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right)">
                                      <p:cBhvr>
                                        <p:cTn id="36" dur="500"/>
                                        <p:tgtEl>
                                          <p:spTgt spid="20"/>
                                        </p:tgtEl>
                                      </p:cBhvr>
                                    </p:animEffect>
                                  </p:childTnLst>
                                </p:cTn>
                              </p:par>
                              <p:par>
                                <p:cTn id="37" presetID="53" presetClass="entr" presetSubtype="16"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53" presetClass="entr" presetSubtype="16"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fltVal val="0"/>
                                          </p:val>
                                        </p:tav>
                                        <p:tav tm="100000">
                                          <p:val>
                                            <p:strVal val="#ppt_h"/>
                                          </p:val>
                                        </p:tav>
                                      </p:tavLst>
                                    </p:anim>
                                    <p:animEffect transition="in" filter="fade">
                                      <p:cBhvr>
                                        <p:cTn id="46" dur="500"/>
                                        <p:tgtEl>
                                          <p:spTgt spid="34"/>
                                        </p:tgtEl>
                                      </p:cBhvr>
                                    </p:animEffect>
                                  </p:childTnLst>
                                </p:cTn>
                              </p:par>
                            </p:childTnLst>
                          </p:cTn>
                        </p:par>
                        <p:par>
                          <p:cTn id="47" fill="hold">
                            <p:stCondLst>
                              <p:cond delay="3000"/>
                            </p:stCondLst>
                            <p:childTnLst>
                              <p:par>
                                <p:cTn id="48" presetID="22" presetClass="entr" presetSubtype="2"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right)">
                                      <p:cBhvr>
                                        <p:cTn id="50" dur="500"/>
                                        <p:tgtEl>
                                          <p:spTgt spid="23"/>
                                        </p:tgtEl>
                                      </p:cBhvr>
                                    </p:animEffect>
                                  </p:childTnLst>
                                </p:cTn>
                              </p:par>
                            </p:childTnLst>
                          </p:cTn>
                        </p:par>
                        <p:par>
                          <p:cTn id="51" fill="hold">
                            <p:stCondLst>
                              <p:cond delay="3500"/>
                            </p:stCondLst>
                            <p:childTnLst>
                              <p:par>
                                <p:cTn id="52" presetID="22" presetClass="entr" presetSubtype="1"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up)">
                                      <p:cBhvr>
                                        <p:cTn id="54" dur="500"/>
                                        <p:tgtEl>
                                          <p:spTgt spid="22"/>
                                        </p:tgtEl>
                                      </p:cBhvr>
                                    </p:animEffect>
                                  </p:childTnLst>
                                </p:cTn>
                              </p:par>
                            </p:childTnLst>
                          </p:cTn>
                        </p:par>
                        <p:par>
                          <p:cTn id="55" fill="hold">
                            <p:stCondLst>
                              <p:cond delay="4000"/>
                            </p:stCondLst>
                            <p:childTnLst>
                              <p:par>
                                <p:cTn id="56" presetID="22" presetClass="entr" presetSubtype="2" fill="hold"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right)">
                                      <p:cBhvr>
                                        <p:cTn id="58" dur="500"/>
                                        <p:tgtEl>
                                          <p:spTgt spid="31"/>
                                        </p:tgtEl>
                                      </p:cBhvr>
                                    </p:animEffect>
                                  </p:childTnLst>
                                </p:cTn>
                              </p:par>
                            </p:childTnLst>
                          </p:cTn>
                        </p:par>
                        <p:par>
                          <p:cTn id="59" fill="hold">
                            <p:stCondLst>
                              <p:cond delay="4500"/>
                            </p:stCondLst>
                            <p:childTnLst>
                              <p:par>
                                <p:cTn id="60" presetID="22" presetClass="entr" presetSubtype="1"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500"/>
                                        <p:tgtEl>
                                          <p:spTgt spid="32"/>
                                        </p:tgtEl>
                                      </p:cBhvr>
                                    </p:animEffect>
                                  </p:childTnLst>
                                </p:cTn>
                              </p:par>
                            </p:childTnLst>
                          </p:cTn>
                        </p:par>
                        <p:par>
                          <p:cTn id="63" fill="hold">
                            <p:stCondLst>
                              <p:cond delay="5000"/>
                            </p:stCondLst>
                            <p:childTnLst>
                              <p:par>
                                <p:cTn id="64" presetID="22" presetClass="entr" presetSubtype="1"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wipe(up)">
                                      <p:cBhvr>
                                        <p:cTn id="6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32" grpId="0"/>
      <p:bldP spid="3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98" y="659678"/>
            <a:ext cx="5913108" cy="3828408"/>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ذیحساب–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10396" y="406219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7815" y="823896"/>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58796" y="708519"/>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های خرید خدمت/کالا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فرم مربوطه با توجه به نحوه پرداختی که انتخاب </a:t>
            </a:r>
            <a:r>
              <a:rPr lang="fa-IR" sz="1100" b="1" dirty="0">
                <a:latin typeface="B Zar" panose="00000400000000000000" pitchFamily="2" charset="-78"/>
                <a:ea typeface="Calibri" panose="020F0502020204030204" pitchFamily="34" charset="0"/>
                <a:cs typeface="B Nazanin" panose="00000400000000000000" pitchFamily="2" charset="-78"/>
              </a:rPr>
              <a:t>نموده اید (چک بانکی،اسناد خزانه و یا حواله بانکی) ، </a:t>
            </a:r>
            <a:r>
              <a:rPr lang="fa-IR" sz="1100" b="1" dirty="0" smtClean="0">
                <a:latin typeface="B Zar" panose="00000400000000000000" pitchFamily="2" charset="-78"/>
                <a:ea typeface="Calibri" panose="020F0502020204030204" pitchFamily="34" charset="0"/>
                <a:cs typeface="B Nazanin" panose="00000400000000000000" pitchFamily="2" charset="-78"/>
              </a:rPr>
              <a:t>اقدام به پرداخت نمایید. بدین منظور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پرداخت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1" name="Picture 1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2" name="Picture 1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14" name="Picture 1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15" name="Picture 1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16" name="Picture 1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2608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77" y="627924"/>
            <a:ext cx="5925674" cy="3269338"/>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3203" y="260176"/>
            <a:ext cx="2680975" cy="238527"/>
          </a:xfrm>
          <a:prstGeom prst="rect">
            <a:avLst/>
          </a:prstGeom>
        </p:spPr>
        <p:txBody>
          <a:bodyPr wrap="squar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9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950" dirty="0">
              <a:solidFill>
                <a:srgbClr val="0070C0"/>
              </a:solidFill>
              <a:cs typeface="B Titr" panose="00000700000000000000" pitchFamily="2" charset="-78"/>
            </a:endParaRPr>
          </a:p>
        </p:txBody>
      </p:sp>
      <p:pic>
        <p:nvPicPr>
          <p:cNvPr id="22"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89618" y="790712"/>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خرید خدمت/کالا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ثبت و ارسال پرداخت خرید </a:t>
            </a:r>
            <a:r>
              <a:rPr lang="fa-IR" sz="1100" b="1" dirty="0" smtClean="0">
                <a:latin typeface="B Zar" panose="00000400000000000000" pitchFamily="2" charset="-78"/>
                <a:ea typeface="Calibri" panose="020F0502020204030204" pitchFamily="34" charset="0"/>
                <a:cs typeface="B Nazanin" panose="00000400000000000000" pitchFamily="2" charset="-78"/>
              </a:rPr>
              <a:t>خدمت/کالا </a:t>
            </a:r>
            <a:r>
              <a:rPr lang="fa-IR" sz="1100" b="1" dirty="0">
                <a:latin typeface="B Zar" panose="00000400000000000000" pitchFamily="2" charset="-78"/>
                <a:ea typeface="Calibri" panose="020F0502020204030204" pitchFamily="34" charset="0"/>
                <a:cs typeface="B Nazanin" panose="00000400000000000000" pitchFamily="2" charset="-78"/>
              </a:rPr>
              <a:t>توسط </a:t>
            </a:r>
            <a:r>
              <a:rPr lang="fa-IR" sz="1100" b="1" dirty="0" smtClean="0">
                <a:latin typeface="B Zar" panose="00000400000000000000" pitchFamily="2" charset="-78"/>
                <a:ea typeface="Calibri" panose="020F0502020204030204" pitchFamily="34" charset="0"/>
                <a:cs typeface="B Nazanin" panose="00000400000000000000" pitchFamily="2" charset="-78"/>
              </a:rPr>
              <a:t>ذیحساب، پرداخت هایی که در انتظار تایید دوم پرداخت می باشد در این کارتابل نمایش داده می شود.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پرداخت بر روی لینک مربوطه در </a:t>
            </a:r>
            <a:r>
              <a:rPr lang="fa-IR" sz="1100" b="1" dirty="0">
                <a:latin typeface="B Zar" panose="00000400000000000000" pitchFamily="2" charset="-78"/>
                <a:ea typeface="Calibri" panose="020F0502020204030204" pitchFamily="34" charset="0"/>
                <a:cs typeface="B Nazanin" panose="00000400000000000000" pitchFamily="2" charset="-78"/>
              </a:rPr>
              <a:t>ستون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تعداد پرداخت های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در مرحله تایید</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666" y="162481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831172"/>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04242" y="1624813"/>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599273" y="2727699"/>
            <a:ext cx="2187161" cy="1004440"/>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تعداد پرداخت تایید شده/درانتظار پرداخت</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ستون </a:t>
            </a:r>
            <a:r>
              <a:rPr lang="ar-SA" sz="1100" b="1" dirty="0" smtClean="0">
                <a:latin typeface="B Zar" panose="00000400000000000000" pitchFamily="2" charset="-78"/>
                <a:ea typeface="Calibri" panose="020F0502020204030204" pitchFamily="34" charset="0"/>
                <a:cs typeface="B Nazanin" panose="00000400000000000000" pitchFamily="2" charset="-78"/>
              </a:rPr>
              <a:t>تعداد </a:t>
            </a:r>
            <a:r>
              <a:rPr lang="ar-SA" sz="1100" b="1" dirty="0">
                <a:latin typeface="B Zar" panose="00000400000000000000" pitchFamily="2" charset="-78"/>
                <a:ea typeface="Calibri" panose="020F0502020204030204" pitchFamily="34" charset="0"/>
                <a:cs typeface="B Nazanin" panose="00000400000000000000" pitchFamily="2" charset="-78"/>
              </a:rPr>
              <a:t>پرداخت هایی که به تایید مقام تشخیص و یا صاحب امضای سوم رسیده اند و در انتظار پرداخت توسط ذیحساب می باشند نمایش داده می </a:t>
            </a:r>
            <a:r>
              <a:rPr lang="ar-SA" sz="1100" b="1" dirty="0" smtClean="0">
                <a:latin typeface="B Zar" panose="00000400000000000000" pitchFamily="2" charset="-78"/>
                <a:ea typeface="Calibri" panose="020F0502020204030204" pitchFamily="34" charset="0"/>
                <a:cs typeface="B Nazanin" panose="00000400000000000000" pitchFamily="2" charset="-78"/>
              </a:rPr>
              <a:t>شود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5" name="Picture 2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6" name="Picture 2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7" name="Picture 2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8" name="Picture 2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9" name="Picture 2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0" name="Picture 2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1" name="Picture 30">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2" name="Picture 31">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71759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61" y="614700"/>
            <a:ext cx="5952717" cy="2698771"/>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3203" y="260176"/>
            <a:ext cx="2680975" cy="238527"/>
          </a:xfrm>
          <a:prstGeom prst="rect">
            <a:avLst/>
          </a:prstGeom>
        </p:spPr>
        <p:txBody>
          <a:bodyPr wrap="squar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9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9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7057" y="233862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89618" y="790712"/>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نحوه پرداخت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فرم تمام مقادیر این فرم به طور سیستمی تخصیص داده می شود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تایید/ابطال</a:t>
            </a:r>
            <a:r>
              <a:rPr lang="ar-SA"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فرم </a:t>
            </a:r>
            <a:r>
              <a:rPr lang="fa-IR" sz="1100" b="1" dirty="0" smtClean="0">
                <a:latin typeface="B Zar" panose="00000400000000000000" pitchFamily="2" charset="-78"/>
                <a:ea typeface="Calibri" panose="020F0502020204030204" pitchFamily="34" charset="0"/>
                <a:cs typeface="B Nazanin" panose="00000400000000000000" pitchFamily="2" charset="-78"/>
              </a:rPr>
              <a:t>پرداخت </a:t>
            </a:r>
            <a:r>
              <a:rPr lang="fa-IR" sz="1100" b="1" dirty="0">
                <a:latin typeface="B Zar" panose="00000400000000000000" pitchFamily="2" charset="-78"/>
                <a:ea typeface="Calibri" panose="020F0502020204030204" pitchFamily="34" charset="0"/>
                <a:cs typeface="B Nazanin" panose="00000400000000000000" pitchFamily="2" charset="-78"/>
              </a:rPr>
              <a:t>خرید خدمت/کالا </a:t>
            </a:r>
            <a:r>
              <a:rPr lang="fa-IR" sz="1100" b="1" dirty="0" smtClean="0">
                <a:latin typeface="B Zar" panose="00000400000000000000" pitchFamily="2" charset="-78"/>
                <a:ea typeface="Calibri" panose="020F0502020204030204" pitchFamily="34" charset="0"/>
                <a:cs typeface="B Nazanin" panose="00000400000000000000" pitchFamily="2" charset="-78"/>
              </a:rPr>
              <a:t>نمایش داده می شود.</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1" name="Picture 1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2" name="Picture 1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14" name="Picture 1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15" name="Picture 1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16" name="Picture 1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1397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93" y="652024"/>
            <a:ext cx="6055449" cy="3954741"/>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3203" y="260176"/>
            <a:ext cx="2680975" cy="238527"/>
          </a:xfrm>
          <a:prstGeom prst="rect">
            <a:avLst/>
          </a:prstGeom>
        </p:spPr>
        <p:txBody>
          <a:bodyPr wrap="squar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9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9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8887" y="417725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89618" y="790712"/>
            <a:ext cx="2086100" cy="218938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نحوه پرداخت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بررسی فرم مربوطه و مشاهده مستندات مرتبط و صورت وضعیت ها، می توانید با کلیک بر روی کلیدهای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smtClean="0">
                <a:latin typeface="B Zar" panose="00000400000000000000" pitchFamily="2" charset="-78"/>
                <a:ea typeface="Calibri" panose="020F0502020204030204" pitchFamily="34" charset="0"/>
                <a:cs typeface="B Nazanin" panose="00000400000000000000" pitchFamily="2" charset="-78"/>
              </a:rPr>
              <a:t> و یا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فرم مربوطه را تعیین وضعیت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a:t>
            </a:r>
            <a:r>
              <a:rPr lang="fa-IR" sz="1100" b="1" dirty="0">
                <a:latin typeface="B Zar" panose="00000400000000000000" pitchFamily="2" charset="-78"/>
                <a:ea typeface="Calibri" panose="020F0502020204030204" pitchFamily="34" charset="0"/>
                <a:cs typeface="B Nazanin" panose="00000400000000000000" pitchFamily="2" charset="-78"/>
              </a:rPr>
              <a:t>تایید و یا ابطال می بایست به وسیله امضاي الكترونيكي،  محتویات این فرم را </a:t>
            </a:r>
            <a:r>
              <a:rPr lang="fa-IR" sz="1100" b="1" dirty="0" smtClean="0">
                <a:latin typeface="B Zar" panose="00000400000000000000" pitchFamily="2" charset="-78"/>
                <a:ea typeface="Calibri" panose="020F0502020204030204" pitchFamily="34" charset="0"/>
                <a:cs typeface="B Nazanin" panose="00000400000000000000" pitchFamily="2" charset="-78"/>
              </a:rPr>
              <a:t>امضاء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1" name="Picture 1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2" name="Picture 1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14" name="Picture 1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15" name="Picture 1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16" name="Picture 1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53344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100356"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الحـاقـیه سفـارش</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6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94" y="639130"/>
            <a:ext cx="5862258" cy="3363874"/>
          </a:xfrm>
          <a:prstGeom prst="rect">
            <a:avLst/>
          </a:prstGeom>
        </p:spPr>
      </p:pic>
      <p:pic>
        <p:nvPicPr>
          <p:cNvPr id="11" name="Arrow 1" descr="C:\Users\ali kamal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66628"/>
            <a:ext cx="2086100" cy="337432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الحاقیه </a:t>
            </a:r>
            <a:r>
              <a:rPr lang="fa-IR" sz="1100" b="1" dirty="0">
                <a:latin typeface="B Zar" panose="00000400000000000000" pitchFamily="2" charset="-78"/>
                <a:ea typeface="Calibri" panose="020F0502020204030204" pitchFamily="34" charset="0"/>
                <a:cs typeface="B Nazanin" panose="00000400000000000000" pitchFamily="2" charset="-78"/>
              </a:rPr>
              <a:t>سفارش جهت اصلاح و يا افزودن متمم به فرم سفارش مورد استفاده قرار می </a:t>
            </a:r>
            <a:r>
              <a:rPr lang="fa-IR" sz="1100" b="1" dirty="0" smtClean="0">
                <a:latin typeface="B Zar" panose="00000400000000000000" pitchFamily="2" charset="-78"/>
                <a:ea typeface="Calibri" panose="020F0502020204030204" pitchFamily="34" charset="0"/>
                <a:cs typeface="B Nazanin" panose="00000400000000000000" pitchFamily="2" charset="-78"/>
              </a:rPr>
              <a:t>گیرد. در صورتی که قصد ثبت الحاقیه برای سفارش را دارید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الحاقیه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نیاز به تغییر </a:t>
            </a:r>
            <a:r>
              <a:rPr lang="fa-IR" sz="1100" b="1" dirty="0" smtClean="0">
                <a:latin typeface="B Zar" panose="00000400000000000000" pitchFamily="2" charset="-78"/>
                <a:ea typeface="Calibri" panose="020F0502020204030204" pitchFamily="34" charset="0"/>
                <a:cs typeface="B Nazanin" panose="00000400000000000000" pitchFamily="2" charset="-78"/>
              </a:rPr>
              <a:t>مقادیر سفارش تا سقف حداکثر </a:t>
            </a:r>
            <a:r>
              <a:rPr lang="fa-IR" sz="1100" b="1" dirty="0">
                <a:latin typeface="B Zar" panose="00000400000000000000" pitchFamily="2" charset="-78"/>
                <a:ea typeface="Calibri" panose="020F0502020204030204" pitchFamily="34" charset="0"/>
                <a:cs typeface="B Nazanin" panose="00000400000000000000" pitchFamily="2" charset="-78"/>
              </a:rPr>
              <a:t>25 </a:t>
            </a:r>
            <a:r>
              <a:rPr lang="fa-IR" sz="1100" b="1" dirty="0" smtClean="0">
                <a:latin typeface="B Zar" panose="00000400000000000000" pitchFamily="2" charset="-78"/>
                <a:ea typeface="Calibri" panose="020F0502020204030204" pitchFamily="34" charset="0"/>
                <a:cs typeface="B Nazanin" panose="00000400000000000000" pitchFamily="2" charset="-78"/>
              </a:rPr>
              <a:t>درصد از مبلغ سفارش و کاهش مبلغ سفارش بدون محدودیت، کاربر می تواند </a:t>
            </a:r>
            <a:r>
              <a:rPr lang="fa-IR" sz="1100" b="1" dirty="0">
                <a:latin typeface="B Zar" panose="00000400000000000000" pitchFamily="2" charset="-78"/>
                <a:ea typeface="Calibri" panose="020F0502020204030204" pitchFamily="34" charset="0"/>
                <a:cs typeface="B Nazanin" panose="00000400000000000000" pitchFamily="2" charset="-78"/>
              </a:rPr>
              <a:t>از طریق کارتابل الحاقیه های سفارش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مربوطه را </a:t>
            </a:r>
            <a:r>
              <a:rPr lang="fa-IR" sz="1100" b="1" dirty="0">
                <a:latin typeface="B Zar" panose="00000400000000000000" pitchFamily="2" charset="-78"/>
                <a:ea typeface="Calibri" panose="020F0502020204030204" pitchFamily="34" charset="0"/>
                <a:cs typeface="B Nazanin" panose="00000400000000000000" pitchFamily="2" charset="-78"/>
              </a:rPr>
              <a:t>ثبت </a:t>
            </a:r>
            <a:r>
              <a:rPr lang="fa-IR" sz="1100" b="1" dirty="0" smtClean="0">
                <a:latin typeface="B Zar" panose="00000400000000000000" pitchFamily="2" charset="-78"/>
                <a:ea typeface="Calibri" panose="020F0502020204030204" pitchFamily="34" charset="0"/>
                <a:cs typeface="B Nazanin" panose="00000400000000000000" pitchFamily="2" charset="-78"/>
              </a:rPr>
              <a:t>نماید. </a:t>
            </a:r>
          </a:p>
          <a:p>
            <a:pPr lvl="0"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در </a:t>
            </a:r>
            <a:r>
              <a:rPr lang="fa-IR" sz="1100" b="1" dirty="0">
                <a:latin typeface="B Zar" panose="00000400000000000000" pitchFamily="2" charset="-78"/>
                <a:ea typeface="Calibri" panose="020F0502020204030204" pitchFamily="34" charset="0"/>
                <a:cs typeface="B Nazanin" panose="00000400000000000000" pitchFamily="2" charset="-78"/>
              </a:rPr>
              <a:t>صورتیکه سفارشی هنوز به مرحله تایید و امضا نرسیده </a:t>
            </a:r>
            <a:r>
              <a:rPr lang="fa-IR" sz="1100" b="1" dirty="0" smtClean="0">
                <a:latin typeface="B Zar" panose="00000400000000000000" pitchFamily="2" charset="-78"/>
                <a:ea typeface="Calibri" panose="020F0502020204030204" pitchFamily="34" charset="0"/>
                <a:cs typeface="B Nazanin" panose="00000400000000000000" pitchFamily="2" charset="-78"/>
              </a:rPr>
              <a:t>باشد، و </a:t>
            </a:r>
            <a:r>
              <a:rPr lang="fa-IR" sz="1100" b="1" dirty="0">
                <a:latin typeface="B Zar" panose="00000400000000000000" pitchFamily="2" charset="-78"/>
                <a:ea typeface="Calibri" panose="020F0502020204030204" pitchFamily="34" charset="0"/>
                <a:cs typeface="B Nazanin" panose="00000400000000000000" pitchFamily="2" charset="-78"/>
              </a:rPr>
              <a:t>کالا یا خدماتی ارسال شده ولی هنوز تایید نهایی نشده داشته باشد امکان ثبت الحاقیه جدید وجود نخواهد داشت.</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703" y="192935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50122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188" y="637891"/>
            <a:ext cx="5871306" cy="3293659"/>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9362" y="766628"/>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ثبت الحاقیه ، در ابتدا نیاز به جستجو شماره سفارش مورد نیاز می باشد</a:t>
            </a:r>
            <a:r>
              <a:rPr lang="fa-IR" sz="1100" b="1" dirty="0" smtClean="0">
                <a:latin typeface="B Zar" panose="00000400000000000000" pitchFamily="2" charset="-78"/>
                <a:ea typeface="Calibri" panose="020F0502020204030204" pitchFamily="34" charset="0"/>
                <a:cs typeface="B Nazanin" panose="00000400000000000000" pitchFamily="2" charset="-78"/>
              </a:rPr>
              <a:t>. بدین </a:t>
            </a:r>
            <a:r>
              <a:rPr lang="fa-IR" sz="1100" b="1" dirty="0">
                <a:latin typeface="B Zar" panose="00000400000000000000" pitchFamily="2" charset="-78"/>
                <a:ea typeface="Calibri" panose="020F0502020204030204" pitchFamily="34" charset="0"/>
                <a:cs typeface="B Nazanin" panose="00000400000000000000" pitchFamily="2" charset="-78"/>
              </a:rPr>
              <a:t>منظور با انتخاب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جستجو</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در فرم </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انتخاب سفارش جهت ثبت </a:t>
            </a:r>
            <a:r>
              <a:rPr lang="fa-IR" sz="1100" b="1" dirty="0" smtClean="0">
                <a:latin typeface="B Zar" panose="00000400000000000000" pitchFamily="2" charset="-78"/>
                <a:ea typeface="Calibri" panose="020F0502020204030204" pitchFamily="34" charset="0"/>
                <a:cs typeface="B Nazanin" panose="00000400000000000000" pitchFamily="2" charset="-78"/>
              </a:rPr>
              <a:t>الحاقیه) </a:t>
            </a:r>
            <a:r>
              <a:rPr lang="fa-IR" sz="1100" b="1" dirty="0">
                <a:latin typeface="B Zar" panose="00000400000000000000" pitchFamily="2" charset="-78"/>
                <a:ea typeface="Calibri" panose="020F0502020204030204" pitchFamily="34" charset="0"/>
                <a:cs typeface="B Nazanin" panose="00000400000000000000" pitchFamily="2" charset="-78"/>
              </a:rPr>
              <a:t>اقدام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 سپس بر روی کلید</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ادامه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4144" y="89278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4144" y="235476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5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669" y="636658"/>
            <a:ext cx="5818840" cy="3774787"/>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9362" y="766628"/>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برای اصلاح یک سفارش درج عنوان الحاقیه و شرح دلایل الحاقیه  اجباری می</a:t>
            </a:r>
            <a:r>
              <a:rPr lang="x-none" sz="1100" b="1" dirty="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6391" y="126847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5390" y="1666590"/>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8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403" y="626255"/>
            <a:ext cx="5632393" cy="430589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766628"/>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جدول فوق امکان تغییر مقدار/تعداد و سایر هزینه ها و مبلغ تخفیف و مالیات بر ارزش افزوده وجود دارد.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3506" y="301507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1477" y="163942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88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170" y="601990"/>
            <a:ext cx="5632393" cy="4375880"/>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556" y="16434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355" y="3022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spTree>
    <p:extLst>
      <p:ext uri="{BB962C8B-B14F-4D97-AF65-F5344CB8AC3E}">
        <p14:creationId xmlns:p14="http://schemas.microsoft.com/office/powerpoint/2010/main" val="183166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20" name="Rectangle 19"/>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22" name="Picture 2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785" y="608770"/>
            <a:ext cx="5998652" cy="4308337"/>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8997" y="85894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708474" y="750500"/>
            <a:ext cx="2086100" cy="155843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تامین کنندگان کالاها/خدمات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به منظور نمایش تعداد تامین کنندگانی است که امکان </a:t>
            </a:r>
            <a:r>
              <a:rPr lang="fa-IR" sz="1100" b="1" dirty="0" smtClean="0">
                <a:latin typeface="B Zar" panose="00000400000000000000" pitchFamily="2" charset="-78"/>
                <a:ea typeface="Calibri" panose="020F0502020204030204" pitchFamily="34" charset="0"/>
                <a:cs typeface="B Nazanin" panose="00000400000000000000" pitchFamily="2" charset="-78"/>
              </a:rPr>
              <a:t>ارائه کلیه </a:t>
            </a:r>
            <a:r>
              <a:rPr lang="fa-IR" sz="1100" b="1" dirty="0">
                <a:latin typeface="B Zar" panose="00000400000000000000" pitchFamily="2" charset="-78"/>
                <a:ea typeface="Calibri" panose="020F0502020204030204" pitchFamily="34" charset="0"/>
                <a:cs typeface="B Nazanin" panose="00000400000000000000" pitchFamily="2" charset="-78"/>
              </a:rPr>
              <a:t>خدمات وکالاهای درخواست خرید با تعداد/مقدار خواسته شده و در تاریخ جاری را دارا هستند و صرفا در حالتی </a:t>
            </a:r>
            <a:r>
              <a:rPr lang="fa-IR" sz="1100" b="1" dirty="0" smtClean="0">
                <a:latin typeface="B Zar" panose="00000400000000000000" pitchFamily="2" charset="-78"/>
                <a:ea typeface="Calibri" panose="020F0502020204030204" pitchFamily="34" charset="0"/>
                <a:cs typeface="B Nazanin" panose="00000400000000000000" pitchFamily="2" charset="-78"/>
              </a:rPr>
              <a:t>که وضعیت درخواست، </a:t>
            </a:r>
            <a:r>
              <a:rPr lang="fa-IR" sz="1100" b="1" dirty="0">
                <a:latin typeface="B Zar" panose="00000400000000000000" pitchFamily="2" charset="-78"/>
                <a:ea typeface="Calibri" panose="020F0502020204030204" pitchFamily="34" charset="0"/>
                <a:cs typeface="B Nazanin" panose="00000400000000000000" pitchFamily="2" charset="-78"/>
              </a:rPr>
              <a:t>درخواست خرید ثبت شده باشد، نمایش داده می </a:t>
            </a:r>
            <a:r>
              <a:rPr lang="fa-IR" sz="1100" b="1" dirty="0" smtClean="0">
                <a:latin typeface="B Zar" panose="00000400000000000000" pitchFamily="2" charset="-78"/>
                <a:ea typeface="Calibri" panose="020F0502020204030204" pitchFamily="34" charset="0"/>
                <a:cs typeface="B Nazanin" panose="00000400000000000000" pitchFamily="2" charset="-78"/>
              </a:rPr>
              <a:t>شود.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17519" y="3768064"/>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8309" y="243003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90802" y="2326347"/>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فرم، می توانید مدارک مرتبط با خرید، مانند لیست خرید، </a:t>
            </a:r>
            <a:r>
              <a:rPr lang="fa-IR" sz="1100" b="1" dirty="0" smtClean="0">
                <a:latin typeface="B Zar" panose="00000400000000000000" pitchFamily="2" charset="-78"/>
                <a:ea typeface="Calibri" panose="020F0502020204030204" pitchFamily="34" charset="0"/>
                <a:cs typeface="B Nazanin" panose="00000400000000000000" pitchFamily="2" charset="-78"/>
              </a:rPr>
              <a:t>نامه </a:t>
            </a:r>
            <a:r>
              <a:rPr lang="fa-IR" sz="1100" b="1" dirty="0">
                <a:latin typeface="B Zar" panose="00000400000000000000" pitchFamily="2" charset="-78"/>
                <a:ea typeface="Calibri" panose="020F0502020204030204" pitchFamily="34" charset="0"/>
                <a:cs typeface="B Nazanin" panose="00000400000000000000" pitchFamily="2" charset="-78"/>
              </a:rPr>
              <a:t>تاییدیه </a:t>
            </a:r>
            <a:r>
              <a:rPr lang="fa-IR" sz="1100" b="1" dirty="0" smtClean="0">
                <a:latin typeface="B Zar" panose="00000400000000000000" pitchFamily="2" charset="-78"/>
                <a:ea typeface="Calibri" panose="020F0502020204030204" pitchFamily="34" charset="0"/>
                <a:cs typeface="B Nazanin" panose="00000400000000000000" pitchFamily="2" charset="-78"/>
              </a:rPr>
              <a:t>خرید </a:t>
            </a:r>
            <a:r>
              <a:rPr lang="fa-IR" sz="1100" b="1" dirty="0">
                <a:latin typeface="B Zar" panose="00000400000000000000" pitchFamily="2" charset="-78"/>
                <a:ea typeface="Calibri" panose="020F0502020204030204" pitchFamily="34" charset="0"/>
                <a:cs typeface="B Nazanin" panose="00000400000000000000" pitchFamily="2" charset="-78"/>
              </a:rPr>
              <a:t>یا تامین اعتبار را به درخواست خرید پیوست نمایید. بدین ترتیب برای کلیه افرادی که در ادامه فرآیند خرید مشارکت دارند اعم از مقام تشخیص و ذیحساب شفاف </a:t>
            </a:r>
            <a:r>
              <a:rPr lang="fa-IR" sz="1100" b="1" dirty="0" smtClean="0">
                <a:latin typeface="B Zar" panose="00000400000000000000" pitchFamily="2" charset="-78"/>
                <a:ea typeface="Calibri" panose="020F0502020204030204" pitchFamily="34" charset="0"/>
                <a:cs typeface="B Nazanin" panose="00000400000000000000" pitchFamily="2" charset="-78"/>
              </a:rPr>
              <a:t>سازی خواهید </a:t>
            </a:r>
            <a:r>
              <a:rPr lang="fa-IR" sz="1100" b="1" dirty="0">
                <a:latin typeface="B Zar" panose="00000400000000000000" pitchFamily="2" charset="-78"/>
                <a:ea typeface="Calibri" panose="020F0502020204030204" pitchFamily="34" charset="0"/>
                <a:cs typeface="B Nazanin" panose="00000400000000000000" pitchFamily="2" charset="-78"/>
              </a:rPr>
              <a:t>نمود.</a:t>
            </a: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87575" y="4414679"/>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27"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31795" y="4413980"/>
            <a:ext cx="243946" cy="266509"/>
          </a:xfrm>
          <a:prstGeom prst="rect">
            <a:avLst/>
          </a:prstGeom>
        </p:spPr>
      </p:pic>
      <p:sp>
        <p:nvSpPr>
          <p:cNvPr id="28" name="text 3"/>
          <p:cNvSpPr/>
          <p:nvPr/>
        </p:nvSpPr>
        <p:spPr>
          <a:xfrm>
            <a:off x="6701369" y="389317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انتخاب تامین کنندگان و مشاهده قیمت ها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انتخب تامین کنندگان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تا به فرم مربوطه نمایش داده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0889" y="3990293"/>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0639" y="117228"/>
            <a:ext cx="6488512" cy="447536"/>
          </a:xfrm>
          <a:prstGeom prst="rect">
            <a:avLst/>
          </a:prstGeom>
        </p:spPr>
      </p:pic>
      <p:pic>
        <p:nvPicPr>
          <p:cNvPr id="17" name="Picture 1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4" name="Picture 2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6" name="Picture 2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30" name="Picture 29">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31" name="Picture 30">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32" name="Picture 31">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3" name="Picture 32">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5" name="Picture 34">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57543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2000"/>
                            </p:stCondLst>
                            <p:childTnLst>
                              <p:par>
                                <p:cTn id="28" presetID="22" presetClass="entr" presetSubtype="2"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500"/>
                                        <p:tgtEl>
                                          <p:spTgt spid="11"/>
                                        </p:tgtEl>
                                      </p:cBhvr>
                                    </p:animEffect>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right)">
                                      <p:cBhvr>
                                        <p:cTn id="44" dur="500"/>
                                        <p:tgtEl>
                                          <p:spTgt spid="29"/>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up)">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2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47855"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040" y="962221"/>
            <a:ext cx="5100806" cy="2727665"/>
          </a:xfrm>
          <a:prstGeom prst="rect">
            <a:avLst/>
          </a:prstGeom>
        </p:spPr>
      </p:pic>
    </p:spTree>
    <p:extLst>
      <p:ext uri="{BB962C8B-B14F-4D97-AF65-F5344CB8AC3E}">
        <p14:creationId xmlns:p14="http://schemas.microsoft.com/office/powerpoint/2010/main" val="92935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4017"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557" y="1278744"/>
            <a:ext cx="5406733" cy="2616161"/>
          </a:xfrm>
          <a:prstGeom prst="rect">
            <a:avLst/>
          </a:prstGeom>
        </p:spPr>
      </p:pic>
    </p:spTree>
    <p:extLst>
      <p:ext uri="{BB962C8B-B14F-4D97-AF65-F5344CB8AC3E}">
        <p14:creationId xmlns:p14="http://schemas.microsoft.com/office/powerpoint/2010/main" val="151513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6" y="498093"/>
            <a:ext cx="4892465" cy="4435406"/>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9" name="Rectangle 2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4966" y="14222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مهلت تایید الحاقیه سفارش توسط تامین کننده را مشخص نمایید.</a:t>
            </a:r>
          </a:p>
        </p:txBody>
      </p:sp>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175129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80672" y="1636609"/>
            <a:ext cx="2086100" cy="167225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الحاقیه </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پس از تکمیل اطلاعات فرم الحاقیه، جهت ارسال فرم به تامین کننده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نوع فرآیند خرید متوسط باشد پس </a:t>
            </a:r>
            <a:r>
              <a:rPr lang="fa-IR" sz="1100" b="1" dirty="0">
                <a:latin typeface="B Zar" panose="00000400000000000000" pitchFamily="2" charset="-78"/>
                <a:ea typeface="Calibri" panose="020F0502020204030204" pitchFamily="34" charset="0"/>
                <a:cs typeface="B Nazanin" panose="00000400000000000000" pitchFamily="2" charset="-78"/>
              </a:rPr>
              <a:t>از </a:t>
            </a:r>
            <a:r>
              <a:rPr lang="fa-IR" sz="1100" b="1" dirty="0" smtClean="0">
                <a:latin typeface="B Zar" panose="00000400000000000000" pitchFamily="2" charset="-78"/>
                <a:ea typeface="Calibri" panose="020F0502020204030204" pitchFamily="34" charset="0"/>
                <a:cs typeface="B Nazanin" panose="00000400000000000000" pitchFamily="2" charset="-78"/>
              </a:rPr>
              <a:t>ثبت و ارسال، فرم مربوطه جهت بررسی به </a:t>
            </a:r>
            <a:r>
              <a:rPr lang="fa-IR" sz="1100" b="1" dirty="0">
                <a:latin typeface="B Zar" panose="00000400000000000000" pitchFamily="2" charset="-78"/>
                <a:ea typeface="Calibri" panose="020F0502020204030204" pitchFamily="34" charset="0"/>
                <a:cs typeface="B Nazanin" panose="00000400000000000000" pitchFamily="2" charset="-78"/>
              </a:rPr>
              <a:t>مقام تشخیص ارسال می شود.</a:t>
            </a:r>
          </a:p>
        </p:txBody>
      </p:sp>
      <p:pic>
        <p:nvPicPr>
          <p:cNvPr id="2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16366" y="451790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1"/>
          <p:cNvSpPr/>
          <p:nvPr/>
        </p:nvSpPr>
        <p:spPr>
          <a:xfrm>
            <a:off x="6661595" y="3421130"/>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لغو الحاقیه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عدم تمايل به الحاقیه، مي توانيد بعد از تکمیل قسمت شرح لغو با کليک بر روي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لغو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الحاقیه، </a:t>
            </a:r>
            <a:r>
              <a:rPr lang="fa-IR" sz="1100" b="1" dirty="0" smtClean="0">
                <a:latin typeface="B Zar" panose="00000400000000000000" pitchFamily="2" charset="-78"/>
                <a:ea typeface="Calibri" panose="020F0502020204030204" pitchFamily="34" charset="0"/>
                <a:cs typeface="B Nazanin" panose="00000400000000000000" pitchFamily="2" charset="-78"/>
              </a:rPr>
              <a:t>الحاقیه </a:t>
            </a:r>
            <a:r>
              <a:rPr lang="fa-IR" sz="1100" b="1" dirty="0">
                <a:latin typeface="B Zar" panose="00000400000000000000" pitchFamily="2" charset="-78"/>
                <a:ea typeface="Calibri" panose="020F0502020204030204" pitchFamily="34" charset="0"/>
                <a:cs typeface="B Nazanin" panose="00000400000000000000" pitchFamily="2" charset="-78"/>
              </a:rPr>
              <a:t>مورد نظر را لغو نمایید.</a:t>
            </a:r>
          </a:p>
        </p:txBody>
      </p:sp>
      <p:pic>
        <p:nvPicPr>
          <p:cNvPr id="26"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0316" y="4511390"/>
            <a:ext cx="221769" cy="242281"/>
          </a:xfrm>
          <a:prstGeom prst="rect">
            <a:avLst/>
          </a:prstGeom>
        </p:spPr>
      </p:pic>
      <p:pic>
        <p:nvPicPr>
          <p:cNvPr id="27"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42222" y="3546172"/>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0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53" y="666540"/>
            <a:ext cx="6002293" cy="3088999"/>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845" y="212557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تایید فرم الحاقیه سفارش توسط تامین کننده، در کارتابل الحاقیه های سفارش وضعیت الحاقیه به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در انتظار امضای الحاقیه توسط خریدار</a:t>
            </a:r>
            <a:r>
              <a:rPr lang="fa-IR" sz="1100" b="1" dirty="0" smtClean="0">
                <a:latin typeface="B Zar" panose="00000400000000000000" pitchFamily="2" charset="-78"/>
                <a:ea typeface="Calibri" panose="020F0502020204030204" pitchFamily="34" charset="0"/>
                <a:cs typeface="B Nazanin" panose="00000400000000000000" pitchFamily="2" charset="-78"/>
              </a:rPr>
              <a:t>) تغییر می نماید.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و امضای نهایی بر روی آیکون موجود درستون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p:txBody>
      </p:sp>
      <p:sp>
        <p:nvSpPr>
          <p:cNvPr id="10" name="Rectangle 9"/>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97110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90" y="629940"/>
            <a:ext cx="5992593" cy="4252070"/>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81316" y="44475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نهایی الحاقیه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با استفاده از گواهی امضای الکترونیکی اقدام به امضا فرم نمایید.</a:t>
            </a:r>
          </a:p>
        </p:txBody>
      </p:sp>
      <p:sp>
        <p:nvSpPr>
          <p:cNvPr id="10" name="Rectangle 9"/>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40245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87" y="619317"/>
            <a:ext cx="5903046" cy="3385239"/>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9" name="Rectangle 28"/>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168" y="211141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کارتابل مقام </a:t>
            </a:r>
            <a:r>
              <a:rPr lang="fa-IR" sz="1100" b="1" dirty="0" smtClean="0">
                <a:latin typeface="B Zar" panose="00000400000000000000" pitchFamily="2" charset="-78"/>
                <a:ea typeface="Calibri" panose="020F0502020204030204" pitchFamily="34" charset="0"/>
                <a:cs typeface="B Nazanin" panose="00000400000000000000" pitchFamily="2" charset="-78"/>
              </a:rPr>
              <a:t>تشخیص جهت بررسی و ارسال الحاقیه سفارش به تامین کننده، در منوی الحاقیه های سفارش بر روی آیکون مربوطه در ستون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p:txBody>
      </p:sp>
    </p:spTree>
    <p:extLst>
      <p:ext uri="{BB962C8B-B14F-4D97-AF65-F5344CB8AC3E}">
        <p14:creationId xmlns:p14="http://schemas.microsoft.com/office/powerpoint/2010/main" val="358014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14" y="618074"/>
            <a:ext cx="5994103" cy="3888483"/>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2787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396" y="766628"/>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ثبت و ارسال الحاقیه توسط کارپرداز، مقام </a:t>
            </a:r>
            <a:r>
              <a:rPr lang="fa-IR" sz="1100" b="1" dirty="0">
                <a:latin typeface="B Zar" panose="00000400000000000000" pitchFamily="2" charset="-78"/>
                <a:ea typeface="Calibri" panose="020F0502020204030204" pitchFamily="34" charset="0"/>
                <a:cs typeface="B Nazanin" panose="00000400000000000000" pitchFamily="2" charset="-78"/>
              </a:rPr>
              <a:t>تشخیص اطلاعات الحاقیه سفارش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نموده </a:t>
            </a:r>
            <a:r>
              <a:rPr lang="fa-IR" sz="1100" b="1" dirty="0">
                <a:latin typeface="B Zar" panose="00000400000000000000" pitchFamily="2" charset="-78"/>
                <a:ea typeface="Calibri" panose="020F0502020204030204" pitchFamily="34" charset="0"/>
                <a:cs typeface="B Nazanin" panose="00000400000000000000" pitchFamily="2" charset="-78"/>
              </a:rPr>
              <a:t>و می تواند شخصا اطلاعات الحاقیه سفارش را ويرايش كند و یا جهت ويرايش به </a:t>
            </a:r>
            <a:r>
              <a:rPr lang="fa-IR" sz="1100" b="1" dirty="0" smtClean="0">
                <a:latin typeface="B Zar" panose="00000400000000000000" pitchFamily="2" charset="-78"/>
                <a:ea typeface="Calibri" panose="020F0502020204030204" pitchFamily="34" charset="0"/>
                <a:cs typeface="B Nazanin" panose="00000400000000000000" pitchFamily="2" charset="-78"/>
              </a:rPr>
              <a:t>کارپرداز ارسال نماید.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0" name="Rectangle 9"/>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239037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80672" y="2275694"/>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تغییرات سفارش در الحاقیه جاری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لینک مربوطه امکان مشاهده اصلاحات انجام شده در فرم سفارش وجود دارد.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05828" y="2271104"/>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41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1314" y="618074"/>
            <a:ext cx="5994103" cy="388848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96" y="1123252"/>
            <a:ext cx="5691137" cy="2896995"/>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1549" y="31075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396"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تغییرات 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فرم مربوطه امکان مشاهده تغییرات اصلاح شده در فرم سفارش فراهم می گردد.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0" name="Rectangle 9"/>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86998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403" y="626255"/>
            <a:ext cx="5632393" cy="430589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766628"/>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جدول فوق امکان تغییر مقدار/تعداد و سایر هزینه ها و مبلغ تخفیف و مالیات بر ارزش افزوده وجود دارد.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اعمال تغییرات در فرم، جهت ثبت اطلاعات بر روی کلید</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ثبت </a:t>
            </a:r>
            <a:r>
              <a:rPr lang="fa-IR" sz="1100" b="1" dirty="0" smtClean="0">
                <a:latin typeface="B Zar" panose="00000400000000000000" pitchFamily="2" charset="-78"/>
                <a:ea typeface="Calibri" panose="020F0502020204030204" pitchFamily="34" charset="0"/>
                <a:cs typeface="B Nazanin" panose="00000400000000000000" pitchFamily="2" charset="-78"/>
              </a:rPr>
              <a:t>در انتهای فرم 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3506" y="301507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1477" y="163942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29988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170" y="601990"/>
            <a:ext cx="5632393" cy="4375880"/>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556" y="16434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355" y="3022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90080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997616"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انتخاب تامین کننده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94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47855"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040" y="962221"/>
            <a:ext cx="5100806" cy="2727665"/>
          </a:xfrm>
          <a:prstGeom prst="rect">
            <a:avLst/>
          </a:prstGeom>
        </p:spPr>
      </p:pic>
      <p:sp>
        <p:nvSpPr>
          <p:cNvPr id="14" name="Rectangle 13"/>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59400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4017"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557" y="1278744"/>
            <a:ext cx="5406733" cy="2616161"/>
          </a:xfrm>
          <a:prstGeom prst="rect">
            <a:avLst/>
          </a:prstGeom>
        </p:spPr>
      </p:pic>
      <p:sp>
        <p:nvSpPr>
          <p:cNvPr id="14" name="Rectangle 13"/>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77064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48" y="654300"/>
            <a:ext cx="5840044" cy="4206042"/>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5559" y="64582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الحاقیه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مهلت تایید الحاقیه سفارش توسط تامین کننده را مشخص نمایید.</a:t>
            </a:r>
          </a:p>
        </p:txBody>
      </p:sp>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154482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80672" y="1430136"/>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الحاقیه </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تایید اطلاعات فرم، جهت ارسال به تامین کننده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5757" y="440110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1"/>
          <p:cNvSpPr/>
          <p:nvPr/>
        </p:nvSpPr>
        <p:spPr>
          <a:xfrm>
            <a:off x="6681259" y="3840813"/>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لغو الحاقیه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عدم تمايل به الحاقیه، مي توانيد بعد از تکمیل قسمت شرح لغو با کليک بر روي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لغو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الحاقیه، </a:t>
            </a:r>
            <a:r>
              <a:rPr lang="fa-IR" sz="1100" b="1" dirty="0" smtClean="0">
                <a:latin typeface="B Zar" panose="00000400000000000000" pitchFamily="2" charset="-78"/>
                <a:ea typeface="Calibri" panose="020F0502020204030204" pitchFamily="34" charset="0"/>
                <a:cs typeface="B Nazanin" panose="00000400000000000000" pitchFamily="2" charset="-78"/>
              </a:rPr>
              <a:t>الحاقیه </a:t>
            </a:r>
            <a:r>
              <a:rPr lang="fa-IR" sz="1100" b="1" dirty="0">
                <a:latin typeface="B Zar" panose="00000400000000000000" pitchFamily="2" charset="-78"/>
                <a:ea typeface="Calibri" panose="020F0502020204030204" pitchFamily="34" charset="0"/>
                <a:cs typeface="B Nazanin" panose="00000400000000000000" pitchFamily="2" charset="-78"/>
              </a:rPr>
              <a:t>مورد نظر را لغو نمایید.</a:t>
            </a:r>
          </a:p>
        </p:txBody>
      </p:sp>
      <p:pic>
        <p:nvPicPr>
          <p:cNvPr id="26"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4456" y="4400435"/>
            <a:ext cx="221769" cy="242281"/>
          </a:xfrm>
          <a:prstGeom prst="rect">
            <a:avLst/>
          </a:prstGeom>
        </p:spPr>
      </p:pic>
      <p:pic>
        <p:nvPicPr>
          <p:cNvPr id="27"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38973" y="25002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21"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1336" y="394860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4"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48781" y="4407985"/>
            <a:ext cx="221769" cy="242281"/>
          </a:xfrm>
          <a:prstGeom prst="rect">
            <a:avLst/>
          </a:prstGeom>
        </p:spPr>
      </p:pic>
      <p:sp>
        <p:nvSpPr>
          <p:cNvPr id="30" name="text 1"/>
          <p:cNvSpPr/>
          <p:nvPr/>
        </p:nvSpPr>
        <p:spPr>
          <a:xfrm>
            <a:off x="6650732" y="2389017"/>
            <a:ext cx="2086100" cy="141416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ارسال جهت ویرایش</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a:t>
            </a:r>
            <a:r>
              <a:rPr lang="fa-IR" sz="1100" b="1" dirty="0">
                <a:latin typeface="B Zar" panose="00000400000000000000" pitchFamily="2" charset="-78"/>
                <a:ea typeface="Calibri" panose="020F0502020204030204" pitchFamily="34" charset="0"/>
                <a:cs typeface="B Nazanin" panose="00000400000000000000" pitchFamily="2" charset="-78"/>
              </a:rPr>
              <a:t>که نیاز به ویرایش الحاقیه باشد مقام تشخیص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ارسال جهت ویرایش</a:t>
            </a:r>
            <a:r>
              <a:rPr lang="fa-IR" sz="1100" b="1" dirty="0">
                <a:latin typeface="B Zar" panose="00000400000000000000" pitchFamily="2" charset="-78"/>
                <a:ea typeface="Calibri" panose="020F0502020204030204" pitchFamily="34" charset="0"/>
                <a:cs typeface="B Nazanin" panose="00000400000000000000" pitchFamily="2" charset="-78"/>
              </a:rPr>
              <a:t>، الحاقیه را به کارپرداز ارسال می نماید. لازم به ذکر است مقام تشخیص ، شخصا امکان ویرایش الحاقیه را نیز </a:t>
            </a:r>
            <a:r>
              <a:rPr lang="fa-IR" sz="1100" b="1" dirty="0" smtClean="0">
                <a:latin typeface="B Zar" panose="00000400000000000000" pitchFamily="2" charset="-78"/>
                <a:ea typeface="Calibri" panose="020F0502020204030204" pitchFamily="34" charset="0"/>
                <a:cs typeface="B Nazanin" panose="00000400000000000000" pitchFamily="2" charset="-78"/>
              </a:rPr>
              <a:t>دارد.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34035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5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par>
                          <p:cTn id="50" fill="hold">
                            <p:stCondLst>
                              <p:cond delay="4000"/>
                            </p:stCondLst>
                            <p:childTnLst>
                              <p:par>
                                <p:cTn id="51" presetID="22" presetClass="entr" presetSubtype="2"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par>
                          <p:cTn id="54" fill="hold">
                            <p:stCondLst>
                              <p:cond delay="4500"/>
                            </p:stCondLst>
                            <p:childTnLst>
                              <p:par>
                                <p:cTn id="55" presetID="22" presetClass="entr" presetSubtype="1"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P spid="3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55" y="645820"/>
            <a:ext cx="6002000" cy="3088848"/>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845" y="211529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تایید فرم الحاقیه سفارش توسط تامین کننده، در کارتابل الحاقیه های سفارش وضعیت الحاقیه به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در انتظار امضای الحاقیه توسط خریدار</a:t>
            </a:r>
            <a:r>
              <a:rPr lang="fa-IR" sz="1100" b="1" dirty="0" smtClean="0">
                <a:latin typeface="B Zar" panose="00000400000000000000" pitchFamily="2" charset="-78"/>
                <a:ea typeface="Calibri" panose="020F0502020204030204" pitchFamily="34" charset="0"/>
                <a:cs typeface="B Nazanin" panose="00000400000000000000" pitchFamily="2" charset="-78"/>
              </a:rPr>
              <a:t>) تغییر می نماید.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و امضای نهایی بر روی آیکون موجود درستون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96536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89" y="633924"/>
            <a:ext cx="5960930" cy="4179592"/>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334" y="437561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نهایی الحاقیه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با استفاده از گواهی امضای الکترونیکی اقدام به امضا فرم نمایید.</a:t>
            </a: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30768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8164"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ارزیـابی تامیـن کننده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33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39" y="622647"/>
            <a:ext cx="5977749" cy="2955964"/>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073" y="178343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0564" y="707636"/>
            <a:ext cx="2086100" cy="2866488"/>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ارزیابی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اگر سفارش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a:latin typeface="B Zar" panose="00000400000000000000" pitchFamily="2" charset="-78"/>
                <a:ea typeface="Calibri" panose="020F0502020204030204" pitchFamily="34" charset="0"/>
                <a:cs typeface="B Nazanin" panose="00000400000000000000" pitchFamily="2" charset="-78"/>
              </a:rPr>
              <a:t> باشد، کارپرداز مسئول ارزیابی تامین کننده است و فرم ارزیابی را مشاهده می </a:t>
            </a:r>
            <a:r>
              <a:rPr lang="fa-IR" sz="1100" b="1" dirty="0" smtClean="0">
                <a:latin typeface="B Zar" panose="00000400000000000000" pitchFamily="2" charset="-78"/>
                <a:ea typeface="Calibri" panose="020F0502020204030204" pitchFamily="34" charset="0"/>
                <a:cs typeface="B Nazanin" panose="00000400000000000000" pitchFamily="2" charset="-78"/>
              </a:rPr>
              <a:t>کند و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سفارش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مقام تشخیص </a:t>
            </a:r>
            <a:r>
              <a:rPr lang="fa-IR" sz="1100" b="1" dirty="0" smtClean="0">
                <a:latin typeface="B Zar" panose="00000400000000000000" pitchFamily="2" charset="-78"/>
                <a:ea typeface="Calibri" panose="020F0502020204030204" pitchFamily="34" charset="0"/>
                <a:cs typeface="B Nazanin" panose="00000400000000000000" pitchFamily="2" charset="-78"/>
              </a:rPr>
              <a:t>در کارتابل خود مسئول </a:t>
            </a:r>
            <a:r>
              <a:rPr lang="fa-IR" sz="1100" b="1" dirty="0">
                <a:latin typeface="B Zar" panose="00000400000000000000" pitchFamily="2" charset="-78"/>
                <a:ea typeface="Calibri" panose="020F0502020204030204" pitchFamily="34" charset="0"/>
                <a:cs typeface="B Nazanin" panose="00000400000000000000" pitchFamily="2" charset="-78"/>
              </a:rPr>
              <a:t>ارزیابی تامین کننده است و فرم ارزیابی را مشاهده می </a:t>
            </a:r>
            <a:r>
              <a:rPr lang="fa-IR" sz="1100" b="1" dirty="0" smtClean="0">
                <a:latin typeface="B Zar" panose="00000400000000000000" pitchFamily="2" charset="-78"/>
                <a:ea typeface="Calibri" panose="020F0502020204030204" pitchFamily="34" charset="0"/>
                <a:cs typeface="B Nazanin" panose="00000400000000000000" pitchFamily="2" charset="-78"/>
              </a:rPr>
              <a:t>کند</a:t>
            </a:r>
            <a:r>
              <a:rPr lang="en-US" sz="1100" b="1" dirty="0" smtClean="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a:t>
            </a: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توضیحات این فرم در کارتابل مقام تشخیص و کارپرداز یکسان می باشد.)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کليک بر روی </a:t>
            </a:r>
            <a:r>
              <a:rPr lang="fa-IR" sz="1100" b="1" dirty="0" smtClean="0">
                <a:latin typeface="B Zar" panose="00000400000000000000" pitchFamily="2" charset="-78"/>
                <a:ea typeface="Calibri" panose="020F0502020204030204" pitchFamily="34" charset="0"/>
                <a:cs typeface="B Nazanin" panose="00000400000000000000" pitchFamily="2" charset="-78"/>
              </a:rPr>
              <a:t>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مشاهده</a:t>
            </a:r>
            <a:r>
              <a:rPr lang="fa-IR" sz="1100" b="1" dirty="0" smtClean="0">
                <a:latin typeface="B Zar" panose="00000400000000000000" pitchFamily="2" charset="-78"/>
                <a:ea typeface="Calibri" panose="020F0502020204030204" pitchFamily="34" charset="0"/>
                <a:cs typeface="B Nazanin" panose="00000400000000000000" pitchFamily="2" charset="-78"/>
              </a:rPr>
              <a:t> در </a:t>
            </a:r>
            <a:r>
              <a:rPr lang="fa-IR" sz="1100" b="1" dirty="0">
                <a:latin typeface="B Zar" panose="00000400000000000000" pitchFamily="2" charset="-78"/>
                <a:ea typeface="Calibri" panose="020F0502020204030204" pitchFamily="34" charset="0"/>
                <a:cs typeface="B Nazanin" panose="00000400000000000000" pitchFamily="2" charset="-78"/>
              </a:rPr>
              <a:t>هر ردیف جدول، مي توانید فرم </a:t>
            </a:r>
            <a:r>
              <a:rPr lang="fa-IR" sz="1100" b="1" dirty="0" smtClean="0">
                <a:latin typeface="B Zar" panose="00000400000000000000" pitchFamily="2" charset="-78"/>
                <a:ea typeface="Calibri" panose="020F0502020204030204" pitchFamily="34" charset="0"/>
                <a:cs typeface="B Nazanin" panose="00000400000000000000" pitchFamily="2" charset="-78"/>
              </a:rPr>
              <a:t>( ارزیابی </a:t>
            </a:r>
            <a:r>
              <a:rPr lang="fa-IR" sz="1100" b="1" dirty="0">
                <a:latin typeface="B Zar" panose="00000400000000000000" pitchFamily="2" charset="-78"/>
                <a:ea typeface="Calibri" panose="020F0502020204030204" pitchFamily="34" charset="0"/>
                <a:cs typeface="B Nazanin" panose="00000400000000000000" pitchFamily="2" charset="-78"/>
              </a:rPr>
              <a:t>تامین </a:t>
            </a:r>
            <a:r>
              <a:rPr lang="fa-IR" sz="1100" b="1" dirty="0" smtClean="0">
                <a:latin typeface="B Zar" panose="00000400000000000000" pitchFamily="2" charset="-78"/>
                <a:ea typeface="Calibri" panose="020F0502020204030204" pitchFamily="34" charset="0"/>
                <a:cs typeface="B Nazanin" panose="00000400000000000000" pitchFamily="2" charset="-78"/>
              </a:rPr>
              <a:t>کننده) </a:t>
            </a:r>
            <a:r>
              <a:rPr lang="fa-IR" sz="1100" b="1" dirty="0">
                <a:latin typeface="B Zar" panose="00000400000000000000" pitchFamily="2" charset="-78"/>
                <a:ea typeface="Calibri" panose="020F0502020204030204" pitchFamily="34" charset="0"/>
                <a:cs typeface="B Nazanin" panose="00000400000000000000" pitchFamily="2" charset="-78"/>
              </a:rPr>
              <a:t>متناظر با آن سفارش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نماييد.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01362" y="236483"/>
            <a:ext cx="210987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ارزیابی تامین کننده</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371973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69956" y="3615320"/>
            <a:ext cx="2086100" cy="68961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 </a:t>
            </a:r>
            <a:r>
              <a:rPr lang="fa-IR" sz="1100" b="1" dirty="0" smtClean="0">
                <a:latin typeface="B Zar" panose="00000400000000000000" pitchFamily="2" charset="-78"/>
                <a:ea typeface="Calibri" panose="020F0502020204030204" pitchFamily="34" charset="0"/>
                <a:cs typeface="B Nazanin" panose="00000400000000000000" pitchFamily="2" charset="-78"/>
              </a:rPr>
              <a:t>می توانید فرم سفارش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14610" y="178343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83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28" y="591979"/>
            <a:ext cx="5959527" cy="4274988"/>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370" y="336687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ارزیابی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ستون امتیاز مقادیر 1 تا 5  برای ارزیابی تامین کننده وجود دارد. مقدار دهی ستون امتیاز برای ارزیابی تامین کننده اجباری است. در صورت انتخاب مقدار کمتر و مساوی عدد 3 مقدار دهی ستون توضیحات الزامی </a:t>
            </a:r>
            <a:r>
              <a:rPr lang="fa-IR" sz="1100" b="1" dirty="0" smtClean="0">
                <a:latin typeface="B Zar" panose="00000400000000000000" pitchFamily="2" charset="-78"/>
                <a:ea typeface="Calibri" panose="020F0502020204030204" pitchFamily="34" charset="0"/>
                <a:cs typeface="B Nazanin" panose="00000400000000000000" pitchFamily="2" charset="-78"/>
              </a:rPr>
              <a:t>است.</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601362" y="236483"/>
            <a:ext cx="210987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ارزیابی تامین کننده</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527932"/>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2413247"/>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a:t>
            </a: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نهایی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اطلاعات فرم،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نهایی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توسط امضای الکترونیکی اقدام به امضای فرم مربوطه نمایید. </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1190" y="41061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5262" y="410613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086" y="3246063"/>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par>
                          <p:cTn id="33" fill="hold">
                            <p:stCondLst>
                              <p:cond delay="1500"/>
                            </p:stCondLst>
                            <p:childTnLst>
                              <p:par>
                                <p:cTn id="34" presetID="22" presetClass="entr" presetSubtype="2"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right)">
                                      <p:cBhvr>
                                        <p:cTn id="36" dur="500"/>
                                        <p:tgtEl>
                                          <p:spTgt spid="13"/>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8164"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گزارش ها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61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14" y="601670"/>
            <a:ext cx="6055981" cy="300681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329" y="78308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فهرست گزارش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کارتابل گزارش­ها، می توانید فهرست گزارش ها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r>
              <a:rPr lang="fa-IR" sz="1100" b="1" dirty="0">
                <a:latin typeface="B Zar" panose="00000400000000000000" pitchFamily="2" charset="-78"/>
                <a:ea typeface="Calibri" panose="020F0502020204030204" pitchFamily="34" charset="0"/>
                <a:cs typeface="B Nazanin" panose="00000400000000000000" pitchFamily="2" charset="-78"/>
              </a:rPr>
              <a:t>.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 تهیه نمائید.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Tree>
    <p:extLst>
      <p:ext uri="{BB962C8B-B14F-4D97-AF65-F5344CB8AC3E}">
        <p14:creationId xmlns:p14="http://schemas.microsoft.com/office/powerpoint/2010/main" val="296481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22" y="116876"/>
            <a:ext cx="6499860" cy="454786"/>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6173" y="644768"/>
            <a:ext cx="5959043" cy="3526660"/>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357" y="82035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57346" y="711912"/>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همچنین علاوه بر روش انتخاب تامین کنندگان در اسلاید قبل، با انتخاب کارتابل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انتخاب تامین کنندگان </a:t>
            </a:r>
            <a:r>
              <a:rPr lang="fa-IR" sz="1100" b="1" dirty="0" smtClean="0">
                <a:latin typeface="B Zar" panose="00000400000000000000" pitchFamily="2" charset="-78"/>
                <a:ea typeface="Calibri" panose="020F0502020204030204" pitchFamily="34" charset="0"/>
                <a:cs typeface="B Nazanin" panose="00000400000000000000" pitchFamily="2" charset="-78"/>
              </a:rPr>
              <a:t>و با کلیک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درخواست خرید</a:t>
            </a:r>
            <a:r>
              <a:rPr lang="fa-IR" sz="1100" b="1" dirty="0" smtClean="0">
                <a:latin typeface="B Zar" panose="00000400000000000000" pitchFamily="2" charset="-78"/>
                <a:ea typeface="Calibri" panose="020F0502020204030204" pitchFamily="34" charset="0"/>
                <a:cs typeface="B Nazanin" panose="00000400000000000000" pitchFamily="2" charset="-78"/>
              </a:rPr>
              <a:t>، فرم مربوطه نمایش داده می شود.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19626" y="238335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8215" y="178574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0" name="Picture 1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6" name="Picture 2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7" name="Picture 26">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8" name="Picture 27">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8093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right)">
                                      <p:cBhvr>
                                        <p:cTn id="25" dur="500"/>
                                        <p:tgtEl>
                                          <p:spTgt spid="19"/>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up)">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10378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a:t>
            </a:r>
            <a:r>
              <a:rPr lang="fa-IR" sz="1100" b="1" dirty="0" smtClean="0">
                <a:latin typeface="B Zar" panose="00000400000000000000" pitchFamily="2" charset="-78"/>
                <a:ea typeface="Calibri" panose="020F0502020204030204" pitchFamily="34" charset="0"/>
                <a:cs typeface="B Nazanin" panose="00000400000000000000" pitchFamily="2" charset="-78"/>
              </a:rPr>
              <a:t>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a:t>
            </a:r>
            <a:r>
              <a:rPr lang="ar-SA" sz="1100" b="1" dirty="0" smtClean="0">
                <a:latin typeface="B Zar" panose="00000400000000000000" pitchFamily="2" charset="-78"/>
                <a:ea typeface="Calibri" panose="020F0502020204030204" pitchFamily="34" charset="0"/>
                <a:cs typeface="B Nazanin" panose="00000400000000000000" pitchFamily="2" charset="-78"/>
              </a:rPr>
              <a:t>کالا </a:t>
            </a:r>
            <a:r>
              <a:rPr lang="ar-SA" sz="1100" b="1" dirty="0">
                <a:latin typeface="B Zar" panose="00000400000000000000" pitchFamily="2" charset="-78"/>
                <a:ea typeface="Calibri" panose="020F0502020204030204" pitchFamily="34" charset="0"/>
                <a:cs typeface="B Nazanin" panose="00000400000000000000" pitchFamily="2" charset="-78"/>
              </a:rPr>
              <a:t>و اطلاعات کلیه تامین کنندگانی که کالای انتخابی شما را ثبت نموده </a:t>
            </a:r>
            <a:r>
              <a:rPr lang="ar-SA" sz="1100" b="1" dirty="0" smtClean="0">
                <a:latin typeface="B Zar" panose="00000400000000000000" pitchFamily="2" charset="-78"/>
                <a:ea typeface="Calibri" panose="020F0502020204030204" pitchFamily="34" charset="0"/>
                <a:cs typeface="B Nazanin" panose="00000400000000000000" pitchFamily="2" charset="-78"/>
              </a:rPr>
              <a:t>اند،  </a:t>
            </a:r>
            <a:r>
              <a:rPr lang="ar-SA" sz="1100" b="1" dirty="0">
                <a:latin typeface="B Zar" panose="00000400000000000000" pitchFamily="2" charset="-78"/>
                <a:ea typeface="Calibri" panose="020F0502020204030204" pitchFamily="34" charset="0"/>
                <a:cs typeface="B Nazanin" panose="00000400000000000000" pitchFamily="2" charset="-78"/>
              </a:rPr>
              <a:t>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783" y="206559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a:t>
            </a:r>
            <a:r>
              <a:rPr lang="fa-IR" sz="1100" b="1" dirty="0" smtClean="0">
                <a:latin typeface="B Zar" panose="00000400000000000000" pitchFamily="2" charset="-78"/>
                <a:ea typeface="Calibri" panose="020F0502020204030204" pitchFamily="34" charset="0"/>
                <a:cs typeface="B Nazanin" panose="00000400000000000000" pitchFamily="2" charset="-78"/>
              </a:rPr>
              <a:t>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a:t>
            </a:r>
            <a:r>
              <a:rPr lang="ar-SA" sz="1100" b="1" dirty="0" smtClean="0">
                <a:latin typeface="B Zar" panose="00000400000000000000" pitchFamily="2" charset="-78"/>
                <a:ea typeface="Calibri" panose="020F0502020204030204" pitchFamily="34" charset="0"/>
                <a:cs typeface="B Nazanin" panose="00000400000000000000" pitchFamily="2" charset="-78"/>
              </a:rPr>
              <a:t>کالا </a:t>
            </a:r>
            <a:r>
              <a:rPr lang="ar-SA" sz="1100" b="1" dirty="0">
                <a:latin typeface="B Zar" panose="00000400000000000000" pitchFamily="2" charset="-78"/>
                <a:ea typeface="Calibri" panose="020F0502020204030204" pitchFamily="34" charset="0"/>
                <a:cs typeface="B Nazanin" panose="00000400000000000000" pitchFamily="2" charset="-78"/>
              </a:rPr>
              <a:t>و اطلاعات کلیه تامین کنندگانی که کالای انتخابی شما را ثبت نموده </a:t>
            </a:r>
            <a:r>
              <a:rPr lang="ar-SA" sz="1100" b="1" dirty="0" smtClean="0">
                <a:latin typeface="B Zar" panose="00000400000000000000" pitchFamily="2" charset="-78"/>
                <a:ea typeface="Calibri" panose="020F0502020204030204" pitchFamily="34" charset="0"/>
                <a:cs typeface="B Nazanin" panose="00000400000000000000" pitchFamily="2" charset="-78"/>
              </a:rPr>
              <a:t>اند،  </a:t>
            </a:r>
            <a:r>
              <a:rPr lang="ar-SA" sz="1100" b="1" dirty="0">
                <a:latin typeface="B Zar" panose="00000400000000000000" pitchFamily="2" charset="-78"/>
                <a:ea typeface="Calibri" panose="020F0502020204030204" pitchFamily="34" charset="0"/>
                <a:cs typeface="B Nazanin" panose="00000400000000000000" pitchFamily="2" charset="-78"/>
              </a:rPr>
              <a:t>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772" y="1197135"/>
            <a:ext cx="5335742" cy="1901378"/>
          </a:xfrm>
          <a:prstGeom prst="rect">
            <a:avLst/>
          </a:prstGeom>
        </p:spPr>
      </p:pic>
    </p:spTree>
    <p:extLst>
      <p:ext uri="{BB962C8B-B14F-4D97-AF65-F5344CB8AC3E}">
        <p14:creationId xmlns:p14="http://schemas.microsoft.com/office/powerpoint/2010/main" val="400772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27" y="659678"/>
            <a:ext cx="5985458" cy="300819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0381" y="11708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درخواست های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195258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184817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کلیک نمودن بر 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نمایش </a:t>
            </a:r>
            <a:r>
              <a:rPr lang="ar-SA"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گزارش</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ar-SA"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ar-SA" sz="1100" b="1" dirty="0" smtClean="0">
                <a:latin typeface="B Zar" panose="00000400000000000000" pitchFamily="2" charset="-78"/>
                <a:ea typeface="Calibri" panose="020F0502020204030204" pitchFamily="34" charset="0"/>
                <a:cs typeface="B Nazanin" panose="00000400000000000000" pitchFamily="2" charset="-78"/>
              </a:rPr>
              <a:t>جهت </a:t>
            </a:r>
            <a:r>
              <a:rPr lang="ar-SA" sz="1100" b="1" dirty="0">
                <a:latin typeface="B Zar" panose="00000400000000000000" pitchFamily="2" charset="-78"/>
                <a:ea typeface="Calibri" panose="020F0502020204030204" pitchFamily="34" charset="0"/>
                <a:cs typeface="B Nazanin" panose="00000400000000000000" pitchFamily="2" charset="-78"/>
              </a:rPr>
              <a:t>کسب اطلاعات بیشتر از جزئیات درخواست خرید می توانید بر روی لینک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جزئیات درخواست </a:t>
            </a:r>
            <a:r>
              <a:rPr lang="ar-SA" sz="1100" b="1" dirty="0">
                <a:latin typeface="B Zar" panose="00000400000000000000" pitchFamily="2" charset="-78"/>
                <a:ea typeface="Calibri" panose="020F0502020204030204" pitchFamily="34" charset="0"/>
                <a:cs typeface="B Nazanin" panose="00000400000000000000" pitchFamily="2" charset="-78"/>
              </a:rPr>
              <a:t>کلیک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766" y="233013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87" y="609982"/>
            <a:ext cx="5997678" cy="373102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941" y="19224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نوع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در این فرم دارای </a:t>
            </a:r>
            <a:r>
              <a:rPr lang="fa-IR" sz="1100" b="1" dirty="0">
                <a:latin typeface="B Zar" panose="00000400000000000000" pitchFamily="2" charset="-78"/>
                <a:ea typeface="Calibri" panose="020F0502020204030204" pitchFamily="34" charset="0"/>
                <a:cs typeface="B Nazanin" panose="00000400000000000000" pitchFamily="2" charset="-78"/>
              </a:rPr>
              <a:t>مقدار عادی یا مستقیم می باشد</a:t>
            </a:r>
            <a:r>
              <a:rPr lang="ar-SA"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که در سفارش عادی</a:t>
            </a:r>
            <a:r>
              <a:rPr lang="ar-SA"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نوع سفارش به صورت عادی و در سفارش مستقیم به صورت مستقیم  به صورت سیستمی فراخوانی می شود.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کارپـرداز–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Tree>
    <p:extLst>
      <p:ext uri="{BB962C8B-B14F-4D97-AF65-F5344CB8AC3E}">
        <p14:creationId xmlns:p14="http://schemas.microsoft.com/office/powerpoint/2010/main" val="14474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1" y="666538"/>
            <a:ext cx="6042210" cy="338629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0484" y="84474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70838" y="779554"/>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فهرست گزارش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کارتابل گزارش­ها، می توانید فهرست گزارش ها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r>
              <a:rPr lang="fa-IR" sz="1100" b="1" dirty="0">
                <a:latin typeface="B Zar" panose="00000400000000000000" pitchFamily="2" charset="-78"/>
                <a:ea typeface="Calibri" panose="020F0502020204030204" pitchFamily="34" charset="0"/>
                <a:cs typeface="B Nazanin" panose="00000400000000000000" pitchFamily="2" charset="-78"/>
              </a:rPr>
              <a:t>.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a:t>
            </a:r>
            <a:r>
              <a:rPr lang="fa-IR" sz="1100" b="1" dirty="0" smtClean="0">
                <a:latin typeface="B Zar" panose="00000400000000000000" pitchFamily="2" charset="-78"/>
                <a:ea typeface="Calibri" panose="020F0502020204030204" pitchFamily="34" charset="0"/>
                <a:cs typeface="B Nazanin" panose="00000400000000000000" pitchFamily="2" charset="-78"/>
              </a:rPr>
              <a:t>، و وضعیت پرداخت ها را مشاهده نمائید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spTree>
    <p:extLst>
      <p:ext uri="{BB962C8B-B14F-4D97-AF65-F5344CB8AC3E}">
        <p14:creationId xmlns:p14="http://schemas.microsoft.com/office/powerpoint/2010/main" val="34458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10378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a:t>
            </a:r>
            <a:r>
              <a:rPr lang="fa-IR" sz="1100" b="1" dirty="0" smtClean="0">
                <a:latin typeface="B Zar" panose="00000400000000000000" pitchFamily="2" charset="-78"/>
                <a:ea typeface="Calibri" panose="020F0502020204030204" pitchFamily="34" charset="0"/>
                <a:cs typeface="B Nazanin" panose="00000400000000000000" pitchFamily="2" charset="-78"/>
              </a:rPr>
              <a:t>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a:t>
            </a:r>
            <a:r>
              <a:rPr lang="ar-SA" sz="1100" b="1" dirty="0" smtClean="0">
                <a:latin typeface="B Zar" panose="00000400000000000000" pitchFamily="2" charset="-78"/>
                <a:ea typeface="Calibri" panose="020F0502020204030204" pitchFamily="34" charset="0"/>
                <a:cs typeface="B Nazanin" panose="00000400000000000000" pitchFamily="2" charset="-78"/>
              </a:rPr>
              <a:t>کالا </a:t>
            </a:r>
            <a:r>
              <a:rPr lang="ar-SA" sz="1100" b="1" dirty="0">
                <a:latin typeface="B Zar" panose="00000400000000000000" pitchFamily="2" charset="-78"/>
                <a:ea typeface="Calibri" panose="020F0502020204030204" pitchFamily="34" charset="0"/>
                <a:cs typeface="B Nazanin" panose="00000400000000000000" pitchFamily="2" charset="-78"/>
              </a:rPr>
              <a:t>و اطلاعات کلیه تامین کنندگانی که کالای انتخابی شما را ثبت نموده </a:t>
            </a:r>
            <a:r>
              <a:rPr lang="ar-SA" sz="1100" b="1" dirty="0" smtClean="0">
                <a:latin typeface="B Zar" panose="00000400000000000000" pitchFamily="2" charset="-78"/>
                <a:ea typeface="Calibri" panose="020F0502020204030204" pitchFamily="34" charset="0"/>
                <a:cs typeface="B Nazanin" panose="00000400000000000000" pitchFamily="2" charset="-78"/>
              </a:rPr>
              <a:t>اند،  </a:t>
            </a:r>
            <a:r>
              <a:rPr lang="ar-SA" sz="1100" b="1" dirty="0">
                <a:latin typeface="B Zar" panose="00000400000000000000" pitchFamily="2" charset="-78"/>
                <a:ea typeface="Calibri" panose="020F0502020204030204" pitchFamily="34" charset="0"/>
                <a:cs typeface="B Nazanin" panose="00000400000000000000" pitchFamily="2" charset="-78"/>
              </a:rPr>
              <a:t>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783" y="206559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96463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a:t>
            </a:r>
            <a:r>
              <a:rPr lang="fa-IR" sz="1100" b="1" dirty="0" smtClean="0">
                <a:latin typeface="B Zar" panose="00000400000000000000" pitchFamily="2" charset="-78"/>
                <a:ea typeface="Calibri" panose="020F0502020204030204" pitchFamily="34" charset="0"/>
                <a:cs typeface="B Nazanin" panose="00000400000000000000" pitchFamily="2" charset="-78"/>
              </a:rPr>
              <a:t>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a:t>
            </a:r>
            <a:r>
              <a:rPr lang="ar-SA" sz="1100" b="1" dirty="0" smtClean="0">
                <a:latin typeface="B Zar" panose="00000400000000000000" pitchFamily="2" charset="-78"/>
                <a:ea typeface="Calibri" panose="020F0502020204030204" pitchFamily="34" charset="0"/>
                <a:cs typeface="B Nazanin" panose="00000400000000000000" pitchFamily="2" charset="-78"/>
              </a:rPr>
              <a:t>کالا </a:t>
            </a:r>
            <a:r>
              <a:rPr lang="ar-SA" sz="1100" b="1" dirty="0">
                <a:latin typeface="B Zar" panose="00000400000000000000" pitchFamily="2" charset="-78"/>
                <a:ea typeface="Calibri" panose="020F0502020204030204" pitchFamily="34" charset="0"/>
                <a:cs typeface="B Nazanin" panose="00000400000000000000" pitchFamily="2" charset="-78"/>
              </a:rPr>
              <a:t>و اطلاعات کلیه تامین کنندگانی که کالای انتخابی شما را ثبت نموده </a:t>
            </a:r>
            <a:r>
              <a:rPr lang="ar-SA" sz="1100" b="1" dirty="0" smtClean="0">
                <a:latin typeface="B Zar" panose="00000400000000000000" pitchFamily="2" charset="-78"/>
                <a:ea typeface="Calibri" panose="020F0502020204030204" pitchFamily="34" charset="0"/>
                <a:cs typeface="B Nazanin" panose="00000400000000000000" pitchFamily="2" charset="-78"/>
              </a:rPr>
              <a:t>اند،  </a:t>
            </a:r>
            <a:r>
              <a:rPr lang="ar-SA" sz="1100" b="1" dirty="0">
                <a:latin typeface="B Zar" panose="00000400000000000000" pitchFamily="2" charset="-78"/>
                <a:ea typeface="Calibri" panose="020F0502020204030204" pitchFamily="34" charset="0"/>
                <a:cs typeface="B Nazanin" panose="00000400000000000000" pitchFamily="2" charset="-78"/>
              </a:rPr>
              <a:t>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3" name="Rectangle 12"/>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547" y="1126470"/>
            <a:ext cx="5364398" cy="1796062"/>
          </a:xfrm>
          <a:prstGeom prst="rect">
            <a:avLst/>
          </a:prstGeom>
        </p:spPr>
      </p:pic>
    </p:spTree>
    <p:extLst>
      <p:ext uri="{BB962C8B-B14F-4D97-AF65-F5344CB8AC3E}">
        <p14:creationId xmlns:p14="http://schemas.microsoft.com/office/powerpoint/2010/main" val="9730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27" y="659678"/>
            <a:ext cx="5985458" cy="300819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0381" y="11708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درخواست های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195258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184817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کلیک نمودن بر 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نمایش </a:t>
            </a:r>
            <a:r>
              <a:rPr lang="ar-SA"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گزارش</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ar-SA"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ar-SA" sz="1100" b="1" dirty="0" smtClean="0">
                <a:latin typeface="B Zar" panose="00000400000000000000" pitchFamily="2" charset="-78"/>
                <a:ea typeface="Calibri" panose="020F0502020204030204" pitchFamily="34" charset="0"/>
                <a:cs typeface="B Nazanin" panose="00000400000000000000" pitchFamily="2" charset="-78"/>
              </a:rPr>
              <a:t>جهت </a:t>
            </a:r>
            <a:r>
              <a:rPr lang="ar-SA" sz="1100" b="1" dirty="0">
                <a:latin typeface="B Zar" panose="00000400000000000000" pitchFamily="2" charset="-78"/>
                <a:ea typeface="Calibri" panose="020F0502020204030204" pitchFamily="34" charset="0"/>
                <a:cs typeface="B Nazanin" panose="00000400000000000000" pitchFamily="2" charset="-78"/>
              </a:rPr>
              <a:t>کسب اطلاعات بیشتر از جزئیات درخواست خرید می توانید بر روی لینک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جزئیات درخواست </a:t>
            </a:r>
            <a:r>
              <a:rPr lang="ar-SA" sz="1100" b="1" dirty="0">
                <a:latin typeface="B Zar" panose="00000400000000000000" pitchFamily="2" charset="-78"/>
                <a:ea typeface="Calibri" panose="020F0502020204030204" pitchFamily="34" charset="0"/>
                <a:cs typeface="B Nazanin" panose="00000400000000000000" pitchFamily="2" charset="-78"/>
              </a:rPr>
              <a:t>کلیک </a:t>
            </a:r>
            <a:r>
              <a:rPr lang="ar-SA" sz="1100" b="1" dirty="0" smtClean="0">
                <a:latin typeface="B Zar" panose="00000400000000000000" pitchFamily="2" charset="-78"/>
                <a:ea typeface="Calibri" panose="020F0502020204030204" pitchFamily="34" charset="0"/>
                <a:cs typeface="B Nazanin" panose="00000400000000000000" pitchFamily="2" charset="-78"/>
              </a:rPr>
              <a:t>نمائید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766" y="233013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14889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87" y="609982"/>
            <a:ext cx="5997678" cy="373102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941" y="19224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نوع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در این فرم دارای </a:t>
            </a:r>
            <a:r>
              <a:rPr lang="fa-IR" sz="1100" b="1" dirty="0">
                <a:latin typeface="B Zar" panose="00000400000000000000" pitchFamily="2" charset="-78"/>
                <a:ea typeface="Calibri" panose="020F0502020204030204" pitchFamily="34" charset="0"/>
                <a:cs typeface="B Nazanin" panose="00000400000000000000" pitchFamily="2" charset="-78"/>
              </a:rPr>
              <a:t>مقدار عادی یا مستقیم می باشد</a:t>
            </a:r>
            <a:r>
              <a:rPr lang="ar-SA"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که در سفارش عادی</a:t>
            </a:r>
            <a:r>
              <a:rPr lang="ar-SA"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نوع سفارش به صورت عادی و در سفارش مستقیم به صورت مستقیم  به صورت سیستمی فراخوانی می شود.</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88192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37" y="639130"/>
            <a:ext cx="5957702" cy="355185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3280" y="253962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8178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پرداخت ها</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لیست پرداخت های </a:t>
            </a:r>
            <a:r>
              <a:rPr lang="fa-IR" sz="1100" b="1" dirty="0">
                <a:latin typeface="B Zar" panose="00000400000000000000" pitchFamily="2" charset="-78"/>
                <a:ea typeface="Calibri" panose="020F0502020204030204" pitchFamily="34" charset="0"/>
                <a:cs typeface="B Nazanin" panose="00000400000000000000" pitchFamily="2" charset="-78"/>
              </a:rPr>
              <a:t>الکترونیکی که تراکنش مربوط به آنها موفق بوده است و یا پرداخت هایی که به صورت چک بانکی، اسناد خزانه اسلامی و حواله بانکی انجام شده است، نمایش داده می </a:t>
            </a:r>
            <a:r>
              <a:rPr lang="fa-IR" sz="1100" b="1" dirty="0" smtClean="0">
                <a:latin typeface="B Zar" panose="00000400000000000000" pitchFamily="2" charset="-78"/>
                <a:ea typeface="Calibri" panose="020F0502020204030204" pitchFamily="34" charset="0"/>
                <a:cs typeface="B Nazanin" panose="00000400000000000000" pitchFamily="2" charset="-78"/>
              </a:rPr>
              <a:t>شود.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پرداخت</a:t>
            </a:r>
            <a:r>
              <a:rPr lang="fa-IR" sz="1100" b="1" dirty="0" smtClean="0">
                <a:latin typeface="B Zar" panose="00000400000000000000" pitchFamily="2" charset="-78"/>
                <a:ea typeface="Calibri" panose="020F0502020204030204" pitchFamily="34" charset="0"/>
                <a:cs typeface="B Nazanin" panose="00000400000000000000" pitchFamily="2" charset="-78"/>
              </a:rPr>
              <a:t>، صفحه پرداخت های سفارش نمایش داده می شود.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00896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084" y="637109"/>
            <a:ext cx="5973150" cy="2059971"/>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517" y="82035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67834" y="711912"/>
            <a:ext cx="2086100" cy="1342994"/>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انتخاب تامین کنندگان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انتخاب تامین کنندگان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این فرم به ازای خدمت/ کالا و خدمت متفاوت است.</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2477" y="141531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822" y="116876"/>
            <a:ext cx="6499860" cy="454786"/>
          </a:xfrm>
          <a:prstGeom prst="rect">
            <a:avLst/>
          </a:prstGeom>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8" name="Picture 1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5" name="Picture 24">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6" name="Picture 2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64934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up)">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14" y="589252"/>
            <a:ext cx="6000363" cy="4183459"/>
          </a:xfrm>
          <a:prstGeom prst="rect">
            <a:avLst/>
          </a:prstGeom>
        </p:spPr>
      </p:pic>
      <p:pic>
        <p:nvPicPr>
          <p:cNvPr id="15" name="Arrow 1" descr="C:\Users\ali kamal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های سفارش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فرم پرداخت های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و اطلاعات سفارش و مستندات مرتبط قابل مشاهده است.</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22341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45" y="590896"/>
            <a:ext cx="5852633" cy="424181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8017" y="44300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پرداخت ها</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با انتخاب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بازگشت</a:t>
            </a:r>
            <a:r>
              <a:rPr lang="ar-SA" sz="1100" b="1" dirty="0">
                <a:latin typeface="B Zar" panose="00000400000000000000" pitchFamily="2" charset="-78"/>
                <a:ea typeface="Calibri" panose="020F0502020204030204" pitchFamily="34" charset="0"/>
                <a:cs typeface="B Nazanin" panose="00000400000000000000" pitchFamily="2" charset="-78"/>
              </a:rPr>
              <a:t>، می‌توانید مجدد به فرم گزارش پرداخت های موفق بازگردید، با کلیک نمودن بر </a:t>
            </a:r>
            <a:r>
              <a:rPr lang="fa-IR" sz="1100" b="1" dirty="0">
                <a:latin typeface="B Zar" panose="00000400000000000000" pitchFamily="2" charset="-78"/>
                <a:ea typeface="Calibri" panose="020F0502020204030204" pitchFamily="34" charset="0"/>
                <a:cs typeface="B Nazanin" panose="00000400000000000000" pitchFamily="2" charset="-78"/>
              </a:rPr>
              <a:t>روی </a:t>
            </a:r>
            <a:r>
              <a:rPr lang="ar-SA" sz="1100" b="1" dirty="0">
                <a:latin typeface="B Zar" panose="00000400000000000000" pitchFamily="2" charset="-78"/>
                <a:ea typeface="Calibri" panose="020F0502020204030204" pitchFamily="34" charset="0"/>
                <a:cs typeface="B Nazanin" panose="00000400000000000000" pitchFamily="2" charset="-78"/>
              </a:rPr>
              <a:t>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خروج</a:t>
            </a:r>
            <a:r>
              <a:rPr lang="ar-SA" sz="1100" b="1" dirty="0">
                <a:latin typeface="B Zar" panose="00000400000000000000" pitchFamily="2" charset="-78"/>
                <a:ea typeface="Calibri" panose="020F0502020204030204" pitchFamily="34" charset="0"/>
                <a:cs typeface="B Nazanin" panose="00000400000000000000" pitchFamily="2" charset="-78"/>
              </a:rPr>
              <a:t> ، به صفحه اصلی کارتابل خود منتقل می‏شوید.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10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مقـام تشـخیص– </a:t>
            </a:r>
            <a:r>
              <a:rPr lang="fa-IR" sz="1100" dirty="0" smtClean="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415756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675" y="1020280"/>
            <a:ext cx="5804171" cy="2444169"/>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517" y="76544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77010" y="657002"/>
            <a:ext cx="2086100" cy="16815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 خدمت/کالا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فرم می </a:t>
            </a:r>
            <a:r>
              <a:rPr lang="fa-IR" sz="1100" b="1" dirty="0">
                <a:latin typeface="B Zar" panose="00000400000000000000" pitchFamily="2" charset="-78"/>
                <a:ea typeface="Calibri" panose="020F0502020204030204" pitchFamily="34" charset="0"/>
                <a:cs typeface="B Nazanin" panose="00000400000000000000" pitchFamily="2" charset="-78"/>
              </a:rPr>
              <a:t>توانید لیست کلیه تامین </a:t>
            </a:r>
            <a:r>
              <a:rPr lang="fa-IR" sz="1100" b="1" dirty="0" smtClean="0">
                <a:latin typeface="B Zar" panose="00000400000000000000" pitchFamily="2" charset="-78"/>
                <a:ea typeface="Calibri" panose="020F0502020204030204" pitchFamily="34" charset="0"/>
                <a:cs typeface="B Nazanin" panose="00000400000000000000" pitchFamily="2" charset="-78"/>
              </a:rPr>
              <a:t>کنندگانی </a:t>
            </a:r>
            <a:r>
              <a:rPr lang="fa-IR" sz="1100" b="1" dirty="0">
                <a:latin typeface="B Zar" panose="00000400000000000000" pitchFamily="2" charset="-78"/>
                <a:ea typeface="Calibri" panose="020F0502020204030204" pitchFamily="34" charset="0"/>
                <a:cs typeface="B Nazanin" panose="00000400000000000000" pitchFamily="2" charset="-78"/>
              </a:rPr>
              <a:t>که وضعیت اعتبار قیمت آنها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معتبر</a:t>
            </a:r>
            <a:r>
              <a:rPr lang="fa-IR" sz="1100" b="1" dirty="0" smtClean="0">
                <a:latin typeface="B Zar" panose="00000400000000000000" pitchFamily="2" charset="-78"/>
                <a:ea typeface="Calibri" panose="020F0502020204030204" pitchFamily="34" charset="0"/>
                <a:cs typeface="B Nazanin" panose="00000400000000000000" pitchFamily="2" charset="-78"/>
              </a:rPr>
              <a:t> و </a:t>
            </a:r>
            <a:r>
              <a:rPr lang="fa-IR" sz="1100" b="1" dirty="0">
                <a:latin typeface="B Zar" panose="00000400000000000000" pitchFamily="2" charset="-78"/>
                <a:ea typeface="Calibri" panose="020F0502020204030204" pitchFamily="34" charset="0"/>
                <a:cs typeface="B Nazanin" panose="00000400000000000000" pitchFamily="2" charset="-78"/>
              </a:rPr>
              <a:t>یا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نامعتبر</a:t>
            </a:r>
            <a:r>
              <a:rPr lang="fa-IR" sz="1100" b="1" dirty="0">
                <a:latin typeface="B Zar" panose="00000400000000000000" pitchFamily="2" charset="-78"/>
                <a:ea typeface="Calibri" panose="020F0502020204030204" pitchFamily="34" charset="0"/>
                <a:cs typeface="B Nazanin" panose="00000400000000000000" pitchFamily="2" charset="-78"/>
              </a:rPr>
              <a:t> می باشد را مشاهده نموده و </a:t>
            </a:r>
            <a:r>
              <a:rPr lang="fa-IR" sz="1100" b="1" dirty="0" smtClean="0">
                <a:latin typeface="B Zar" panose="00000400000000000000" pitchFamily="2" charset="-78"/>
                <a:ea typeface="Calibri" panose="020F0502020204030204" pitchFamily="34" charset="0"/>
                <a:cs typeface="B Nazanin" panose="00000400000000000000" pitchFamily="2" charset="-78"/>
              </a:rPr>
              <a:t>سپس با انتخاب تامین کننده مورد نظر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مشاهده قیمت ها در این فرم مستلزم مجوز دسترسی به کارپرداز توسط مقام مسئول سازمان می باشد.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6522" y="169622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19322" y="651132"/>
            <a:ext cx="4067139" cy="338554"/>
          </a:xfrm>
          <a:prstGeom prst="rect">
            <a:avLst/>
          </a:prstGeom>
        </p:spPr>
        <p:txBody>
          <a:bodyPr wrap="none">
            <a:spAutoFit/>
          </a:bodyPr>
          <a:lstStyle/>
          <a:p>
            <a:r>
              <a:rPr lang="fa-IR" sz="1600" b="1" dirty="0">
                <a:solidFill>
                  <a:srgbClr val="7030A0"/>
                </a:solidFill>
                <a:latin typeface="B Zar,Bold"/>
                <a:cs typeface="B Nazanin" panose="00000400000000000000" pitchFamily="2" charset="-78"/>
              </a:rPr>
              <a:t>فرم انتخاب تامین کننده در درخواست </a:t>
            </a:r>
            <a:r>
              <a:rPr lang="fa-IR" sz="1600" b="1" dirty="0" smtClean="0">
                <a:solidFill>
                  <a:srgbClr val="7030A0"/>
                </a:solidFill>
                <a:latin typeface="B Zar,Bold"/>
                <a:cs typeface="B Nazanin" panose="00000400000000000000" pitchFamily="2" charset="-78"/>
              </a:rPr>
              <a:t>خرید خدمت/کالا</a:t>
            </a:r>
            <a:endParaRPr lang="en-US" sz="1600" dirty="0">
              <a:solidFill>
                <a:srgbClr val="7030A0"/>
              </a:solidFill>
              <a:cs typeface="B Nazanin" panose="00000400000000000000" pitchFamily="2" charset="-78"/>
            </a:endParaRPr>
          </a:p>
        </p:txBody>
      </p:sp>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149" y="247249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79658" y="2368807"/>
            <a:ext cx="2086100" cy="252793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فیلتر نمودن فرم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شما قادر به فیلتر </a:t>
            </a:r>
            <a:r>
              <a:rPr lang="fa-IR" sz="1100" b="1" dirty="0" smtClean="0">
                <a:latin typeface="B Zar" panose="00000400000000000000" pitchFamily="2" charset="-78"/>
                <a:ea typeface="Calibri" panose="020F0502020204030204" pitchFamily="34" charset="0"/>
                <a:cs typeface="B Nazanin" panose="00000400000000000000" pitchFamily="2" charset="-78"/>
              </a:rPr>
              <a:t>نمودن تامین کنندگان </a:t>
            </a:r>
            <a:r>
              <a:rPr lang="fa-IR" sz="1100" b="1" dirty="0">
                <a:latin typeface="B Zar" panose="00000400000000000000" pitchFamily="2" charset="-78"/>
                <a:ea typeface="Calibri" panose="020F0502020204030204" pitchFamily="34" charset="0"/>
                <a:cs typeface="B Nazanin" panose="00000400000000000000" pitchFamily="2" charset="-78"/>
              </a:rPr>
              <a:t>نمایش داده به شرح زیر خواهید بود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با </a:t>
            </a:r>
            <a:r>
              <a:rPr lang="fa-IR" sz="1100" b="1" dirty="0">
                <a:latin typeface="B Zar" panose="00000400000000000000" pitchFamily="2" charset="-78"/>
                <a:ea typeface="Calibri" panose="020F0502020204030204" pitchFamily="34" charset="0"/>
                <a:cs typeface="B Nazanin" panose="00000400000000000000" pitchFamily="2" charset="-78"/>
              </a:rPr>
              <a:t>انتخاب </a:t>
            </a:r>
            <a:r>
              <a:rPr lang="fa-IR" sz="1100" b="1" dirty="0" smtClean="0">
                <a:latin typeface="B Zar" panose="00000400000000000000" pitchFamily="2" charset="-78"/>
                <a:ea typeface="Calibri" panose="020F0502020204030204" pitchFamily="34" charset="0"/>
                <a:cs typeface="B Nazanin" panose="00000400000000000000" pitchFamily="2" charset="-78"/>
              </a:rPr>
              <a:t>گزینه اول</a:t>
            </a:r>
            <a:r>
              <a:rPr lang="fa-IR" sz="1100" b="1" dirty="0">
                <a:latin typeface="B Zar" panose="00000400000000000000" pitchFamily="2" charset="-78"/>
                <a:ea typeface="Calibri" panose="020F0502020204030204" pitchFamily="34" charset="0"/>
                <a:cs typeface="B Nazanin" panose="00000400000000000000" pitchFamily="2" charset="-78"/>
              </a:rPr>
              <a:t>، فقط </a:t>
            </a:r>
            <a:r>
              <a:rPr lang="fa-IR" sz="1100" b="1" dirty="0" smtClean="0">
                <a:latin typeface="B Zar" panose="00000400000000000000" pitchFamily="2" charset="-78"/>
                <a:ea typeface="Calibri" panose="020F0502020204030204" pitchFamily="34" charset="0"/>
                <a:cs typeface="B Nazanin" panose="00000400000000000000" pitchFamily="2" charset="-78"/>
              </a:rPr>
              <a:t>تامین کنندگانی قابل رویت </a:t>
            </a:r>
            <a:r>
              <a:rPr lang="fa-IR" sz="1100" b="1" dirty="0">
                <a:latin typeface="B Zar" panose="00000400000000000000" pitchFamily="2" charset="-78"/>
                <a:ea typeface="Calibri" panose="020F0502020204030204" pitchFamily="34" charset="0"/>
                <a:cs typeface="B Nazanin" panose="00000400000000000000" pitchFamily="2" charset="-78"/>
              </a:rPr>
              <a:t>خواهند بود که در محدوده نیاز شما کالا را ارائه </a:t>
            </a:r>
            <a:r>
              <a:rPr lang="fa-IR" sz="1100" b="1" dirty="0" smtClean="0">
                <a:latin typeface="B Zar" panose="00000400000000000000" pitchFamily="2" charset="-78"/>
                <a:ea typeface="Calibri" panose="020F0502020204030204" pitchFamily="34" charset="0"/>
                <a:cs typeface="B Nazanin" panose="00000400000000000000" pitchFamily="2" charset="-78"/>
              </a:rPr>
              <a:t>می نمایند.</a:t>
            </a: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با </a:t>
            </a:r>
            <a:r>
              <a:rPr lang="fa-IR" sz="1100" b="1" dirty="0">
                <a:latin typeface="B Zar" panose="00000400000000000000" pitchFamily="2" charset="-78"/>
                <a:ea typeface="Calibri" panose="020F0502020204030204" pitchFamily="34" charset="0"/>
                <a:cs typeface="B Nazanin" panose="00000400000000000000" pitchFamily="2" charset="-78"/>
              </a:rPr>
              <a:t>انتخاب گزینه دوم، صرفا تامین کنندگانی قابل رویت خواهند بود که در محدوده نیاز شما کالا را با امتیاز </a:t>
            </a:r>
            <a:r>
              <a:rPr lang="fa-IR" sz="1100" b="1" dirty="0" smtClean="0">
                <a:latin typeface="B Zar" panose="00000400000000000000" pitchFamily="2" charset="-78"/>
                <a:ea typeface="Calibri" panose="020F0502020204030204" pitchFamily="34" charset="0"/>
                <a:cs typeface="B Nazanin" panose="00000400000000000000" pitchFamily="2" charset="-78"/>
              </a:rPr>
              <a:t>حمل رایگان </a:t>
            </a:r>
            <a:r>
              <a:rPr lang="fa-IR" sz="1100" b="1" dirty="0">
                <a:latin typeface="B Zar" panose="00000400000000000000" pitchFamily="2" charset="-78"/>
                <a:ea typeface="Calibri" panose="020F0502020204030204" pitchFamily="34" charset="0"/>
                <a:cs typeface="B Nazanin" panose="00000400000000000000" pitchFamily="2" charset="-78"/>
              </a:rPr>
              <a:t>ارائه می </a:t>
            </a:r>
            <a:r>
              <a:rPr lang="fa-IR" sz="1100" b="1" dirty="0" smtClean="0">
                <a:latin typeface="B Zar" panose="00000400000000000000" pitchFamily="2" charset="-78"/>
                <a:ea typeface="Calibri" panose="020F0502020204030204" pitchFamily="34" charset="0"/>
                <a:cs typeface="B Nazanin" panose="00000400000000000000" pitchFamily="2" charset="-78"/>
              </a:rPr>
              <a:t>نمایند.</a:t>
            </a: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با </a:t>
            </a:r>
            <a:r>
              <a:rPr lang="fa-IR" sz="1100" b="1" dirty="0">
                <a:latin typeface="B Zar" panose="00000400000000000000" pitchFamily="2" charset="-78"/>
                <a:ea typeface="Calibri" panose="020F0502020204030204" pitchFamily="34" charset="0"/>
                <a:cs typeface="B Nazanin" panose="00000400000000000000" pitchFamily="2" charset="-78"/>
              </a:rPr>
              <a:t>انتخاب گزینه سوم، تمام تامین کنندگانی که در تاریخ جاری دارای قیمت معتبر می باشند، نمایش داده </a:t>
            </a:r>
            <a:r>
              <a:rPr lang="fa-IR" sz="1100" b="1" dirty="0" smtClean="0">
                <a:latin typeface="B Zar" panose="00000400000000000000" pitchFamily="2" charset="-78"/>
                <a:ea typeface="Calibri" panose="020F0502020204030204" pitchFamily="34" charset="0"/>
                <a:cs typeface="B Nazanin" panose="00000400000000000000" pitchFamily="2" charset="-78"/>
              </a:rPr>
              <a:t>می شود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2156" y="975913"/>
            <a:ext cx="221769" cy="242280"/>
          </a:xfrm>
          <a:prstGeom prst="rect">
            <a:avLst/>
          </a:prstGeom>
        </p:spPr>
      </p:pic>
      <p:pic>
        <p:nvPicPr>
          <p:cNvPr id="17"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7216" y="307264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822" y="116876"/>
            <a:ext cx="6499860" cy="454786"/>
          </a:xfrm>
          <a:prstGeom prst="rect">
            <a:avLst/>
          </a:prstGeom>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5" name="Picture 2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6" name="Picture 2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7" name="Picture 2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8" name="Picture 2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9" name="Picture 2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0" name="Picture 2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1" name="Picture 30">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2" name="Picture 31">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47628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up)">
                                      <p:cBhvr>
                                        <p:cTn id="28" dur="500"/>
                                        <p:tgtEl>
                                          <p:spTgt spid="51"/>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2000"/>
                            </p:stCondLst>
                            <p:childTnLst>
                              <p:par>
                                <p:cTn id="36" presetID="22" presetClass="entr" presetSubtype="2"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right)">
                                      <p:cBhvr>
                                        <p:cTn id="38" dur="500"/>
                                        <p:tgtEl>
                                          <p:spTgt spid="13"/>
                                        </p:tgtEl>
                                      </p:cBhvr>
                                    </p:animEffect>
                                  </p:childTnLst>
                                </p:cTn>
                              </p:par>
                            </p:childTnLst>
                          </p:cTn>
                        </p:par>
                        <p:par>
                          <p:cTn id="39" fill="hold">
                            <p:stCondLst>
                              <p:cond delay="2500"/>
                            </p:stCondLst>
                            <p:childTnLst>
                              <p:par>
                                <p:cTn id="40" presetID="22" presetClass="entr" presetSubtype="1"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492" y="1128181"/>
            <a:ext cx="5915950" cy="3311833"/>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403" y="7484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67720" y="639989"/>
            <a:ext cx="2086100" cy="16815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 خدمت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فرم مربوطه وارد نمودن کد ملی حقیقی برای ماهیت حقیقی، و کد شناسایی حقوقی برای ماهیت حقوقی الزامی است.</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انتخاب تامین کننده مورد نظر و کلیک بر روی کلید ثبت، تامین کننده مورد نظر به فرم مربوطه انتقال می یابد.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3414" y="256303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658825" y="752732"/>
            <a:ext cx="3754554" cy="338554"/>
          </a:xfrm>
          <a:prstGeom prst="rect">
            <a:avLst/>
          </a:prstGeom>
        </p:spPr>
        <p:txBody>
          <a:bodyPr wrap="none">
            <a:spAutoFit/>
          </a:bodyPr>
          <a:lstStyle/>
          <a:p>
            <a:r>
              <a:rPr lang="fa-IR" sz="1600" b="1" dirty="0">
                <a:solidFill>
                  <a:srgbClr val="7030A0"/>
                </a:solidFill>
                <a:latin typeface="B Zar,Bold"/>
                <a:cs typeface="B Nazanin" panose="00000400000000000000" pitchFamily="2" charset="-78"/>
              </a:rPr>
              <a:t>فرم انتخاب تامین کننده در درخواست </a:t>
            </a:r>
            <a:r>
              <a:rPr lang="fa-IR" sz="1600" b="1" dirty="0" smtClean="0">
                <a:solidFill>
                  <a:srgbClr val="7030A0"/>
                </a:solidFill>
                <a:latin typeface="B Zar,Bold"/>
                <a:cs typeface="B Nazanin" panose="00000400000000000000" pitchFamily="2" charset="-78"/>
              </a:rPr>
              <a:t>خرید خدمت</a:t>
            </a:r>
            <a:endParaRPr lang="en-US" sz="1600" dirty="0">
              <a:solidFill>
                <a:srgbClr val="7030A0"/>
              </a:solidFill>
              <a:cs typeface="B Nazanin" panose="00000400000000000000" pitchFamily="2" charset="-78"/>
            </a:endParaRPr>
          </a:p>
        </p:txBody>
      </p:sp>
      <p:pic>
        <p:nvPicPr>
          <p:cNvPr id="17"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71394" y="105562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7822" y="116876"/>
            <a:ext cx="6499860" cy="454786"/>
          </a:xfrm>
          <a:prstGeom prst="rect">
            <a:avLst/>
          </a:prstGeom>
        </p:spPr>
      </p:pic>
      <p:pic>
        <p:nvPicPr>
          <p:cNvPr id="20" name="Picture 1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2" name="Picture 2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3" name="Picture 2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4" name="Picture 2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5" name="Picture 2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6" name="Picture 2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7" name="Picture 2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8" name="Picture 27">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34169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up)">
                                      <p:cBhvr>
                                        <p:cTn id="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6" name="Picture 2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649699" y="237538"/>
            <a:ext cx="207140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89" y="665205"/>
            <a:ext cx="5849887" cy="2551305"/>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97877" y="736110"/>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8" name="Arrow 3" descr="F:\پاورپوینت ها\ارزیابی کیفی\Arrow 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9929" y="297384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47514" y="627668"/>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حذف سطر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لیست ایجاد شده، می 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حذف سطر </a:t>
            </a:r>
            <a:r>
              <a:rPr lang="fa-IR" sz="1100" b="1" dirty="0">
                <a:latin typeface="B Zar" panose="00000400000000000000" pitchFamily="2" charset="-78"/>
                <a:ea typeface="Calibri" panose="020F0502020204030204" pitchFamily="34" charset="0"/>
                <a:cs typeface="B Nazanin" panose="00000400000000000000" pitchFamily="2" charset="-78"/>
              </a:rPr>
              <a:t>به حذف یک ردیف از جدول </a:t>
            </a:r>
            <a:r>
              <a:rPr lang="fa-IR" sz="1100" b="1" dirty="0" smtClean="0">
                <a:latin typeface="B Zar" panose="00000400000000000000" pitchFamily="2" charset="-78"/>
                <a:ea typeface="Calibri" panose="020F0502020204030204" pitchFamily="34" charset="0"/>
                <a:cs typeface="B Nazanin" panose="00000400000000000000" pitchFamily="2" charset="-78"/>
              </a:rPr>
              <a:t>بپردازید.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4787" y="2191700"/>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97349" y="162877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40002" y="1525089"/>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توضیحات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به ازای هر ردیف </a:t>
            </a:r>
            <a:r>
              <a:rPr lang="fa-IR" sz="1100" b="1" dirty="0" smtClean="0">
                <a:latin typeface="B Zar" panose="00000400000000000000" pitchFamily="2" charset="-78"/>
                <a:ea typeface="Calibri" panose="020F0502020204030204" pitchFamily="34" charset="0"/>
                <a:cs typeface="B Nazanin" panose="00000400000000000000" pitchFamily="2" charset="-78"/>
              </a:rPr>
              <a:t>تامین کننده</a:t>
            </a:r>
            <a:r>
              <a:rPr lang="fa-IR" sz="1100" b="1" dirty="0">
                <a:latin typeface="B Zar" panose="00000400000000000000" pitchFamily="2" charset="-78"/>
                <a:ea typeface="Calibri" panose="020F0502020204030204" pitchFamily="34" charset="0"/>
                <a:cs typeface="B Nazanin" panose="00000400000000000000" pitchFamily="2" charset="-78"/>
              </a:rPr>
              <a:t>، فیلد توضیحات در نظر گرفته شده است که میتوانید در صورت نیاز توضیحاتی </a:t>
            </a:r>
            <a:r>
              <a:rPr lang="fa-IR" sz="1100" b="1" dirty="0" smtClean="0">
                <a:latin typeface="B Zar" panose="00000400000000000000" pitchFamily="2" charset="-78"/>
                <a:ea typeface="Calibri" panose="020F0502020204030204" pitchFamily="34" charset="0"/>
                <a:cs typeface="B Nazanin" panose="00000400000000000000" pitchFamily="2" charset="-78"/>
              </a:rPr>
              <a:t>را درج </a:t>
            </a:r>
            <a:r>
              <a:rPr lang="fa-IR" sz="1100" b="1" dirty="0">
                <a:latin typeface="B Zar" panose="00000400000000000000" pitchFamily="2" charset="-78"/>
                <a:ea typeface="Calibri" panose="020F0502020204030204" pitchFamily="34" charset="0"/>
                <a:cs typeface="B Nazanin" panose="00000400000000000000" pitchFamily="2" charset="-78"/>
              </a:rPr>
              <a:t>نموده و یا علت انتخاب یک تامین کننده را برای سایر عوامل در فرآیند خرید مشخص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3"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04510" y="2201975"/>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15"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81022" y="2705295"/>
            <a:ext cx="243946" cy="266509"/>
          </a:xfrm>
          <a:prstGeom prst="rect">
            <a:avLst/>
          </a:prstGeom>
        </p:spPr>
      </p:pic>
      <p:sp>
        <p:nvSpPr>
          <p:cNvPr id="17" name="text 3"/>
          <p:cNvSpPr/>
          <p:nvPr/>
        </p:nvSpPr>
        <p:spPr>
          <a:xfrm>
            <a:off x="6650569" y="28767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ویرایش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چنانچه </a:t>
            </a:r>
            <a:r>
              <a:rPr lang="fa-IR" sz="1100" b="1" dirty="0" smtClean="0">
                <a:latin typeface="B Zar" panose="00000400000000000000" pitchFamily="2" charset="-78"/>
                <a:ea typeface="Calibri" panose="020F0502020204030204" pitchFamily="34" charset="0"/>
                <a:cs typeface="B Nazanin" panose="00000400000000000000" pitchFamily="2" charset="-78"/>
              </a:rPr>
              <a:t>نیاز به </a:t>
            </a:r>
            <a:r>
              <a:rPr lang="fa-IR" sz="1100" b="1" dirty="0">
                <a:latin typeface="B Zar" panose="00000400000000000000" pitchFamily="2" charset="-78"/>
                <a:ea typeface="Calibri" panose="020F0502020204030204" pitchFamily="34" charset="0"/>
                <a:cs typeface="B Nazanin" panose="00000400000000000000" pitchFamily="2" charset="-78"/>
              </a:rPr>
              <a:t>ویرایش درخواست خرید </a:t>
            </a:r>
            <a:r>
              <a:rPr lang="fa-IR" sz="1100" b="1" dirty="0" smtClean="0">
                <a:latin typeface="B Zar" panose="00000400000000000000" pitchFamily="2" charset="-78"/>
                <a:ea typeface="Calibri" panose="020F0502020204030204" pitchFamily="34" charset="0"/>
                <a:cs typeface="B Nazanin" panose="00000400000000000000" pitchFamily="2" charset="-78"/>
              </a:rPr>
              <a:t>داشته باشید</a:t>
            </a:r>
            <a:r>
              <a:rPr lang="fa-IR" sz="1100" b="1" dirty="0">
                <a:latin typeface="B Zar" panose="00000400000000000000" pitchFamily="2" charset="-78"/>
                <a:ea typeface="Calibri" panose="020F0502020204030204" pitchFamily="34" charset="0"/>
                <a:cs typeface="B Nazanin" panose="00000400000000000000" pitchFamily="2" charset="-78"/>
              </a:rPr>
              <a:t>، می توانید با کلیک بر </a:t>
            </a:r>
            <a:r>
              <a:rPr lang="fa-IR" sz="1100" b="1" dirty="0" smtClean="0">
                <a:latin typeface="B Zar" panose="00000400000000000000" pitchFamily="2" charset="-78"/>
                <a:ea typeface="Calibri" panose="020F0502020204030204" pitchFamily="34" charset="0"/>
                <a:cs typeface="B Nazanin" panose="00000400000000000000" pitchFamily="2" charset="-78"/>
              </a:rPr>
              <a:t>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ویرایش درخواست خرید </a:t>
            </a:r>
            <a:r>
              <a:rPr lang="fa-IR" sz="1100" b="1" dirty="0">
                <a:latin typeface="B Zar" panose="00000400000000000000" pitchFamily="2" charset="-78"/>
                <a:ea typeface="Calibri" panose="020F0502020204030204" pitchFamily="34" charset="0"/>
                <a:cs typeface="B Nazanin" panose="00000400000000000000" pitchFamily="2" charset="-78"/>
              </a:rPr>
              <a:t>به فرم </a:t>
            </a:r>
            <a:r>
              <a:rPr lang="fa-IR" sz="1100" b="1" dirty="0" smtClean="0">
                <a:latin typeface="B Zar" panose="00000400000000000000" pitchFamily="2" charset="-78"/>
                <a:ea typeface="Calibri" panose="020F0502020204030204" pitchFamily="34" charset="0"/>
                <a:cs typeface="B Nazanin" panose="00000400000000000000" pitchFamily="2" charset="-78"/>
              </a:rPr>
              <a:t>(درخواست خرید) </a:t>
            </a:r>
            <a:r>
              <a:rPr lang="fa-IR" sz="1100" b="1" dirty="0">
                <a:latin typeface="B Zar" panose="00000400000000000000" pitchFamily="2" charset="-78"/>
                <a:ea typeface="Calibri" panose="020F0502020204030204" pitchFamily="34" charset="0"/>
                <a:cs typeface="B Nazanin" panose="00000400000000000000" pitchFamily="2" charset="-78"/>
              </a:rPr>
              <a:t>بازگردید </a:t>
            </a:r>
            <a:r>
              <a:rPr lang="fa-IR" sz="1100" b="1" dirty="0" smtClean="0">
                <a:latin typeface="B Zar" panose="00000400000000000000" pitchFamily="2" charset="-78"/>
                <a:ea typeface="Calibri" panose="020F0502020204030204" pitchFamily="34" charset="0"/>
                <a:cs typeface="B Nazanin" panose="00000400000000000000" pitchFamily="2" charset="-78"/>
              </a:rPr>
              <a:t>و ویرایشهای </a:t>
            </a:r>
            <a:r>
              <a:rPr lang="fa-IR" sz="1100" b="1" dirty="0">
                <a:latin typeface="B Zar" panose="00000400000000000000" pitchFamily="2" charset="-78"/>
                <a:ea typeface="Calibri" panose="020F0502020204030204" pitchFamily="34" charset="0"/>
                <a:cs typeface="B Nazanin" panose="00000400000000000000" pitchFamily="2" charset="-78"/>
              </a:rPr>
              <a:t>لازم را انجام </a:t>
            </a:r>
            <a:r>
              <a:rPr lang="fa-IR" sz="1100" b="1" dirty="0" smtClean="0">
                <a:latin typeface="B Zar" panose="00000400000000000000" pitchFamily="2" charset="-78"/>
                <a:ea typeface="Calibri" panose="020F0502020204030204" pitchFamily="34" charset="0"/>
                <a:cs typeface="B Nazanin" panose="00000400000000000000" pitchFamily="2" charset="-78"/>
              </a:rPr>
              <a:t>دهید.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0" name="text 1"/>
          <p:cNvSpPr/>
          <p:nvPr/>
        </p:nvSpPr>
        <p:spPr>
          <a:xfrm>
            <a:off x="6638433" y="4089418"/>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 استعلام</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تایید همه موارد جهت ادامه فرآیند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در استعلام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09966" y="4202220"/>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42581" y="2703455"/>
            <a:ext cx="243946" cy="266509"/>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7822" y="116876"/>
            <a:ext cx="6499860" cy="454786"/>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9" name="Picture 2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30" name="Picture 2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31" name="Picture 3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32" name="Picture 3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33" name="Picture 3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34" name="Picture 3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5" name="Picture 34">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25"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7" name="Picture 36">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58125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up)">
                                      <p:cBhvr>
                                        <p:cTn id="20" dur="500"/>
                                        <p:tgtEl>
                                          <p:spTgt spid="51"/>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right)">
                                      <p:cBhvr>
                                        <p:cTn id="43" dur="500"/>
                                        <p:tgtEl>
                                          <p:spTgt spid="18"/>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up)">
                                      <p:cBhvr>
                                        <p:cTn id="47" dur="500"/>
                                        <p:tgtEl>
                                          <p:spTgt spid="17"/>
                                        </p:tgtEl>
                                      </p:cBhvr>
                                    </p:animEffect>
                                  </p:childTnLst>
                                </p:cTn>
                              </p:par>
                            </p:childTnLst>
                          </p:cTn>
                        </p:par>
                        <p:par>
                          <p:cTn id="48" fill="hold">
                            <p:stCondLst>
                              <p:cond delay="4000"/>
                            </p:stCondLst>
                            <p:childTnLst>
                              <p:par>
                                <p:cTn id="49" presetID="53" presetClass="entr" presetSubtype="16"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par>
                          <p:cTn id="54" fill="hold">
                            <p:stCondLst>
                              <p:cond delay="4500"/>
                            </p:stCondLst>
                            <p:childTnLst>
                              <p:par>
                                <p:cTn id="55" presetID="22" presetClass="entr" presetSubtype="2"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right)">
                                      <p:cBhvr>
                                        <p:cTn id="57" dur="500"/>
                                        <p:tgtEl>
                                          <p:spTgt spid="22"/>
                                        </p:tgtEl>
                                      </p:cBhvr>
                                    </p:animEffect>
                                  </p:childTnLst>
                                </p:cTn>
                              </p:par>
                            </p:childTnLst>
                          </p:cTn>
                        </p:par>
                        <p:par>
                          <p:cTn id="58" fill="hold">
                            <p:stCondLst>
                              <p:cond delay="5000"/>
                            </p:stCondLst>
                            <p:childTnLst>
                              <p:par>
                                <p:cTn id="59" presetID="22" presetClass="entr" presetSubtype="1"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up)">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7280" y="1002364"/>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ارسال استعلام</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grpSp>
        <p:nvGrpSpPr>
          <p:cNvPr id="24" name="Group 23"/>
          <p:cNvGrpSpPr/>
          <p:nvPr/>
        </p:nvGrpSpPr>
        <p:grpSpPr>
          <a:xfrm>
            <a:off x="5687450" y="2152155"/>
            <a:ext cx="1482850" cy="1481141"/>
            <a:chOff x="6144504" y="2152155"/>
            <a:chExt cx="1482850" cy="1481141"/>
          </a:xfrm>
        </p:grpSpPr>
        <p:sp>
          <p:nvSpPr>
            <p:cNvPr id="5" name="Oval 4">
              <a:extLst>
                <a:ext uri="{FF2B5EF4-FFF2-40B4-BE49-F238E27FC236}">
                  <a16:creationId xmlns:a16="http://schemas.microsoft.com/office/drawing/2014/main" id="{B37A6BC0-A425-498E-AEA8-2DE9E1D42DAC}"/>
                </a:ext>
              </a:extLst>
            </p:cNvPr>
            <p:cNvSpPr/>
            <p:nvPr/>
          </p:nvSpPr>
          <p:spPr>
            <a:xfrm>
              <a:off x="6144504"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4">
              <a:extLst>
                <a:ext uri="{FF2B5EF4-FFF2-40B4-BE49-F238E27FC236}">
                  <a16:creationId xmlns:a16="http://schemas.microsoft.com/office/drawing/2014/main" id="{CDC074FF-882E-4E53-AAEC-DBDD88AE3424}"/>
                </a:ext>
              </a:extLst>
            </p:cNvPr>
            <p:cNvSpPr/>
            <p:nvPr/>
          </p:nvSpPr>
          <p:spPr>
            <a:xfrm>
              <a:off x="6317419"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hlinkClick r:id="rId3" action="ppaction://hlinksldjump"/>
              <a:extLst>
                <a:ext uri="{FF2B5EF4-FFF2-40B4-BE49-F238E27FC236}">
                  <a16:creationId xmlns:a16="http://schemas.microsoft.com/office/drawing/2014/main" id="{12EAB138-AA04-49D1-9C2B-A9872C140B0C}"/>
                </a:ext>
              </a:extLst>
            </p:cNvPr>
            <p:cNvSpPr txBox="1"/>
            <p:nvPr/>
          </p:nvSpPr>
          <p:spPr>
            <a:xfrm>
              <a:off x="6152320" y="2479458"/>
              <a:ext cx="1475034" cy="584775"/>
            </a:xfrm>
            <a:prstGeom prst="rect">
              <a:avLst/>
            </a:prstGeom>
            <a:noFill/>
          </p:spPr>
          <p:txBody>
            <a:bodyPr wrap="square" rtlCol="0">
              <a:spAutoFit/>
            </a:bodyPr>
            <a:lstStyle/>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ارسال استعلام</a:t>
              </a: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جزئی)</a:t>
              </a:r>
              <a:endParaRPr lang="en-US"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grpSp>
      <p:sp>
        <p:nvSpPr>
          <p:cNvPr id="4" name="Oval 3">
            <a:hlinkClick r:id="rId4" action="ppaction://hlinksldjump"/>
            <a:extLst>
              <a:ext uri="{FF2B5EF4-FFF2-40B4-BE49-F238E27FC236}">
                <a16:creationId xmlns:a16="http://schemas.microsoft.com/office/drawing/2014/main" id="{561356D4-A49D-4A12-889C-61E4BF8E1522}"/>
              </a:ext>
            </a:extLst>
          </p:cNvPr>
          <p:cNvSpPr/>
          <p:nvPr/>
        </p:nvSpPr>
        <p:spPr>
          <a:xfrm>
            <a:off x="2103889"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2">
            <a:extLst>
              <a:ext uri="{FF2B5EF4-FFF2-40B4-BE49-F238E27FC236}">
                <a16:creationId xmlns:a16="http://schemas.microsoft.com/office/drawing/2014/main" id="{B7FA010E-3357-4EC1-B990-32DE6DAE9900}"/>
              </a:ext>
            </a:extLst>
          </p:cNvPr>
          <p:cNvSpPr/>
          <p:nvPr/>
        </p:nvSpPr>
        <p:spPr>
          <a:xfrm>
            <a:off x="2272042"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TextBox 9">
            <a:hlinkClick r:id="rId4" action="ppaction://hlinksldjump"/>
            <a:extLst>
              <a:ext uri="{FF2B5EF4-FFF2-40B4-BE49-F238E27FC236}">
                <a16:creationId xmlns:a16="http://schemas.microsoft.com/office/drawing/2014/main" id="{12EAB138-AA04-49D1-9C2B-A9872C140B0C}"/>
              </a:ext>
            </a:extLst>
          </p:cNvPr>
          <p:cNvSpPr txBox="1"/>
          <p:nvPr/>
        </p:nvSpPr>
        <p:spPr>
          <a:xfrm>
            <a:off x="2181849" y="2277832"/>
            <a:ext cx="1323971" cy="1015663"/>
          </a:xfrm>
          <a:prstGeom prst="rect">
            <a:avLst/>
          </a:prstGeom>
          <a:noFill/>
        </p:spPr>
        <p:txBody>
          <a:bodyPr wrap="square" rtlCol="0">
            <a:spAutoFit/>
          </a:bodyPr>
          <a:lstStyle/>
          <a:p>
            <a:pPr algn="ctr" rtl="1"/>
            <a:endParaRPr lang="fa-IR"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ارسال استعلام</a:t>
            </a: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متوسط)</a:t>
            </a:r>
          </a:p>
          <a:p>
            <a:pPr algn="ctr" rtl="1"/>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pic>
        <p:nvPicPr>
          <p:cNvPr id="2" name="Picture 1">
            <a:hlinkClick r:id="rId4"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93818" y="3215914"/>
            <a:ext cx="279483" cy="279483"/>
          </a:xfrm>
          <a:prstGeom prst="rect">
            <a:avLst/>
          </a:prstGeom>
        </p:spPr>
      </p:pic>
      <p:pic>
        <p:nvPicPr>
          <p:cNvPr id="12" name="Picture 11">
            <a:hlinkClick r:id="rId3"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47182" y="3213960"/>
            <a:ext cx="279483" cy="279483"/>
          </a:xfrm>
          <a:prstGeom prst="rect">
            <a:avLst/>
          </a:prstGeom>
        </p:spPr>
      </p:pic>
      <p:cxnSp>
        <p:nvCxnSpPr>
          <p:cNvPr id="13" name="Straight Connector 12">
            <a:extLst>
              <a:ext uri="{FF2B5EF4-FFF2-40B4-BE49-F238E27FC236}">
                <a16:creationId xmlns:a16="http://schemas.microsoft.com/office/drawing/2014/main" id="{B8857015-8C14-4834-ADF5-3ED0356AF43F}"/>
              </a:ext>
            </a:extLst>
          </p:cNvPr>
          <p:cNvCxnSpPr/>
          <p:nvPr/>
        </p:nvCxnSpPr>
        <p:spPr>
          <a:xfrm flipV="1">
            <a:off x="2871033" y="1650331"/>
            <a:ext cx="3526007" cy="667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8857015-8C14-4834-ADF5-3ED0356AF43F}"/>
              </a:ext>
            </a:extLst>
          </p:cNvPr>
          <p:cNvCxnSpPr/>
          <p:nvPr/>
        </p:nvCxnSpPr>
        <p:spPr>
          <a:xfrm rot="16200000">
            <a:off x="6208991" y="1839652"/>
            <a:ext cx="377185" cy="1086"/>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8857015-8C14-4834-ADF5-3ED0356AF43F}"/>
              </a:ext>
            </a:extLst>
          </p:cNvPr>
          <p:cNvCxnSpPr/>
          <p:nvPr/>
        </p:nvCxnSpPr>
        <p:spPr>
          <a:xfrm rot="16200000">
            <a:off x="2684276" y="1838381"/>
            <a:ext cx="377185" cy="108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5489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47" y="108264"/>
            <a:ext cx="6490536" cy="466432"/>
          </a:xfrm>
          <a:prstGeom prst="rect">
            <a:avLst/>
          </a:prstGeom>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824357"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183" y="665205"/>
            <a:ext cx="5939743" cy="3592442"/>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357" y="95483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47514" y="846393"/>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و ارسال استعلام ها در کارتابل تایید و ارسال استعلام ها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6775" y="230979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8" name="Picture 1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5" name="Picture 24">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6" name="Picture 2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14310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up)">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C:\Users\ali kamali\Desktop\intro powerpoi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7938"/>
            <a:ext cx="9144000" cy="5151438"/>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881B854B-C3EA-463F-A533-48688129E884}"/>
              </a:ext>
            </a:extLst>
          </p:cNvPr>
          <p:cNvSpPr/>
          <p:nvPr/>
        </p:nvSpPr>
        <p:spPr>
          <a:xfrm>
            <a:off x="3853787" y="1055924"/>
            <a:ext cx="1573283" cy="1573283"/>
          </a:xfrm>
          <a:prstGeom prst="ellipse">
            <a:avLst/>
          </a:prstGeom>
          <a:solidFill>
            <a:schemeClr val="tx2">
              <a:lumMod val="60000"/>
              <a:lumOff val="40000"/>
            </a:schemeClr>
          </a:solidFill>
          <a:ln>
            <a:noFill/>
          </a:ln>
          <a:effectLst>
            <a:outerShdw blurRad="50800" dist="381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sp>
        <p:nvSpPr>
          <p:cNvPr id="42" name="TextBox 41">
            <a:extLst>
              <a:ext uri="{FF2B5EF4-FFF2-40B4-BE49-F238E27FC236}">
                <a16:creationId xmlns:a16="http://schemas.microsoft.com/office/drawing/2014/main" id="{2DC5BBC0-C849-4957-93DF-220BC900F1F3}"/>
              </a:ext>
            </a:extLst>
          </p:cNvPr>
          <p:cNvSpPr txBox="1"/>
          <p:nvPr/>
        </p:nvSpPr>
        <p:spPr>
          <a:xfrm>
            <a:off x="3409326" y="3689931"/>
            <a:ext cx="2554333" cy="346249"/>
          </a:xfrm>
          <a:custGeom>
            <a:avLst/>
            <a:gdLst>
              <a:gd name="connsiteX0" fmla="*/ 0 w 2554333"/>
              <a:gd name="connsiteY0" fmla="*/ 0 h 377026"/>
              <a:gd name="connsiteX1" fmla="*/ 2554333 w 2554333"/>
              <a:gd name="connsiteY1" fmla="*/ 0 h 377026"/>
              <a:gd name="connsiteX2" fmla="*/ 2554333 w 2554333"/>
              <a:gd name="connsiteY2" fmla="*/ 377026 h 377026"/>
              <a:gd name="connsiteX3" fmla="*/ 0 w 2554333"/>
              <a:gd name="connsiteY3" fmla="*/ 377026 h 377026"/>
              <a:gd name="connsiteX4" fmla="*/ 0 w 2554333"/>
              <a:gd name="connsiteY4" fmla="*/ 0 h 377026"/>
              <a:gd name="connsiteX0" fmla="*/ 0 w 2554333"/>
              <a:gd name="connsiteY0" fmla="*/ 0 h 377026"/>
              <a:gd name="connsiteX1" fmla="*/ 2478133 w 2554333"/>
              <a:gd name="connsiteY1" fmla="*/ 0 h 377026"/>
              <a:gd name="connsiteX2" fmla="*/ 2554333 w 2554333"/>
              <a:gd name="connsiteY2" fmla="*/ 377026 h 377026"/>
              <a:gd name="connsiteX3" fmla="*/ 0 w 2554333"/>
              <a:gd name="connsiteY3" fmla="*/ 377026 h 377026"/>
              <a:gd name="connsiteX4" fmla="*/ 0 w 2554333"/>
              <a:gd name="connsiteY4" fmla="*/ 0 h 377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333" h="377026">
                <a:moveTo>
                  <a:pt x="0" y="0"/>
                </a:moveTo>
                <a:lnTo>
                  <a:pt x="2478133" y="0"/>
                </a:lnTo>
                <a:lnTo>
                  <a:pt x="2554333" y="377026"/>
                </a:lnTo>
                <a:lnTo>
                  <a:pt x="0" y="377026"/>
                </a:lnTo>
                <a:lnTo>
                  <a:pt x="0" y="0"/>
                </a:lnTo>
                <a:close/>
              </a:path>
            </a:pathLst>
          </a:custGeom>
          <a:noFill/>
        </p:spPr>
        <p:txBody>
          <a:bodyPr wrap="square" lIns="68577" tIns="34289" rIns="68577" bIns="34289" rtlCol="0">
            <a:spAutoFit/>
          </a:bodyPr>
          <a:lstStyle/>
          <a:p>
            <a:pPr algn="ctr"/>
            <a:r>
              <a:rPr lang="en-US" sz="1800" b="1" dirty="0">
                <a:solidFill>
                  <a:schemeClr val="tx1">
                    <a:lumMod val="65000"/>
                    <a:lumOff val="35000"/>
                  </a:schemeClr>
                </a:solidFill>
                <a:latin typeface="Sitka Banner" pitchFamily="2" charset="0"/>
              </a:rPr>
              <a:t>www.setadiran.ir</a:t>
            </a:r>
          </a:p>
        </p:txBody>
      </p:sp>
      <p:pic>
        <p:nvPicPr>
          <p:cNvPr id="1044" name="Picture 20" descr="C:\Users\ali kamali\Desktop\intro powerpoint 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35628" y="722799"/>
            <a:ext cx="1554162" cy="371792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ali kamali\Desktop\intro powerpoint 2.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98611" y="725618"/>
            <a:ext cx="17494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ali kamali\Desktop\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9852" y="1084495"/>
            <a:ext cx="1555750" cy="1522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li kamali\Desktop\e-namad-120x12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422" y="243641"/>
            <a:ext cx="946285" cy="78068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li kamali\Desktop\vezarat-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0553" y="221829"/>
            <a:ext cx="1277484" cy="7511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li kamali\Desktop\سامانه ستاد ایران 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3933" y="2744653"/>
            <a:ext cx="3326446" cy="84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7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wipe(right)">
                                      <p:cBhvr>
                                        <p:cTn id="7" dur="1000"/>
                                        <p:tgtEl>
                                          <p:spTgt spid="1044"/>
                                        </p:tgtEl>
                                      </p:cBhvr>
                                    </p:animEffect>
                                  </p:childTnLst>
                                </p:cTn>
                              </p:par>
                              <p:par>
                                <p:cTn id="8" presetID="22" presetClass="entr" presetSubtype="8" fill="hold" nodeType="withEffect">
                                  <p:stCondLst>
                                    <p:cond delay="0"/>
                                  </p:stCondLst>
                                  <p:childTnLst>
                                    <p:set>
                                      <p:cBhvr>
                                        <p:cTn id="9" dur="1" fill="hold">
                                          <p:stCondLst>
                                            <p:cond delay="0"/>
                                          </p:stCondLst>
                                        </p:cTn>
                                        <p:tgtEl>
                                          <p:spTgt spid="1045"/>
                                        </p:tgtEl>
                                        <p:attrNameLst>
                                          <p:attrName>style.visibility</p:attrName>
                                        </p:attrNameLst>
                                      </p:cBhvr>
                                      <p:to>
                                        <p:strVal val="visible"/>
                                      </p:to>
                                    </p:set>
                                    <p:animEffect transition="in" filter="wipe(left)">
                                      <p:cBhvr>
                                        <p:cTn id="10" dur="1000"/>
                                        <p:tgtEl>
                                          <p:spTgt spid="1045"/>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300" fill="hold"/>
                                        <p:tgtEl>
                                          <p:spTgt spid="30"/>
                                        </p:tgtEl>
                                        <p:attrNameLst>
                                          <p:attrName>ppt_w</p:attrName>
                                        </p:attrNameLst>
                                      </p:cBhvr>
                                      <p:tavLst>
                                        <p:tav tm="0">
                                          <p:val>
                                            <p:fltVal val="0"/>
                                          </p:val>
                                        </p:tav>
                                        <p:tav tm="100000">
                                          <p:val>
                                            <p:strVal val="#ppt_w"/>
                                          </p:val>
                                        </p:tav>
                                      </p:tavLst>
                                    </p:anim>
                                    <p:anim calcmode="lin" valueType="num">
                                      <p:cBhvr>
                                        <p:cTn id="15" dur="300" fill="hold"/>
                                        <p:tgtEl>
                                          <p:spTgt spid="30"/>
                                        </p:tgtEl>
                                        <p:attrNameLst>
                                          <p:attrName>ppt_h</p:attrName>
                                        </p:attrNameLst>
                                      </p:cBhvr>
                                      <p:tavLst>
                                        <p:tav tm="0">
                                          <p:val>
                                            <p:fltVal val="0"/>
                                          </p:val>
                                        </p:tav>
                                        <p:tav tm="100000">
                                          <p:val>
                                            <p:strVal val="#ppt_h"/>
                                          </p:val>
                                        </p:tav>
                                      </p:tavLst>
                                    </p:anim>
                                    <p:animEffect transition="in" filter="fade">
                                      <p:cBhvr>
                                        <p:cTn id="16" dur="300"/>
                                        <p:tgtEl>
                                          <p:spTgt spid="30"/>
                                        </p:tgtEl>
                                      </p:cBhvr>
                                    </p:animEffect>
                                  </p:childTnLst>
                                </p:cTn>
                              </p:par>
                            </p:childTnLst>
                          </p:cTn>
                        </p:par>
                        <p:par>
                          <p:cTn id="17" fill="hold">
                            <p:stCondLst>
                              <p:cond delay="1300"/>
                            </p:stCondLst>
                            <p:childTnLst>
                              <p:par>
                                <p:cTn id="18" presetID="53" presetClass="entr" presetSubtype="16" fill="hold" nodeType="afterEffect">
                                  <p:stCondLst>
                                    <p:cond delay="0"/>
                                  </p:stCondLst>
                                  <p:childTnLst>
                                    <p:set>
                                      <p:cBhvr>
                                        <p:cTn id="19" dur="1" fill="hold">
                                          <p:stCondLst>
                                            <p:cond delay="0"/>
                                          </p:stCondLst>
                                        </p:cTn>
                                        <p:tgtEl>
                                          <p:spTgt spid="1047"/>
                                        </p:tgtEl>
                                        <p:attrNameLst>
                                          <p:attrName>style.visibility</p:attrName>
                                        </p:attrNameLst>
                                      </p:cBhvr>
                                      <p:to>
                                        <p:strVal val="visible"/>
                                      </p:to>
                                    </p:set>
                                    <p:anim calcmode="lin" valueType="num">
                                      <p:cBhvr>
                                        <p:cTn id="20" dur="500" fill="hold"/>
                                        <p:tgtEl>
                                          <p:spTgt spid="1047"/>
                                        </p:tgtEl>
                                        <p:attrNameLst>
                                          <p:attrName>ppt_w</p:attrName>
                                        </p:attrNameLst>
                                      </p:cBhvr>
                                      <p:tavLst>
                                        <p:tav tm="0">
                                          <p:val>
                                            <p:fltVal val="0"/>
                                          </p:val>
                                        </p:tav>
                                        <p:tav tm="100000">
                                          <p:val>
                                            <p:strVal val="#ppt_w"/>
                                          </p:val>
                                        </p:tav>
                                      </p:tavLst>
                                    </p:anim>
                                    <p:anim calcmode="lin" valueType="num">
                                      <p:cBhvr>
                                        <p:cTn id="21" dur="500" fill="hold"/>
                                        <p:tgtEl>
                                          <p:spTgt spid="1047"/>
                                        </p:tgtEl>
                                        <p:attrNameLst>
                                          <p:attrName>ppt_h</p:attrName>
                                        </p:attrNameLst>
                                      </p:cBhvr>
                                      <p:tavLst>
                                        <p:tav tm="0">
                                          <p:val>
                                            <p:fltVal val="0"/>
                                          </p:val>
                                        </p:tav>
                                        <p:tav tm="100000">
                                          <p:val>
                                            <p:strVal val="#ppt_h"/>
                                          </p:val>
                                        </p:tav>
                                      </p:tavLst>
                                    </p:anim>
                                    <p:animEffect transition="in" filter="fade">
                                      <p:cBhvr>
                                        <p:cTn id="22" dur="500"/>
                                        <p:tgtEl>
                                          <p:spTgt spid="1047"/>
                                        </p:tgtEl>
                                      </p:cBhvr>
                                    </p:animEffect>
                                  </p:childTnLst>
                                </p:cTn>
                              </p:par>
                            </p:childTnLst>
                          </p:cTn>
                        </p:par>
                        <p:par>
                          <p:cTn id="23" fill="hold">
                            <p:stCondLst>
                              <p:cond delay="1800"/>
                            </p:stCondLst>
                            <p:childTnLst>
                              <p:par>
                                <p:cTn id="24" presetID="22" presetClass="entr" presetSubtype="2" fill="hold" nodeType="afterEffect">
                                  <p:stCondLst>
                                    <p:cond delay="0"/>
                                  </p:stCondLst>
                                  <p:childTnLst>
                                    <p:set>
                                      <p:cBhvr>
                                        <p:cTn id="25" dur="1" fill="hold">
                                          <p:stCondLst>
                                            <p:cond delay="0"/>
                                          </p:stCondLst>
                                        </p:cTn>
                                        <p:tgtEl>
                                          <p:spTgt spid="1027"/>
                                        </p:tgtEl>
                                        <p:attrNameLst>
                                          <p:attrName>style.visibility</p:attrName>
                                        </p:attrNameLst>
                                      </p:cBhvr>
                                      <p:to>
                                        <p:strVal val="visible"/>
                                      </p:to>
                                    </p:set>
                                    <p:animEffect transition="in" filter="wipe(right)">
                                      <p:cBhvr>
                                        <p:cTn id="26" dur="1000"/>
                                        <p:tgtEl>
                                          <p:spTgt spid="1027"/>
                                        </p:tgtEl>
                                      </p:cBhvr>
                                    </p:animEffect>
                                  </p:childTnLst>
                                </p:cTn>
                              </p:par>
                              <p:par>
                                <p:cTn id="27" presetID="41" presetClass="entr" presetSubtype="0" fill="hold" grpId="0" nodeType="with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42"/>
                                        </p:tgtEl>
                                        <p:attrNameLst>
                                          <p:attrName>ppt_y</p:attrName>
                                        </p:attrNameLst>
                                      </p:cBhvr>
                                      <p:tavLst>
                                        <p:tav tm="0">
                                          <p:val>
                                            <p:strVal val="#ppt_y"/>
                                          </p:val>
                                        </p:tav>
                                        <p:tav tm="100000">
                                          <p:val>
                                            <p:strVal val="#ppt_y"/>
                                          </p:val>
                                        </p:tav>
                                      </p:tavLst>
                                    </p:anim>
                                    <p:anim calcmode="lin" valueType="num">
                                      <p:cBhvr>
                                        <p:cTn id="31"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42"/>
                                        </p:tgtEl>
                                      </p:cBhvr>
                                    </p:animEffect>
                                  </p:childTnLst>
                                </p:cTn>
                              </p:par>
                              <p:par>
                                <p:cTn id="34" presetID="10" presetClass="entr" presetSubtype="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fade">
                                      <p:cBhvr>
                                        <p:cTn id="36" dur="500"/>
                                        <p:tgtEl>
                                          <p:spTgt spid="2053"/>
                                        </p:tgtEl>
                                      </p:cBhvr>
                                    </p:animEffect>
                                  </p:childTnLst>
                                </p:cTn>
                              </p:par>
                              <p:par>
                                <p:cTn id="37" presetID="10" presetClass="entr" presetSubtype="0"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fade">
                                      <p:cBhvr>
                                        <p:cTn id="3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824357"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513" y="950897"/>
            <a:ext cx="5868763" cy="3479087"/>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8677" y="78668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0102" y="3894930"/>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تاریخ تخمینی تعیین برنده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امکان مشخص نمودن تاریخ، جهت تعیین تامین کننده </a:t>
            </a:r>
            <a:r>
              <a:rPr lang="fa-IR" sz="1100" b="1" dirty="0" smtClean="0">
                <a:latin typeface="B Zar" panose="00000400000000000000" pitchFamily="2" charset="-78"/>
                <a:ea typeface="Calibri" panose="020F0502020204030204" pitchFamily="34" charset="0"/>
                <a:cs typeface="B Nazanin" panose="00000400000000000000" pitchFamily="2" charset="-78"/>
              </a:rPr>
              <a:t>برنده، </a:t>
            </a:r>
            <a:r>
              <a:rPr lang="fa-IR" sz="1100" b="1" dirty="0">
                <a:latin typeface="B Zar" panose="00000400000000000000" pitchFamily="2" charset="-78"/>
                <a:ea typeface="Calibri" panose="020F0502020204030204" pitchFamily="34" charset="0"/>
                <a:cs typeface="B Nazanin" panose="00000400000000000000" pitchFamily="2" charset="-78"/>
              </a:rPr>
              <a:t>وجود دارد. این فیلد </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بايد بزرگتر از </a:t>
            </a:r>
            <a:r>
              <a:rPr lang="fa-IR" sz="1100" b="1" dirty="0" smtClean="0">
                <a:latin typeface="B Zar" panose="00000400000000000000" pitchFamily="2" charset="-78"/>
                <a:ea typeface="Calibri" panose="020F0502020204030204" pitchFamily="34" charset="0"/>
                <a:cs typeface="B Nazanin" panose="00000400000000000000" pitchFamily="2" charset="-78"/>
              </a:rPr>
              <a:t>مدت اعتبار استعلام و کوچکتر از تاریخ نیاز به کالا/خدمت باشد.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63087" y="246937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677" y="400961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50162" y="681580"/>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مدت اعتبار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زمان </a:t>
            </a:r>
            <a:r>
              <a:rPr lang="fa-IR" sz="1100" b="1" dirty="0">
                <a:latin typeface="B Zar" panose="00000400000000000000" pitchFamily="2" charset="-78"/>
                <a:ea typeface="Calibri" panose="020F0502020204030204" pitchFamily="34" charset="0"/>
                <a:cs typeface="B Nazanin" panose="00000400000000000000" pitchFamily="2" charset="-78"/>
              </a:rPr>
              <a:t>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روز</a:t>
            </a:r>
            <a:r>
              <a:rPr lang="fa-IR" sz="1100" b="1" dirty="0">
                <a:latin typeface="B Zar" panose="00000400000000000000" pitchFamily="2" charset="-78"/>
                <a:ea typeface="Calibri" panose="020F0502020204030204" pitchFamily="34" charset="0"/>
                <a:cs typeface="B Nazanin" panose="00000400000000000000" pitchFamily="2" charset="-78"/>
              </a:rPr>
              <a:t>: مدت زمان مجاز برای پاسخ به استعلام </a:t>
            </a:r>
            <a:r>
              <a:rPr lang="fa-IR" sz="1100" b="1" dirty="0" smtClean="0">
                <a:latin typeface="B Zar" panose="00000400000000000000" pitchFamily="2" charset="-78"/>
                <a:ea typeface="Calibri" panose="020F0502020204030204" pitchFamily="34" charset="0"/>
                <a:cs typeface="B Nazanin" panose="00000400000000000000" pitchFamily="2" charset="-78"/>
              </a:rPr>
              <a:t>از سوی </a:t>
            </a:r>
            <a:r>
              <a:rPr lang="fa-IR" sz="1100" b="1" dirty="0">
                <a:latin typeface="B Zar" panose="00000400000000000000" pitchFamily="2" charset="-78"/>
                <a:ea typeface="Calibri" panose="020F0502020204030204" pitchFamily="34" charset="0"/>
                <a:cs typeface="B Nazanin" panose="00000400000000000000" pitchFamily="2" charset="-78"/>
              </a:rPr>
              <a:t>تامین کنندگان در واحد </a:t>
            </a:r>
            <a:r>
              <a:rPr lang="fa-IR" sz="1100" b="1" dirty="0" smtClean="0">
                <a:latin typeface="B Zar" panose="00000400000000000000" pitchFamily="2" charset="-78"/>
                <a:ea typeface="Calibri" panose="020F0502020204030204" pitchFamily="34" charset="0"/>
                <a:cs typeface="B Nazanin" panose="00000400000000000000" pitchFamily="2" charset="-78"/>
              </a:rPr>
              <a:t>زمانی روز </a:t>
            </a:r>
            <a:r>
              <a:rPr lang="fa-IR" sz="1100" b="1" dirty="0">
                <a:latin typeface="B Zar" panose="00000400000000000000" pitchFamily="2" charset="-78"/>
                <a:ea typeface="Calibri" panose="020F0502020204030204" pitchFamily="34" charset="0"/>
                <a:cs typeface="B Nazanin" panose="00000400000000000000" pitchFamily="2" charset="-78"/>
              </a:rPr>
              <a:t>در این گزینه درج می شود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زمان </a:t>
            </a:r>
            <a:r>
              <a:rPr lang="fa-IR" sz="1100" b="1" dirty="0">
                <a:latin typeface="B Zar" panose="00000400000000000000" pitchFamily="2" charset="-78"/>
                <a:ea typeface="Calibri" panose="020F0502020204030204" pitchFamily="34" charset="0"/>
                <a:cs typeface="B Nazanin" panose="00000400000000000000" pitchFamily="2" charset="-78"/>
              </a:rPr>
              <a:t>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ساعت</a:t>
            </a:r>
            <a:r>
              <a:rPr lang="fa-IR" sz="1100" b="1" dirty="0">
                <a:latin typeface="B Zar" panose="00000400000000000000" pitchFamily="2" charset="-78"/>
                <a:ea typeface="Calibri" panose="020F0502020204030204" pitchFamily="34" charset="0"/>
                <a:cs typeface="B Nazanin" panose="00000400000000000000" pitchFamily="2" charset="-78"/>
              </a:rPr>
              <a:t>: در صورتی که نیاز به پاسخ فوری از تامین کنندگان در همان روز باشد در </a:t>
            </a:r>
            <a:r>
              <a:rPr lang="fa-IR" sz="1100" b="1" dirty="0" smtClean="0">
                <a:latin typeface="B Zar" panose="00000400000000000000" pitchFamily="2" charset="-78"/>
                <a:ea typeface="Calibri" panose="020F0502020204030204" pitchFamily="34" charset="0"/>
                <a:cs typeface="B Nazanin" panose="00000400000000000000" pitchFamily="2" charset="-78"/>
              </a:rPr>
              <a:t>این صورت </a:t>
            </a:r>
            <a:r>
              <a:rPr lang="fa-IR" sz="1100" b="1" dirty="0">
                <a:latin typeface="B Zar" panose="00000400000000000000" pitchFamily="2" charset="-78"/>
                <a:ea typeface="Calibri" panose="020F0502020204030204" pitchFamily="34" charset="0"/>
                <a:cs typeface="B Nazanin" panose="00000400000000000000" pitchFamily="2" charset="-78"/>
              </a:rPr>
              <a:t>گزینه همان روز انتخاب نموده و تعداد ساعت مدنظر را تکمیل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درتعیین زمان اعتبار استعلام دقت نمایید تا از تاریخ نیاز به تمامی کالاها / </a:t>
            </a:r>
            <a:r>
              <a:rPr lang="fa-IR" sz="1100" b="1" dirty="0" smtClean="0">
                <a:latin typeface="B Zar" panose="00000400000000000000" pitchFamily="2" charset="-78"/>
                <a:ea typeface="Calibri" panose="020F0502020204030204" pitchFamily="34" charset="0"/>
                <a:cs typeface="B Nazanin" panose="00000400000000000000" pitchFamily="2" charset="-78"/>
              </a:rPr>
              <a:t>خدمات کوچکتر </a:t>
            </a:r>
            <a:r>
              <a:rPr lang="fa-IR" sz="1100" b="1" dirty="0">
                <a:latin typeface="B Zar" panose="00000400000000000000" pitchFamily="2" charset="-78"/>
                <a:ea typeface="Calibri" panose="020F0502020204030204" pitchFamily="34" charset="0"/>
                <a:cs typeface="B Nazanin" panose="00000400000000000000" pitchFamily="2" charset="-78"/>
              </a:rPr>
              <a:t>یا برابر انتخاب گردد </a:t>
            </a:r>
            <a:r>
              <a:rPr lang="fa-IR" sz="1100" b="1" dirty="0" smtClean="0">
                <a:latin typeface="B Zar" panose="00000400000000000000" pitchFamily="2" charset="-78"/>
                <a:ea typeface="Calibri" panose="020F0502020204030204" pitchFamily="34" charset="0"/>
                <a:cs typeface="B Nazanin" panose="00000400000000000000" pitchFamily="2" charset="-78"/>
              </a:rPr>
              <a:t>و تنها تامین کنندگانی </a:t>
            </a:r>
            <a:r>
              <a:rPr lang="fa-IR" sz="1100" b="1" dirty="0">
                <a:latin typeface="B Zar" panose="00000400000000000000" pitchFamily="2" charset="-78"/>
                <a:ea typeface="Calibri" panose="020F0502020204030204" pitchFamily="34" charset="0"/>
                <a:cs typeface="B Nazanin" panose="00000400000000000000" pitchFamily="2" charset="-78"/>
              </a:rPr>
              <a:t>که در آن بازه زمانی پاسخ خود را ارسال نمایند، مورد ارزیابی قرار خواهند </a:t>
            </a:r>
            <a:r>
              <a:rPr lang="fa-IR" sz="1100" b="1" dirty="0" smtClean="0">
                <a:latin typeface="B Zar" panose="00000400000000000000" pitchFamily="2" charset="-78"/>
                <a:ea typeface="Calibri" panose="020F0502020204030204" pitchFamily="34" charset="0"/>
                <a:cs typeface="B Nazanin" panose="00000400000000000000" pitchFamily="2" charset="-78"/>
              </a:rPr>
              <a:t>گرفت.</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79665" y="302380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339148" y="628694"/>
            <a:ext cx="4120039" cy="307777"/>
          </a:xfrm>
          <a:prstGeom prst="rect">
            <a:avLst/>
          </a:prstGeom>
        </p:spPr>
        <p:txBody>
          <a:bodyPr wrap="none">
            <a:spAutoFit/>
          </a:bodyPr>
          <a:lstStyle/>
          <a:p>
            <a:r>
              <a:rPr lang="fa-IR" b="1" dirty="0" smtClean="0">
                <a:latin typeface="B Zar,Bold"/>
                <a:cs typeface="B Nazanin" panose="00000400000000000000" pitchFamily="2" charset="-78"/>
              </a:rPr>
              <a:t>فرم تایید استعلام (</a:t>
            </a:r>
            <a:r>
              <a:rPr lang="fa-IR" b="1" dirty="0" smtClean="0">
                <a:solidFill>
                  <a:srgbClr val="7030A0"/>
                </a:solidFill>
                <a:latin typeface="B Zar,Bold"/>
                <a:cs typeface="B Nazanin" panose="00000400000000000000" pitchFamily="2" charset="-78"/>
              </a:rPr>
              <a:t>دسترسی کارپرداز به مشاهده اطلاعات قیمت</a:t>
            </a:r>
            <a:r>
              <a:rPr lang="fa-IR" b="1" dirty="0" smtClean="0">
                <a:latin typeface="B Zar,Bold"/>
                <a:cs typeface="B Nazanin" panose="00000400000000000000" pitchFamily="2" charset="-78"/>
              </a:rPr>
              <a:t>)</a:t>
            </a:r>
            <a:endParaRPr lang="en-US" dirty="0">
              <a:cs typeface="B Nazanin" panose="00000400000000000000" pitchFamily="2" charset="-78"/>
            </a:endParaRPr>
          </a:p>
        </p:txBody>
      </p:sp>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147" y="108264"/>
            <a:ext cx="6490536" cy="466432"/>
          </a:xfrm>
          <a:prstGeom prst="rect">
            <a:avLst/>
          </a:prstGeom>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3" name="Picture 2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6" name="Picture 2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7" name="Picture 2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8" name="Picture 2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9" name="Picture 2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0" name="Picture 2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1" name="Picture 30">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2" name="Picture 31">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63216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up)">
                                      <p:cBhvr>
                                        <p:cTn id="33" dur="500"/>
                                        <p:tgtEl>
                                          <p:spTgt spid="5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824357"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562" y="643663"/>
            <a:ext cx="5882294" cy="3661355"/>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8677" y="81054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6188" y="108051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0322" y="705439"/>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انتخاب ردیف مربوطه در انتهای جدول،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فقط یک تامین کننده وجود داشته باشد و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فرآیند خرید ابطال می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2732" y="109068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3030" y="1652364"/>
            <a:ext cx="1876796" cy="1119770"/>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147" y="108264"/>
            <a:ext cx="6490536" cy="466432"/>
          </a:xfrm>
          <a:prstGeom prst="rect">
            <a:avLst/>
          </a:prstGeom>
        </p:spPr>
      </p:pic>
      <p:pic>
        <p:nvPicPr>
          <p:cNvPr id="21" name="Picture 2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3" name="Picture 22">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4" name="Picture 2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5" name="Picture 2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6" name="Picture 25">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7" name="Picture 2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8" name="Picture 2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9" name="Picture 2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0" name="Picture 29">
            <a:hlinkClick r:id="rId20"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1" name="Picture 30">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66288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824357" y="237538"/>
            <a:ext cx="191590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108" y="746079"/>
            <a:ext cx="5845573" cy="3774530"/>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97877"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7877" y="206038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29302" y="1945701"/>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ثبت اطلاعات فرم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سپس جهت ارسال استعلام به تامین کننده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ارسال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با گواهی امضای الکترونیکی، امضا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60192" y="88904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9362" y="7460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وضعیت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تائید پیغام، وضعیت استعلام انتخاب شده از حالت </a:t>
            </a:r>
            <a:r>
              <a:rPr lang="en-US" sz="1100" b="1" dirty="0" smtClean="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تنظیم</a:t>
            </a:r>
            <a:r>
              <a:rPr lang="en-US" sz="1100" b="1" dirty="0" smtClean="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به </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تائید</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یا</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تغییر کرده و در </a:t>
            </a:r>
            <a:r>
              <a:rPr lang="fa-IR" sz="1100" b="1" dirty="0" smtClean="0">
                <a:latin typeface="B Zar" panose="00000400000000000000" pitchFamily="2" charset="-78"/>
                <a:ea typeface="Calibri" panose="020F0502020204030204" pitchFamily="34" charset="0"/>
                <a:cs typeface="B Nazanin" panose="00000400000000000000" pitchFamily="2" charset="-78"/>
              </a:rPr>
              <a:t>ستون</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وضعیت </a:t>
            </a:r>
            <a:r>
              <a:rPr lang="fa-IR" sz="1100" b="1" dirty="0">
                <a:latin typeface="B Zar" panose="00000400000000000000" pitchFamily="2" charset="-78"/>
                <a:ea typeface="Calibri" panose="020F0502020204030204" pitchFamily="34" charset="0"/>
                <a:cs typeface="B Nazanin" panose="00000400000000000000" pitchFamily="2" charset="-78"/>
              </a:rPr>
              <a:t>جدول، نمایش داده خواهد شد.</a:t>
            </a:r>
          </a:p>
        </p:txBody>
      </p:sp>
      <p:pic>
        <p:nvPicPr>
          <p:cNvPr id="15"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2955" y="404072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5511" y="404072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147" y="108264"/>
            <a:ext cx="6490536" cy="466432"/>
          </a:xfrm>
          <a:prstGeom prst="rect">
            <a:avLst/>
          </a:prstGeom>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5" name="Picture 2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6" name="Picture 2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7" name="Picture 2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8" name="Picture 2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9" name="Picture 2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0" name="Picture 2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1" name="Picture 30">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2" name="Picture 31">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68992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up)">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80" y="632012"/>
            <a:ext cx="5963653" cy="3121833"/>
          </a:xfrm>
          <a:prstGeom prst="rect">
            <a:avLst/>
          </a:prstGeom>
        </p:spPr>
      </p:pic>
      <p:pic>
        <p:nvPicPr>
          <p:cNvPr id="20" name="Picture 1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40223" y="237538"/>
            <a:ext cx="210826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8343" y="21841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79981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47970" y="691369"/>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و ارسال استعلام ها در کارتابل مقام تشخیص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147" y="108264"/>
            <a:ext cx="6490536" cy="466432"/>
          </a:xfrm>
          <a:prstGeom prst="rect">
            <a:avLst/>
          </a:prstGeom>
        </p:spPr>
      </p:pic>
      <p:pic>
        <p:nvPicPr>
          <p:cNvPr id="11" name="Picture 1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2" name="Picture 1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15" name="Picture 1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17" name="Picture 1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18" name="Picture 1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19" name="Picture 18">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5" name="Picture 24">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6" name="Picture 2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06086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right)">
                                      <p:cBhvr>
                                        <p:cTn id="13" dur="500"/>
                                        <p:tgtEl>
                                          <p:spTgt spid="1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23" y="643334"/>
            <a:ext cx="5967610" cy="2593025"/>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9567" y="73816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721312" y="3856570"/>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تاریخ تخمینی تعیین برنده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امکان مشخص نمودن تاریخ، جهت تعیین تامین کننده </a:t>
            </a:r>
            <a:r>
              <a:rPr lang="fa-IR" sz="1100" b="1" dirty="0" smtClean="0">
                <a:latin typeface="B Zar" panose="00000400000000000000" pitchFamily="2" charset="-78"/>
                <a:ea typeface="Calibri" panose="020F0502020204030204" pitchFamily="34" charset="0"/>
                <a:cs typeface="B Nazanin" panose="00000400000000000000" pitchFamily="2" charset="-78"/>
              </a:rPr>
              <a:t>برنده، </a:t>
            </a:r>
            <a:r>
              <a:rPr lang="fa-IR" sz="1100" b="1" dirty="0">
                <a:latin typeface="B Zar" panose="00000400000000000000" pitchFamily="2" charset="-78"/>
                <a:ea typeface="Calibri" panose="020F0502020204030204" pitchFamily="34" charset="0"/>
                <a:cs typeface="B Nazanin" panose="00000400000000000000" pitchFamily="2" charset="-78"/>
              </a:rPr>
              <a:t>وجود دارد. این فیلد </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بايد بزرگتر از </a:t>
            </a:r>
            <a:r>
              <a:rPr lang="fa-IR" sz="1100" b="1" dirty="0" smtClean="0">
                <a:latin typeface="B Zar" panose="00000400000000000000" pitchFamily="2" charset="-78"/>
                <a:ea typeface="Calibri" panose="020F0502020204030204" pitchFamily="34" charset="0"/>
                <a:cs typeface="B Nazanin" panose="00000400000000000000" pitchFamily="2" charset="-78"/>
              </a:rPr>
              <a:t>مدت اعتبار استعلام و کوچکتر از تاریخ نیاز به کالا/خدمت باشد.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18454" y="22150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9567" y="397125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372" y="633060"/>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مدت اعتبار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زمان </a:t>
            </a:r>
            <a:r>
              <a:rPr lang="fa-IR" sz="1100" b="1" dirty="0">
                <a:latin typeface="B Zar" panose="00000400000000000000" pitchFamily="2" charset="-78"/>
                <a:ea typeface="Calibri" panose="020F0502020204030204" pitchFamily="34" charset="0"/>
                <a:cs typeface="B Nazanin" panose="00000400000000000000" pitchFamily="2" charset="-78"/>
              </a:rPr>
              <a:t>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روز</a:t>
            </a:r>
            <a:r>
              <a:rPr lang="fa-IR" sz="1100" b="1" dirty="0">
                <a:latin typeface="B Zar" panose="00000400000000000000" pitchFamily="2" charset="-78"/>
                <a:ea typeface="Calibri" panose="020F0502020204030204" pitchFamily="34" charset="0"/>
                <a:cs typeface="B Nazanin" panose="00000400000000000000" pitchFamily="2" charset="-78"/>
              </a:rPr>
              <a:t>: مدت زمان مجاز برای پاسخ به استعلام </a:t>
            </a:r>
            <a:r>
              <a:rPr lang="fa-IR" sz="1100" b="1" dirty="0" smtClean="0">
                <a:latin typeface="B Zar" panose="00000400000000000000" pitchFamily="2" charset="-78"/>
                <a:ea typeface="Calibri" panose="020F0502020204030204" pitchFamily="34" charset="0"/>
                <a:cs typeface="B Nazanin" panose="00000400000000000000" pitchFamily="2" charset="-78"/>
              </a:rPr>
              <a:t>از سوی </a:t>
            </a:r>
            <a:r>
              <a:rPr lang="fa-IR" sz="1100" b="1" dirty="0">
                <a:latin typeface="B Zar" panose="00000400000000000000" pitchFamily="2" charset="-78"/>
                <a:ea typeface="Calibri" panose="020F0502020204030204" pitchFamily="34" charset="0"/>
                <a:cs typeface="B Nazanin" panose="00000400000000000000" pitchFamily="2" charset="-78"/>
              </a:rPr>
              <a:t>تامین کنندگان در واحد </a:t>
            </a:r>
            <a:r>
              <a:rPr lang="fa-IR" sz="1100" b="1" dirty="0" smtClean="0">
                <a:latin typeface="B Zar" panose="00000400000000000000" pitchFamily="2" charset="-78"/>
                <a:ea typeface="Calibri" panose="020F0502020204030204" pitchFamily="34" charset="0"/>
                <a:cs typeface="B Nazanin" panose="00000400000000000000" pitchFamily="2" charset="-78"/>
              </a:rPr>
              <a:t>زمانی روز </a:t>
            </a:r>
            <a:r>
              <a:rPr lang="fa-IR" sz="1100" b="1" dirty="0">
                <a:latin typeface="B Zar" panose="00000400000000000000" pitchFamily="2" charset="-78"/>
                <a:ea typeface="Calibri" panose="020F0502020204030204" pitchFamily="34" charset="0"/>
                <a:cs typeface="B Nazanin" panose="00000400000000000000" pitchFamily="2" charset="-78"/>
              </a:rPr>
              <a:t>در این گزینه درج می شود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زمان </a:t>
            </a:r>
            <a:r>
              <a:rPr lang="fa-IR" sz="1100" b="1" dirty="0">
                <a:latin typeface="B Zar" panose="00000400000000000000" pitchFamily="2" charset="-78"/>
                <a:ea typeface="Calibri" panose="020F0502020204030204" pitchFamily="34" charset="0"/>
                <a:cs typeface="B Nazanin" panose="00000400000000000000" pitchFamily="2" charset="-78"/>
              </a:rPr>
              <a:t>اعتبار استعلام بر حسب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ساعت</a:t>
            </a:r>
            <a:r>
              <a:rPr lang="fa-IR" sz="1100" b="1" dirty="0">
                <a:latin typeface="B Zar" panose="00000400000000000000" pitchFamily="2" charset="-78"/>
                <a:ea typeface="Calibri" panose="020F0502020204030204" pitchFamily="34" charset="0"/>
                <a:cs typeface="B Nazanin" panose="00000400000000000000" pitchFamily="2" charset="-78"/>
              </a:rPr>
              <a:t>: در صورتی که نیاز به پاسخ فوری از تامین کنندگان در همان روز باشد در </a:t>
            </a:r>
            <a:r>
              <a:rPr lang="fa-IR" sz="1100" b="1" dirty="0" smtClean="0">
                <a:latin typeface="B Zar" panose="00000400000000000000" pitchFamily="2" charset="-78"/>
                <a:ea typeface="Calibri" panose="020F0502020204030204" pitchFamily="34" charset="0"/>
                <a:cs typeface="B Nazanin" panose="00000400000000000000" pitchFamily="2" charset="-78"/>
              </a:rPr>
              <a:t>این صورت </a:t>
            </a:r>
            <a:r>
              <a:rPr lang="fa-IR" sz="1100" b="1" dirty="0">
                <a:latin typeface="B Zar" panose="00000400000000000000" pitchFamily="2" charset="-78"/>
                <a:ea typeface="Calibri" panose="020F0502020204030204" pitchFamily="34" charset="0"/>
                <a:cs typeface="B Nazanin" panose="00000400000000000000" pitchFamily="2" charset="-78"/>
              </a:rPr>
              <a:t>گزینه همان روز انتخاب نموده و تعداد ساعت مدنظر را تکمیل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درتعیین زمان اعتبار استعلام دقت نمایید تا از تاریخ نیاز به تمامی کالاها / </a:t>
            </a:r>
            <a:r>
              <a:rPr lang="fa-IR" sz="1100" b="1" dirty="0" smtClean="0">
                <a:latin typeface="B Zar" panose="00000400000000000000" pitchFamily="2" charset="-78"/>
                <a:ea typeface="Calibri" panose="020F0502020204030204" pitchFamily="34" charset="0"/>
                <a:cs typeface="B Nazanin" panose="00000400000000000000" pitchFamily="2" charset="-78"/>
              </a:rPr>
              <a:t>خدمات کوچکتر </a:t>
            </a:r>
            <a:r>
              <a:rPr lang="fa-IR" sz="1100" b="1" dirty="0">
                <a:latin typeface="B Zar" panose="00000400000000000000" pitchFamily="2" charset="-78"/>
                <a:ea typeface="Calibri" panose="020F0502020204030204" pitchFamily="34" charset="0"/>
                <a:cs typeface="B Nazanin" panose="00000400000000000000" pitchFamily="2" charset="-78"/>
              </a:rPr>
              <a:t>یا برابر انتخاب گردد </a:t>
            </a:r>
            <a:r>
              <a:rPr lang="fa-IR" sz="1100" b="1" dirty="0" smtClean="0">
                <a:latin typeface="B Zar" panose="00000400000000000000" pitchFamily="2" charset="-78"/>
                <a:ea typeface="Calibri" panose="020F0502020204030204" pitchFamily="34" charset="0"/>
                <a:cs typeface="B Nazanin" panose="00000400000000000000" pitchFamily="2" charset="-78"/>
              </a:rPr>
              <a:t>و تنها تامین کنندگانی </a:t>
            </a:r>
            <a:r>
              <a:rPr lang="fa-IR" sz="1100" b="1" dirty="0">
                <a:latin typeface="B Zar" panose="00000400000000000000" pitchFamily="2" charset="-78"/>
                <a:ea typeface="Calibri" panose="020F0502020204030204" pitchFamily="34" charset="0"/>
                <a:cs typeface="B Nazanin" panose="00000400000000000000" pitchFamily="2" charset="-78"/>
              </a:rPr>
              <a:t>که در آن بازه زمانی پاسخ خود را ارسال نمایند، مورد ارزیابی قرار خواهند </a:t>
            </a:r>
            <a:r>
              <a:rPr lang="fa-IR" sz="1100" b="1" dirty="0" smtClean="0">
                <a:latin typeface="B Zar" panose="00000400000000000000" pitchFamily="2" charset="-78"/>
                <a:ea typeface="Calibri" panose="020F0502020204030204" pitchFamily="34" charset="0"/>
                <a:cs typeface="B Nazanin" panose="00000400000000000000" pitchFamily="2" charset="-78"/>
              </a:rPr>
              <a:t>گرفت.</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6415" y="274617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640223" y="237538"/>
            <a:ext cx="210826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147" y="108264"/>
            <a:ext cx="6490536" cy="466432"/>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2" name="Picture 2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3" name="Picture 2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5" name="Picture 2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6" name="Picture 2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7" name="Picture 2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8" name="Picture 27">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9" name="Picture 28">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0" name="Picture 29">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08227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51" y="649404"/>
            <a:ext cx="6051479" cy="2958831"/>
          </a:xfrm>
          <a:prstGeom prst="rect">
            <a:avLst/>
          </a:prstGeom>
        </p:spPr>
      </p:pic>
      <p:pic>
        <p:nvPicPr>
          <p:cNvPr id="15" name="Picture 1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973" y="85118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46079"/>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انتخاب ردیف مربوطه در انتهای جدول،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تمامی تامین کنندگان را تعیین و تکلیف نمایید.</a:t>
            </a: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نکته: </a:t>
            </a: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فقط یک تامین کننده وجود داشته باشد و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فرآیند خرید ابطال می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5837" y="96801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54029" y="1529188"/>
            <a:ext cx="1876796" cy="1119770"/>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a:xfrm>
            <a:off x="6640223" y="237538"/>
            <a:ext cx="210826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147" y="108264"/>
            <a:ext cx="6490536" cy="466432"/>
          </a:xfrm>
          <a:prstGeom prst="rect">
            <a:avLst/>
          </a:prstGeom>
        </p:spPr>
      </p:pic>
      <p:pic>
        <p:nvPicPr>
          <p:cNvPr id="12" name="Picture 1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4" name="Picture 1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6" name="Picture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1" name="Picture 20">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3" name="Picture 2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4" name="Picture 23">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5" name="Picture 24">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6" name="Picture 25">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7" name="Picture 26">
            <a:hlinkClick r:id="rId20"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8" name="Picture 27">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55559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51" y="649404"/>
            <a:ext cx="6051479" cy="2958831"/>
          </a:xfrm>
          <a:prstGeom prst="rect">
            <a:avLst/>
          </a:prstGeom>
        </p:spPr>
      </p:pic>
      <p:pic>
        <p:nvPicPr>
          <p:cNvPr id="15" name="Picture 1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6"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206038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80672" y="1945701"/>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ثبت اطلاعات فرم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سپس جهت ارسال استعلام به تامین کننده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ارسال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با گواهی امضای الکترونیکی، امضا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18300" y="70077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50732" y="74607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وضعیت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تائید پیغام، وضعیت استعلام انتخاب شده از حالت </a:t>
            </a:r>
            <a:r>
              <a:rPr lang="en-US" sz="1100" b="1" dirty="0" smtClean="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تنظیم</a:t>
            </a:r>
            <a:r>
              <a:rPr lang="en-US" sz="1100" b="1" dirty="0" smtClean="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به </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تائید</a:t>
            </a:r>
            <a:r>
              <a:rPr lang="en-US"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تغییر </a:t>
            </a:r>
            <a:r>
              <a:rPr lang="fa-IR" sz="1100" b="1" dirty="0">
                <a:latin typeface="B Zar" panose="00000400000000000000" pitchFamily="2" charset="-78"/>
                <a:ea typeface="Calibri" panose="020F0502020204030204" pitchFamily="34" charset="0"/>
                <a:cs typeface="B Nazanin" panose="00000400000000000000" pitchFamily="2" charset="-78"/>
              </a:rPr>
              <a:t>کرده و در </a:t>
            </a:r>
            <a:r>
              <a:rPr lang="fa-IR" sz="1100" b="1" dirty="0" smtClean="0">
                <a:latin typeface="B Zar" panose="00000400000000000000" pitchFamily="2" charset="-78"/>
                <a:ea typeface="Calibri" panose="020F0502020204030204" pitchFamily="34" charset="0"/>
                <a:cs typeface="B Nazanin" panose="00000400000000000000" pitchFamily="2" charset="-78"/>
              </a:rPr>
              <a:t>ستون</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وضعیت </a:t>
            </a:r>
            <a:r>
              <a:rPr lang="fa-IR" sz="1100" b="1" dirty="0">
                <a:latin typeface="B Zar" panose="00000400000000000000" pitchFamily="2" charset="-78"/>
                <a:ea typeface="Calibri" panose="020F0502020204030204" pitchFamily="34" charset="0"/>
                <a:cs typeface="B Nazanin" panose="00000400000000000000" pitchFamily="2" charset="-78"/>
              </a:rPr>
              <a:t>جدول، نمایش داده خواهد شد.</a:t>
            </a:r>
          </a:p>
        </p:txBody>
      </p:sp>
      <p:pic>
        <p:nvPicPr>
          <p:cNvPr id="2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2025" y="31982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5"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10967" y="319823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640223" y="237538"/>
            <a:ext cx="210826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ارسـال استعلام</a:t>
            </a:r>
            <a:endParaRPr lang="en-US" sz="1050" dirty="0">
              <a:solidFill>
                <a:srgbClr val="0070C0"/>
              </a:solidFill>
              <a:cs typeface="B Titr" panose="00000700000000000000" pitchFamily="2" charset="-78"/>
            </a:endParaRPr>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147" y="108264"/>
            <a:ext cx="6490536" cy="466432"/>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9" name="Picture 1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7" name="Picture 26">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8" name="Picture 2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9" name="Picture 2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30" name="Picture 29">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31" name="Picture 30">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2" name="Picture 31">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3" name="Picture 32">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4" name="Picture 33">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78839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500"/>
                                        <p:tgtEl>
                                          <p:spTgt spid="14"/>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par>
                                <p:cTn id="23" presetID="53"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151726" y="1012196"/>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تایید پاسخ استعلام</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grpSp>
        <p:nvGrpSpPr>
          <p:cNvPr id="24" name="Group 23"/>
          <p:cNvGrpSpPr/>
          <p:nvPr/>
        </p:nvGrpSpPr>
        <p:grpSpPr>
          <a:xfrm>
            <a:off x="5839544" y="2152155"/>
            <a:ext cx="1483157" cy="1481141"/>
            <a:chOff x="6142488" y="2152155"/>
            <a:chExt cx="1483157" cy="1481141"/>
          </a:xfrm>
        </p:grpSpPr>
        <p:sp>
          <p:nvSpPr>
            <p:cNvPr id="5" name="Oval 4">
              <a:hlinkClick r:id="rId3" action="ppaction://hlinksldjump"/>
              <a:extLst>
                <a:ext uri="{FF2B5EF4-FFF2-40B4-BE49-F238E27FC236}">
                  <a16:creationId xmlns:a16="http://schemas.microsoft.com/office/drawing/2014/main" id="{B37A6BC0-A425-498E-AEA8-2DE9E1D42DAC}"/>
                </a:ext>
              </a:extLst>
            </p:cNvPr>
            <p:cNvSpPr/>
            <p:nvPr/>
          </p:nvSpPr>
          <p:spPr>
            <a:xfrm>
              <a:off x="6144504"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4">
              <a:extLst>
                <a:ext uri="{FF2B5EF4-FFF2-40B4-BE49-F238E27FC236}">
                  <a16:creationId xmlns:a16="http://schemas.microsoft.com/office/drawing/2014/main" id="{CDC074FF-882E-4E53-AAEC-DBDD88AE3424}"/>
                </a:ext>
              </a:extLst>
            </p:cNvPr>
            <p:cNvSpPr/>
            <p:nvPr/>
          </p:nvSpPr>
          <p:spPr>
            <a:xfrm>
              <a:off x="6317419"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hlinkClick r:id="rId3" action="ppaction://hlinksldjump"/>
              <a:extLst>
                <a:ext uri="{FF2B5EF4-FFF2-40B4-BE49-F238E27FC236}">
                  <a16:creationId xmlns:a16="http://schemas.microsoft.com/office/drawing/2014/main" id="{12EAB138-AA04-49D1-9C2B-A9872C140B0C}"/>
                </a:ext>
              </a:extLst>
            </p:cNvPr>
            <p:cNvSpPr txBox="1"/>
            <p:nvPr/>
          </p:nvSpPr>
          <p:spPr>
            <a:xfrm>
              <a:off x="6142488" y="2331978"/>
              <a:ext cx="1475034" cy="815608"/>
            </a:xfrm>
            <a:prstGeom prst="rect">
              <a:avLst/>
            </a:prstGeom>
            <a:noFill/>
          </p:spPr>
          <p:txBody>
            <a:bodyPr wrap="square" rtlCol="0">
              <a:spAutoFit/>
            </a:bodyPr>
            <a:lstStyle/>
            <a:p>
              <a:pPr algn="ctr" rtl="1"/>
              <a:r>
                <a:rPr lang="fa-IR" sz="15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تایید پاسخ </a:t>
              </a:r>
            </a:p>
            <a:p>
              <a:pPr algn="ctr" rtl="1"/>
              <a:r>
                <a:rPr lang="fa-IR" sz="15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استعلام</a:t>
              </a: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جزئی)</a:t>
              </a:r>
              <a:endParaRPr lang="en-US"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grpSp>
      <p:sp>
        <p:nvSpPr>
          <p:cNvPr id="4" name="Oval 3">
            <a:hlinkClick r:id="rId4" action="ppaction://hlinksldjump"/>
            <a:extLst>
              <a:ext uri="{FF2B5EF4-FFF2-40B4-BE49-F238E27FC236}">
                <a16:creationId xmlns:a16="http://schemas.microsoft.com/office/drawing/2014/main" id="{561356D4-A49D-4A12-889C-61E4BF8E1522}"/>
              </a:ext>
            </a:extLst>
          </p:cNvPr>
          <p:cNvSpPr/>
          <p:nvPr/>
        </p:nvSpPr>
        <p:spPr>
          <a:xfrm>
            <a:off x="2257999" y="2142323"/>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2">
            <a:extLst>
              <a:ext uri="{FF2B5EF4-FFF2-40B4-BE49-F238E27FC236}">
                <a16:creationId xmlns:a16="http://schemas.microsoft.com/office/drawing/2014/main" id="{B7FA010E-3357-4EC1-B990-32DE6DAE9900}"/>
              </a:ext>
            </a:extLst>
          </p:cNvPr>
          <p:cNvSpPr/>
          <p:nvPr/>
        </p:nvSpPr>
        <p:spPr>
          <a:xfrm>
            <a:off x="2426152"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TextBox 9">
            <a:hlinkClick r:id="rId4" action="ppaction://hlinksldjump"/>
            <a:extLst>
              <a:ext uri="{FF2B5EF4-FFF2-40B4-BE49-F238E27FC236}">
                <a16:creationId xmlns:a16="http://schemas.microsoft.com/office/drawing/2014/main" id="{12EAB138-AA04-49D1-9C2B-A9872C140B0C}"/>
              </a:ext>
            </a:extLst>
          </p:cNvPr>
          <p:cNvSpPr txBox="1"/>
          <p:nvPr/>
        </p:nvSpPr>
        <p:spPr>
          <a:xfrm>
            <a:off x="2316295" y="2356488"/>
            <a:ext cx="1323971" cy="1015663"/>
          </a:xfrm>
          <a:prstGeom prst="rect">
            <a:avLst/>
          </a:prstGeom>
          <a:noFill/>
        </p:spPr>
        <p:txBody>
          <a:bodyPr wrap="square" rtlCol="0">
            <a:spAutoFit/>
          </a:bodyPr>
          <a:lstStyle/>
          <a:p>
            <a:pPr algn="ctr" rtl="1"/>
            <a:r>
              <a:rPr lang="fa-IR" sz="15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تایید پاسخ</a:t>
            </a:r>
          </a:p>
          <a:p>
            <a:pPr algn="ctr" rtl="1"/>
            <a:r>
              <a:rPr lang="fa-IR" sz="15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استعلام</a:t>
            </a:r>
          </a:p>
          <a:p>
            <a:pPr algn="ctr" rtl="1"/>
            <a:r>
              <a:rPr lang="fa-IR" sz="1600"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متوسط)</a:t>
            </a:r>
          </a:p>
          <a:p>
            <a:pPr algn="ctr" rtl="1"/>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pic>
        <p:nvPicPr>
          <p:cNvPr id="2" name="Picture 1">
            <a:hlinkClick r:id="rId4"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47928" y="3215914"/>
            <a:ext cx="279483" cy="279483"/>
          </a:xfrm>
          <a:prstGeom prst="rect">
            <a:avLst/>
          </a:prstGeom>
        </p:spPr>
      </p:pic>
      <p:pic>
        <p:nvPicPr>
          <p:cNvPr id="12" name="Picture 11">
            <a:hlinkClick r:id="rId3"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01292" y="3213960"/>
            <a:ext cx="279483" cy="279483"/>
          </a:xfrm>
          <a:prstGeom prst="rect">
            <a:avLst/>
          </a:prstGeom>
        </p:spPr>
      </p:pic>
      <p:cxnSp>
        <p:nvCxnSpPr>
          <p:cNvPr id="13" name="Straight Connector 12">
            <a:extLst>
              <a:ext uri="{FF2B5EF4-FFF2-40B4-BE49-F238E27FC236}">
                <a16:creationId xmlns:a16="http://schemas.microsoft.com/office/drawing/2014/main" id="{B8857015-8C14-4834-ADF5-3ED0356AF43F}"/>
              </a:ext>
            </a:extLst>
          </p:cNvPr>
          <p:cNvCxnSpPr/>
          <p:nvPr/>
        </p:nvCxnSpPr>
        <p:spPr>
          <a:xfrm flipV="1">
            <a:off x="3025143" y="1650331"/>
            <a:ext cx="3526007" cy="667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8857015-8C14-4834-ADF5-3ED0356AF43F}"/>
              </a:ext>
            </a:extLst>
          </p:cNvPr>
          <p:cNvCxnSpPr/>
          <p:nvPr/>
        </p:nvCxnSpPr>
        <p:spPr>
          <a:xfrm rot="16200000">
            <a:off x="6363101" y="1839652"/>
            <a:ext cx="377185" cy="1086"/>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8857015-8C14-4834-ADF5-3ED0356AF43F}"/>
              </a:ext>
            </a:extLst>
          </p:cNvPr>
          <p:cNvCxnSpPr/>
          <p:nvPr/>
        </p:nvCxnSpPr>
        <p:spPr>
          <a:xfrm rot="16200000">
            <a:off x="2838386" y="1838381"/>
            <a:ext cx="377185" cy="108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4196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60" y="116073"/>
            <a:ext cx="6481091" cy="454786"/>
          </a:xfrm>
          <a:prstGeom prst="rect">
            <a:avLst/>
          </a:prstGeom>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750" y="623744"/>
            <a:ext cx="5946774" cy="3079580"/>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6701"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29550" y="282927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8186" y="746079"/>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a:t>
            </a:r>
            <a:r>
              <a:rPr lang="fa-IR" sz="1100" b="1" dirty="0">
                <a:latin typeface="B Zar" panose="00000400000000000000" pitchFamily="2" charset="-78"/>
                <a:ea typeface="Calibri" panose="020F0502020204030204" pitchFamily="34" charset="0"/>
                <a:cs typeface="B Nazanin" panose="00000400000000000000" pitchFamily="2" charset="-78"/>
              </a:rPr>
              <a:t>از ارسال پاسخ </a:t>
            </a:r>
            <a:r>
              <a:rPr lang="fa-IR" sz="1100" b="1" dirty="0" smtClean="0">
                <a:latin typeface="B Zar" panose="00000400000000000000" pitchFamily="2" charset="-78"/>
                <a:ea typeface="Calibri" panose="020F0502020204030204" pitchFamily="34" charset="0"/>
                <a:cs typeface="B Nazanin" panose="00000400000000000000" pitchFamily="2" charset="-78"/>
              </a:rPr>
              <a:t>استعلام </a:t>
            </a:r>
            <a:r>
              <a:rPr lang="fa-IR" sz="1100" b="1" dirty="0">
                <a:latin typeface="B Zar" panose="00000400000000000000" pitchFamily="2" charset="-78"/>
                <a:ea typeface="Calibri" panose="020F0502020204030204" pitchFamily="34" charset="0"/>
                <a:cs typeface="B Nazanin" panose="00000400000000000000" pitchFamily="2" charset="-78"/>
              </a:rPr>
              <a:t>ها از سوی تامین کنندگان و پیش از تشکیل جدول مقایسه ای </a:t>
            </a:r>
            <a:r>
              <a:rPr lang="fa-IR" sz="1100" b="1" dirty="0" smtClean="0">
                <a:latin typeface="B Zar" panose="00000400000000000000" pitchFamily="2" charset="-78"/>
                <a:ea typeface="Calibri" panose="020F0502020204030204" pitchFamily="34" charset="0"/>
                <a:cs typeface="B Nazanin" panose="00000400000000000000" pitchFamily="2" charset="-78"/>
              </a:rPr>
              <a:t>الزام </a:t>
            </a:r>
            <a:r>
              <a:rPr lang="fa-IR" sz="1100" b="1" dirty="0">
                <a:latin typeface="B Zar" panose="00000400000000000000" pitchFamily="2" charset="-78"/>
                <a:ea typeface="Calibri" panose="020F0502020204030204" pitchFamily="34" charset="0"/>
                <a:cs typeface="B Nazanin" panose="00000400000000000000" pitchFamily="2" charset="-78"/>
              </a:rPr>
              <a:t>است که پاسخ های </a:t>
            </a:r>
            <a:r>
              <a:rPr lang="fa-IR" sz="1100" b="1" dirty="0" smtClean="0">
                <a:latin typeface="B Zar" panose="00000400000000000000" pitchFamily="2" charset="-78"/>
                <a:ea typeface="Calibri" panose="020F0502020204030204" pitchFamily="34" charset="0"/>
                <a:cs typeface="B Nazanin" panose="00000400000000000000" pitchFamily="2" charset="-78"/>
              </a:rPr>
              <a:t>دریافتی </a:t>
            </a:r>
            <a:r>
              <a:rPr lang="fa-IR" sz="1100" b="1" dirty="0">
                <a:latin typeface="B Zar" panose="00000400000000000000" pitchFamily="2" charset="-78"/>
                <a:ea typeface="Calibri" panose="020F0502020204030204" pitchFamily="34" charset="0"/>
                <a:cs typeface="B Nazanin" panose="00000400000000000000" pitchFamily="2" charset="-78"/>
              </a:rPr>
              <a:t>بررسی </a:t>
            </a:r>
            <a:r>
              <a:rPr lang="fa-IR" sz="1100" b="1" dirty="0" smtClean="0">
                <a:latin typeface="B Zar" panose="00000400000000000000" pitchFamily="2" charset="-78"/>
                <a:ea typeface="Calibri" panose="020F0502020204030204" pitchFamily="34" charset="0"/>
                <a:cs typeface="B Nazanin" panose="00000400000000000000" pitchFamily="2" charset="-78"/>
              </a:rPr>
              <a:t>شده و تائید </a:t>
            </a:r>
            <a:r>
              <a:rPr lang="fa-IR" sz="1100" b="1" dirty="0">
                <a:latin typeface="B Zar" panose="00000400000000000000" pitchFamily="2" charset="-78"/>
                <a:ea typeface="Calibri" panose="020F0502020204030204" pitchFamily="34" charset="0"/>
                <a:cs typeface="B Nazanin" panose="00000400000000000000" pitchFamily="2" charset="-78"/>
              </a:rPr>
              <a:t>گردند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بدین منظور، با انتخاب منوی تایید پاسخ </a:t>
            </a:r>
            <a:r>
              <a:rPr lang="fa-IR" sz="1100" b="1" dirty="0" smtClean="0">
                <a:latin typeface="B Zar" panose="00000400000000000000" pitchFamily="2" charset="-78"/>
                <a:ea typeface="Calibri" panose="020F0502020204030204" pitchFamily="34" charset="0"/>
                <a:cs typeface="B Nazanin" panose="00000400000000000000" pitchFamily="2" charset="-78"/>
              </a:rPr>
              <a:t>استعلام </a:t>
            </a:r>
            <a:r>
              <a:rPr lang="fa-IR" sz="1100" b="1" dirty="0">
                <a:latin typeface="B Zar" panose="00000400000000000000" pitchFamily="2" charset="-78"/>
                <a:ea typeface="Calibri" panose="020F0502020204030204" pitchFamily="34" charset="0"/>
                <a:cs typeface="B Nazanin" panose="00000400000000000000" pitchFamily="2" charset="-78"/>
              </a:rPr>
              <a:t>ها، در کارتابل می توانید لیست </a:t>
            </a:r>
            <a:r>
              <a:rPr lang="fa-IR" sz="1100" b="1" dirty="0" smtClean="0">
                <a:latin typeface="B Zar" panose="00000400000000000000" pitchFamily="2" charset="-78"/>
                <a:ea typeface="Calibri" panose="020F0502020204030204" pitchFamily="34" charset="0"/>
                <a:cs typeface="B Nazanin" panose="00000400000000000000" pitchFamily="2" charset="-78"/>
              </a:rPr>
              <a:t>کلیه پاسخ </a:t>
            </a:r>
            <a:r>
              <a:rPr lang="fa-IR" sz="1100" b="1" dirty="0">
                <a:latin typeface="B Zar" panose="00000400000000000000" pitchFamily="2" charset="-78"/>
                <a:ea typeface="Calibri" panose="020F0502020204030204" pitchFamily="34" charset="0"/>
                <a:cs typeface="B Nazanin" panose="00000400000000000000" pitchFamily="2" charset="-78"/>
              </a:rPr>
              <a:t>های دریافتی از سوی تامین کنندگان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پاسخ استعلام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0" name="Picture 1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7079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172" y="641631"/>
            <a:ext cx="5841926" cy="4136254"/>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7037"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382" y="220523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48522" y="746079"/>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اطلاعات کالاهای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مشاهده اطلاعات تکمیلی کالا توسط تامین کننده مورد نظر، با کلیک بر روی انتخاب ردیف هر کالا در انتهای جدول، می توانید اطلاعات قیمت و هزینه هایی که توسط تامین کننده ثبت شده است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2553" y="300490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060" y="116073"/>
            <a:ext cx="6481091" cy="454786"/>
          </a:xfrm>
          <a:prstGeom prst="rect">
            <a:avLst/>
          </a:prstGeom>
        </p:spPr>
      </p:pic>
      <p:pic>
        <p:nvPicPr>
          <p:cNvPr id="20" name="Picture 1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2" name="Picture 2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3" name="Picture 2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4" name="Picture 2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5" name="Picture 2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6" name="Picture 2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7" name="Picture 2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8" name="Picture 27">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42905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2511"/>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905262" y="2941718"/>
            <a:ext cx="7276832" cy="900247"/>
          </a:xfrm>
          <a:prstGeom prst="rect">
            <a:avLst/>
          </a:prstGeom>
          <a:noFill/>
        </p:spPr>
        <p:txBody>
          <a:bodyPr wrap="square" lIns="68580" tIns="34290" rIns="68580" bIns="34290" rtlCol="0">
            <a:spAutoFit/>
          </a:bodyPr>
          <a:lstStyle/>
          <a:p>
            <a:pPr algn="ctr" rtl="1"/>
            <a:r>
              <a:rPr lang="fa-IR" sz="5400" dirty="0" smtClean="0">
                <a:solidFill>
                  <a:srgbClr val="002060"/>
                </a:solidFill>
                <a:effectLst>
                  <a:outerShdw blurRad="38100" dist="38100" dir="2700000" algn="tl">
                    <a:srgbClr val="000000">
                      <a:alpha val="43137"/>
                    </a:srgbClr>
                  </a:outerShdw>
                </a:effectLst>
                <a:latin typeface="IranNastaliq" pitchFamily="18" charset="0"/>
                <a:cs typeface="IranNastaliq" pitchFamily="18" charset="0"/>
              </a:rPr>
              <a:t>فرآیند خرید استعلامی – خدمت/کالا</a:t>
            </a:r>
            <a:endParaRPr lang="en-US" sz="5400" dirty="0">
              <a:solidFill>
                <a:srgbClr val="00206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53" name="Picture 9" descr="C:\Users\ali kamali\Desktop\logo 2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2284" y="927439"/>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94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strips(downLeft)">
                                      <p:cBhvr>
                                        <p:cTn id="7" dur="500"/>
                                        <p:tgtEl>
                                          <p:spTgt spid="5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6" name="Picture 2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477" y="606454"/>
            <a:ext cx="5843799" cy="4028250"/>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6701" y="803456"/>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14172" y="159129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8186" y="698353"/>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خدمات استعلام</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مشاهده اطلاعات تکمیلی خدمت توسط تامین کننده مورد نظر، با کلیک بر روی انتخاب ردیف هر خدمت در انتهای جدول، می توانید اطلاعات قیمت و هزینه هایی که توسط تامین کننده ثبت شده است را مشاهده نمایید.</a:t>
            </a:r>
          </a:p>
        </p:txBody>
      </p:sp>
      <p:pic>
        <p:nvPicPr>
          <p:cNvPr id="17"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699" y="104740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6701" y="223780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98126" y="2123124"/>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مدارکی توسط تامین کننده برای شما ارسال شده باشد،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smtClean="0">
                <a:latin typeface="B Zar" panose="00000400000000000000" pitchFamily="2" charset="-78"/>
                <a:ea typeface="Calibri" panose="020F0502020204030204" pitchFamily="34" charset="0"/>
                <a:cs typeface="B Nazanin" panose="00000400000000000000" pitchFamily="2" charset="-78"/>
              </a:rPr>
              <a:t>امکان مشاهده مدارک وجود دارد.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23376" y="42153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8753" y="3398866"/>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1931" y="4204213"/>
            <a:ext cx="221769" cy="242281"/>
          </a:xfrm>
          <a:prstGeom prst="rect">
            <a:avLst/>
          </a:prstGeom>
        </p:spPr>
      </p:pic>
      <p:sp>
        <p:nvSpPr>
          <p:cNvPr id="25" name="text 3"/>
          <p:cNvSpPr/>
          <p:nvPr/>
        </p:nvSpPr>
        <p:spPr>
          <a:xfrm>
            <a:off x="6678753" y="3291475"/>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اطلاعات مورد تایید است با ذکر توضیحات تایید پاسخ استعلام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سپس از طریق امضای الکترونیکی فرم را امضاء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060" y="116073"/>
            <a:ext cx="6481091" cy="454786"/>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9" name="Picture 2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30" name="Picture 2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31" name="Picture 3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32" name="Picture 3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33" name="Picture 3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34" name="Picture 3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5" name="Picture 34">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7" name="Picture 3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6598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par>
                          <p:cTn id="45" fill="hold">
                            <p:stCondLst>
                              <p:cond delay="3000"/>
                            </p:stCondLst>
                            <p:childTnLst>
                              <p:par>
                                <p:cTn id="46" presetID="22" presetClass="entr" presetSubtype="2"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right)">
                                      <p:cBhvr>
                                        <p:cTn id="48" dur="500"/>
                                        <p:tgtEl>
                                          <p:spTgt spid="22"/>
                                        </p:tgtEl>
                                      </p:cBhvr>
                                    </p:animEffect>
                                  </p:childTnLst>
                                </p:cTn>
                              </p:par>
                            </p:childTnLst>
                          </p:cTn>
                        </p:par>
                        <p:par>
                          <p:cTn id="49" fill="hold">
                            <p:stCondLst>
                              <p:cond delay="3500"/>
                            </p:stCondLst>
                            <p:childTnLst>
                              <p:par>
                                <p:cTn id="50" presetID="22" presetClass="entr" presetSubtype="1"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235" y="619815"/>
            <a:ext cx="5843799" cy="4028250"/>
          </a:xfrm>
          <a:prstGeom prst="rect">
            <a:avLst/>
          </a:prstGeom>
        </p:spPr>
      </p:pic>
      <p:sp>
        <p:nvSpPr>
          <p:cNvPr id="26" name="text 1"/>
          <p:cNvSpPr/>
          <p:nvPr/>
        </p:nvSpPr>
        <p:spPr>
          <a:xfrm>
            <a:off x="6674342" y="3468724"/>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ارسال به مقام تشخیص</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مبلغ پاسخ استعلام دریافتی از سوی تامین کننده، بالاتر از سقف خرید جزئی باشد دکمه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ارسال به مقام تشخیص </a:t>
            </a:r>
            <a:r>
              <a:rPr lang="fa-IR" sz="1100" b="1" dirty="0" smtClean="0">
                <a:latin typeface="B Zar" panose="00000400000000000000" pitchFamily="2" charset="-78"/>
                <a:ea typeface="Calibri" panose="020F0502020204030204" pitchFamily="34" charset="0"/>
                <a:cs typeface="B Nazanin" panose="00000400000000000000" pitchFamily="2" charset="-78"/>
              </a:rPr>
              <a:t>فعال می گردد و تایید استعلام توسط مقام تشخیص انجام می گردد و فرآیند خرید از جزئی به متوسط تغییر خواهد کرد.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5" descr="F:\پاورپوینت ها\ارزیابی کیفی\Arrow 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6138" y="3592066"/>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9" name="point 5" descr="F:\پاورپوینت ها\مسئول ثبت مناقصه\Blue\New folder\point 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3283" y="4215247"/>
            <a:ext cx="222008" cy="242039"/>
          </a:xfrm>
          <a:prstGeom prst="rect">
            <a:avLst/>
          </a:prstGeom>
          <a:noFill/>
          <a:extLst>
            <a:ext uri="{909E8E84-426E-40DD-AFC4-6F175D3DCCD1}">
              <a14:hiddenFill xmlns:a14="http://schemas.microsoft.com/office/drawing/2010/main">
                <a:solidFill>
                  <a:srgbClr val="FFFFFF"/>
                </a:solidFill>
              </a14:hiddenFill>
            </a:ext>
          </a:extLst>
        </p:spPr>
      </p:pic>
      <p:pic>
        <p:nvPicPr>
          <p:cNvPr id="30" name="point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40719" y="4204883"/>
            <a:ext cx="221769" cy="242281"/>
          </a:xfrm>
          <a:prstGeom prst="rect">
            <a:avLst/>
          </a:prstGeom>
        </p:spPr>
      </p:pic>
      <p:pic>
        <p:nvPicPr>
          <p:cNvPr id="31" name="Arrow 4" descr="F:\پاورپوینت ها\ارزیابی کیفی\Arrow 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88585" y="79640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 1"/>
          <p:cNvSpPr/>
          <p:nvPr/>
        </p:nvSpPr>
        <p:spPr>
          <a:xfrm>
            <a:off x="6662766" y="662787"/>
            <a:ext cx="2086100" cy="327525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پاسخ استعلام</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مردود است </a:t>
            </a:r>
            <a:r>
              <a:rPr lang="fa-IR" sz="1100" b="1" dirty="0">
                <a:latin typeface="B Zar" panose="00000400000000000000" pitchFamily="2" charset="-78"/>
                <a:ea typeface="Calibri" panose="020F0502020204030204" pitchFamily="34" charset="0"/>
                <a:cs typeface="B Nazanin" panose="00000400000000000000" pitchFamily="2" charset="-78"/>
              </a:rPr>
              <a:t>با ذکر توضیحات </a:t>
            </a:r>
            <a:r>
              <a:rPr lang="fa-IR" sz="1100" b="1" dirty="0" smtClean="0">
                <a:latin typeface="B Zar" panose="00000400000000000000" pitchFamily="2" charset="-78"/>
                <a:ea typeface="Calibri" panose="020F0502020204030204" pitchFamily="34" charset="0"/>
                <a:cs typeface="B Nazanin" panose="00000400000000000000" pitchFamily="2" charset="-78"/>
              </a:rPr>
              <a:t>ابطال </a:t>
            </a:r>
            <a:r>
              <a:rPr lang="fa-IR" sz="1100" b="1" dirty="0">
                <a:latin typeface="B Zar" panose="00000400000000000000" pitchFamily="2" charset="-78"/>
                <a:ea typeface="Calibri" panose="020F0502020204030204" pitchFamily="34" charset="0"/>
                <a:cs typeface="B Nazanin" panose="00000400000000000000" pitchFamily="2" charset="-78"/>
              </a:rPr>
              <a:t>پاسخ استعلام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از طریق امضای الکترونیکی فرم را </a:t>
            </a:r>
            <a:r>
              <a:rPr lang="fa-IR" sz="1100" b="1" dirty="0" smtClean="0">
                <a:latin typeface="B Zar" panose="00000400000000000000" pitchFamily="2" charset="-78"/>
                <a:ea typeface="Calibri" panose="020F0502020204030204" pitchFamily="34" charset="0"/>
                <a:cs typeface="B Nazanin" panose="00000400000000000000" pitchFamily="2" charset="-78"/>
              </a:rPr>
              <a:t>امضاء </a:t>
            </a:r>
            <a:r>
              <a:rPr lang="fa-IR" sz="1100" b="1" dirty="0">
                <a:latin typeface="B Zar" panose="00000400000000000000" pitchFamily="2" charset="-78"/>
                <a:ea typeface="Calibri" panose="020F0502020204030204" pitchFamily="34" charset="0"/>
                <a:cs typeface="B Nazanin" panose="00000400000000000000" pitchFamily="2" charset="-78"/>
              </a:rPr>
              <a:t>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lvl="0" algn="justLow" rtl="1">
              <a:lnSpc>
                <a:spcPct val="107000"/>
              </a:lnSpc>
              <a:spcAft>
                <a:spcPts val="600"/>
              </a:spcAft>
            </a:pP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در </a:t>
            </a:r>
            <a:r>
              <a:rPr lang="fa-IR" sz="1100" b="1" dirty="0">
                <a:latin typeface="B Zar" panose="00000400000000000000" pitchFamily="2" charset="-78"/>
                <a:ea typeface="Calibri" panose="020F0502020204030204" pitchFamily="34" charset="0"/>
                <a:cs typeface="B Nazanin" panose="00000400000000000000" pitchFamily="2" charset="-78"/>
              </a:rPr>
              <a:t>شرايطي که شما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را براي پاسخ استعلام مورد بررسي انتخاب نماييد، در حالي که تمامی پاسخ استعلام ‏هاي ارائه شده توسط سایر تامين کنندگان قبلا ابطال شده باشند، سيستم طي پيغامي به شما هشداري مبني بر ابطال </a:t>
            </a:r>
            <a:r>
              <a:rPr lang="fa-IR" sz="1100" b="1" dirty="0" smtClean="0">
                <a:latin typeface="B Zar" panose="00000400000000000000" pitchFamily="2" charset="-78"/>
                <a:ea typeface="Calibri" panose="020F0502020204030204" pitchFamily="34" charset="0"/>
                <a:cs typeface="B Nazanin" panose="00000400000000000000" pitchFamily="2" charset="-78"/>
              </a:rPr>
              <a:t>فرآيند خرید </a:t>
            </a:r>
            <a:r>
              <a:rPr lang="fa-IR" sz="1100" b="1" dirty="0">
                <a:latin typeface="B Zar" panose="00000400000000000000" pitchFamily="2" charset="-78"/>
                <a:ea typeface="Calibri" panose="020F0502020204030204" pitchFamily="34" charset="0"/>
                <a:cs typeface="B Nazanin" panose="00000400000000000000" pitchFamily="2" charset="-78"/>
              </a:rPr>
              <a:t>مي‏دهد و در صورت تائيد آن، به صورت خودکار وضعيت خرید مورد بررسي به ابطال شده تغيير مي کند. </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6346" y="1661455"/>
            <a:ext cx="2876190" cy="1171429"/>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8060" y="116073"/>
            <a:ext cx="6481091" cy="454786"/>
          </a:xfrm>
          <a:prstGeom prst="rect">
            <a:avLst/>
          </a:prstGeom>
        </p:spPr>
      </p:pic>
      <p:pic>
        <p:nvPicPr>
          <p:cNvPr id="19" name="Picture 1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1" name="Picture 2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2" name="Picture 2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3" name="Picture 22">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4" name="Picture 23">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5" name="Picture 24">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7" name="Picture 2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8" name="Picture 27">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3" name="Picture 32">
            <a:hlinkClick r:id="rId22"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4" name="Picture 33">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58937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1000"/>
                            </p:stCondLst>
                            <p:childTnLst>
                              <p:par>
                                <p:cTn id="35" presetID="22" presetClass="entr" presetSubtype="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par>
                          <p:cTn id="38" fill="hold">
                            <p:stCondLst>
                              <p:cond delay="1500"/>
                            </p:stCondLst>
                            <p:childTnLst>
                              <p:par>
                                <p:cTn id="39" presetID="22" presetClass="entr" presetSubtype="1"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639425" y="237538"/>
            <a:ext cx="2105063"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560" y="636803"/>
            <a:ext cx="5884579" cy="3451588"/>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7037" y="85118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4394" y="2725086"/>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48522" y="746079"/>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a:t>
            </a:r>
            <a:r>
              <a:rPr lang="fa-IR" sz="1100" b="1" dirty="0">
                <a:latin typeface="B Zar" panose="00000400000000000000" pitchFamily="2" charset="-78"/>
                <a:ea typeface="Calibri" panose="020F0502020204030204" pitchFamily="34" charset="0"/>
                <a:cs typeface="B Nazanin" panose="00000400000000000000" pitchFamily="2" charset="-78"/>
              </a:rPr>
              <a:t>از </a:t>
            </a:r>
            <a:r>
              <a:rPr lang="fa-IR" sz="1100" b="1" dirty="0" smtClean="0">
                <a:latin typeface="B Zar" panose="00000400000000000000" pitchFamily="2" charset="-78"/>
                <a:ea typeface="Calibri" panose="020F0502020204030204" pitchFamily="34" charset="0"/>
                <a:cs typeface="B Nazanin" panose="00000400000000000000" pitchFamily="2" charset="-78"/>
              </a:rPr>
              <a:t>تایید پاسخ استعلام ها وضعیت استعلام ها به (پاسخ استعلام تایید شده) تغییر خواهد کرد.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به همین ترتیب تمامی پاسخ های استعلام تامین کنندگان دیگر باید تعیین و تکلیف شوند.</a:t>
            </a: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060" y="116073"/>
            <a:ext cx="6481091" cy="454786"/>
          </a:xfrm>
          <a:prstGeom prst="rect">
            <a:avLst/>
          </a:prstGeom>
        </p:spPr>
      </p:pic>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0" name="Picture 1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56733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93" y="570707"/>
            <a:ext cx="5981802" cy="3411357"/>
          </a:xfrm>
          <a:prstGeom prst="rect">
            <a:avLst/>
          </a:prstGeom>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5" name="Rectangle 14"/>
          <p:cNvSpPr/>
          <p:nvPr/>
        </p:nvSpPr>
        <p:spPr>
          <a:xfrm>
            <a:off x="6541105" y="237538"/>
            <a:ext cx="221567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7040" y="276653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805" y="851182"/>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0564" y="746079"/>
            <a:ext cx="2086100" cy="218938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a:t>
            </a:r>
            <a:r>
              <a:rPr lang="fa-IR" sz="1100" b="1" dirty="0">
                <a:latin typeface="B Zar" panose="00000400000000000000" pitchFamily="2" charset="-78"/>
                <a:ea typeface="Calibri" panose="020F0502020204030204" pitchFamily="34" charset="0"/>
                <a:cs typeface="B Nazanin" panose="00000400000000000000" pitchFamily="2" charset="-78"/>
              </a:rPr>
              <a:t>از ارسال پاسخ </a:t>
            </a:r>
            <a:r>
              <a:rPr lang="fa-IR" sz="1100" b="1" dirty="0" smtClean="0">
                <a:latin typeface="B Zar" panose="00000400000000000000" pitchFamily="2" charset="-78"/>
                <a:ea typeface="Calibri" panose="020F0502020204030204" pitchFamily="34" charset="0"/>
                <a:cs typeface="B Nazanin" panose="00000400000000000000" pitchFamily="2" charset="-78"/>
              </a:rPr>
              <a:t>استعلام </a:t>
            </a:r>
            <a:r>
              <a:rPr lang="fa-IR" sz="1100" b="1" dirty="0">
                <a:latin typeface="B Zar" panose="00000400000000000000" pitchFamily="2" charset="-78"/>
                <a:ea typeface="Calibri" panose="020F0502020204030204" pitchFamily="34" charset="0"/>
                <a:cs typeface="B Nazanin" panose="00000400000000000000" pitchFamily="2" charset="-78"/>
              </a:rPr>
              <a:t>ها از سوی تامین کنندگان و پیش از تشکیل جدول مقایسه </a:t>
            </a:r>
            <a:r>
              <a:rPr lang="fa-IR" sz="1100" b="1" dirty="0" smtClean="0">
                <a:latin typeface="B Zar" panose="00000400000000000000" pitchFamily="2" charset="-78"/>
                <a:ea typeface="Calibri" panose="020F0502020204030204" pitchFamily="34" charset="0"/>
                <a:cs typeface="B Nazanin" panose="00000400000000000000" pitchFamily="2" charset="-78"/>
              </a:rPr>
              <a:t>ای توسط کارپرداز لازم است </a:t>
            </a:r>
            <a:r>
              <a:rPr lang="fa-IR" sz="1100" b="1" dirty="0">
                <a:latin typeface="B Zar" panose="00000400000000000000" pitchFamily="2" charset="-78"/>
                <a:ea typeface="Calibri" panose="020F0502020204030204" pitchFamily="34" charset="0"/>
                <a:cs typeface="B Nazanin" panose="00000400000000000000" pitchFamily="2" charset="-78"/>
              </a:rPr>
              <a:t>که پاسخ های </a:t>
            </a:r>
            <a:r>
              <a:rPr lang="fa-IR" sz="1100" b="1" dirty="0" smtClean="0">
                <a:latin typeface="B Zar" panose="00000400000000000000" pitchFamily="2" charset="-78"/>
                <a:ea typeface="Calibri" panose="020F0502020204030204" pitchFamily="34" charset="0"/>
                <a:cs typeface="B Nazanin" panose="00000400000000000000" pitchFamily="2" charset="-78"/>
              </a:rPr>
              <a:t>دریافتی </a:t>
            </a:r>
            <a:r>
              <a:rPr lang="fa-IR" sz="1100" b="1" dirty="0">
                <a:latin typeface="B Zar" panose="00000400000000000000" pitchFamily="2" charset="-78"/>
                <a:ea typeface="Calibri" panose="020F0502020204030204" pitchFamily="34" charset="0"/>
                <a:cs typeface="B Nazanin" panose="00000400000000000000" pitchFamily="2" charset="-78"/>
              </a:rPr>
              <a:t>بررسی </a:t>
            </a:r>
            <a:r>
              <a:rPr lang="fa-IR" sz="1100" b="1" dirty="0" smtClean="0">
                <a:latin typeface="B Zar" panose="00000400000000000000" pitchFamily="2" charset="-78"/>
                <a:ea typeface="Calibri" panose="020F0502020204030204" pitchFamily="34" charset="0"/>
                <a:cs typeface="B Nazanin" panose="00000400000000000000" pitchFamily="2" charset="-78"/>
              </a:rPr>
              <a:t>شده و تائید </a:t>
            </a:r>
            <a:r>
              <a:rPr lang="fa-IR" sz="1100" b="1" dirty="0">
                <a:latin typeface="B Zar" panose="00000400000000000000" pitchFamily="2" charset="-78"/>
                <a:ea typeface="Calibri" panose="020F0502020204030204" pitchFamily="34" charset="0"/>
                <a:cs typeface="B Nazanin" panose="00000400000000000000" pitchFamily="2" charset="-78"/>
              </a:rPr>
              <a:t>گردند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بدین منظور، با انتخاب منوی تایید پاسخ </a:t>
            </a:r>
            <a:r>
              <a:rPr lang="fa-IR" sz="1100" b="1" dirty="0" smtClean="0">
                <a:latin typeface="B Zar" panose="00000400000000000000" pitchFamily="2" charset="-78"/>
                <a:ea typeface="Calibri" panose="020F0502020204030204" pitchFamily="34" charset="0"/>
                <a:cs typeface="B Nazanin" panose="00000400000000000000" pitchFamily="2" charset="-78"/>
              </a:rPr>
              <a:t>استعلام </a:t>
            </a:r>
            <a:r>
              <a:rPr lang="fa-IR" sz="1100" b="1" dirty="0">
                <a:latin typeface="B Zar" panose="00000400000000000000" pitchFamily="2" charset="-78"/>
                <a:ea typeface="Calibri" panose="020F0502020204030204" pitchFamily="34" charset="0"/>
                <a:cs typeface="B Nazanin" panose="00000400000000000000" pitchFamily="2" charset="-78"/>
              </a:rPr>
              <a:t>ها، در </a:t>
            </a:r>
            <a:r>
              <a:rPr lang="fa-IR" sz="1100" b="1" dirty="0" smtClean="0">
                <a:latin typeface="B Zar" panose="00000400000000000000" pitchFamily="2" charset="-78"/>
                <a:ea typeface="Calibri" panose="020F0502020204030204" pitchFamily="34" charset="0"/>
                <a:cs typeface="B Nazanin" panose="00000400000000000000" pitchFamily="2" charset="-78"/>
              </a:rPr>
              <a:t>کارتابل </a:t>
            </a:r>
            <a:r>
              <a:rPr lang="fa-IR" sz="1100" b="1" dirty="0">
                <a:latin typeface="B Zar" panose="00000400000000000000" pitchFamily="2" charset="-78"/>
                <a:ea typeface="Calibri" panose="020F0502020204030204" pitchFamily="34" charset="0"/>
                <a:cs typeface="B Nazanin" panose="00000400000000000000" pitchFamily="2" charset="-78"/>
              </a:rPr>
              <a:t>می توانید لیست </a:t>
            </a:r>
            <a:r>
              <a:rPr lang="fa-IR" sz="1100" b="1" dirty="0" smtClean="0">
                <a:latin typeface="B Zar" panose="00000400000000000000" pitchFamily="2" charset="-78"/>
                <a:ea typeface="Calibri" panose="020F0502020204030204" pitchFamily="34" charset="0"/>
                <a:cs typeface="B Nazanin" panose="00000400000000000000" pitchFamily="2" charset="-78"/>
              </a:rPr>
              <a:t>کلیه پاسخ </a:t>
            </a:r>
            <a:r>
              <a:rPr lang="fa-IR" sz="1100" b="1" dirty="0">
                <a:latin typeface="B Zar" panose="00000400000000000000" pitchFamily="2" charset="-78"/>
                <a:ea typeface="Calibri" panose="020F0502020204030204" pitchFamily="34" charset="0"/>
                <a:cs typeface="B Nazanin" panose="00000400000000000000" pitchFamily="2" charset="-78"/>
              </a:rPr>
              <a:t>های دریافتی از سوی تامین کنندگان را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پاسخ استعلام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8060" y="116073"/>
            <a:ext cx="6481091" cy="454786"/>
          </a:xfrm>
          <a:prstGeom prst="rect">
            <a:avLst/>
          </a:prstGeom>
        </p:spPr>
      </p:pic>
      <p:pic>
        <p:nvPicPr>
          <p:cNvPr id="13" name="Picture 1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9" name="Picture 1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5" name="Picture 24">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6" name="Picture 2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2220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84" y="591716"/>
            <a:ext cx="5671014" cy="4331923"/>
          </a:xfrm>
          <a:prstGeom prst="rect">
            <a:avLst/>
          </a:prstGeom>
        </p:spPr>
      </p:pic>
      <p:pic>
        <p:nvPicPr>
          <p:cNvPr id="26" name="Picture 2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557233" y="237538"/>
            <a:ext cx="221567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پاسـخ استعلام</a:t>
            </a:r>
            <a:endParaRPr lang="en-US" sz="1050" dirty="0">
              <a:solidFill>
                <a:srgbClr val="0070C0"/>
              </a:solidFill>
              <a:cs typeface="B Titr" panose="00000700000000000000" pitchFamily="2" charset="-78"/>
            </a:endParaRPr>
          </a:p>
        </p:txBody>
      </p:sp>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789538"/>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73423" y="452562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521" y="210060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90946" y="681100"/>
            <a:ext cx="2086100" cy="1004440"/>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مدارکی توسط تامین کننده برای شما ارسال شده باشد،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smtClean="0">
                <a:latin typeface="B Zar" panose="00000400000000000000" pitchFamily="2" charset="-78"/>
                <a:ea typeface="Calibri" panose="020F0502020204030204" pitchFamily="34" charset="0"/>
                <a:cs typeface="B Nazanin" panose="00000400000000000000" pitchFamily="2" charset="-78"/>
              </a:rPr>
              <a:t>امکان مشاهده مدارک وجود دارد.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45369" y="452562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1573" y="338494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83012" y="4524962"/>
            <a:ext cx="221769" cy="242281"/>
          </a:xfrm>
          <a:prstGeom prst="rect">
            <a:avLst/>
          </a:prstGeom>
        </p:spPr>
      </p:pic>
      <p:sp>
        <p:nvSpPr>
          <p:cNvPr id="25" name="text 3"/>
          <p:cNvSpPr/>
          <p:nvPr/>
        </p:nvSpPr>
        <p:spPr>
          <a:xfrm>
            <a:off x="6671573" y="1993290"/>
            <a:ext cx="2086100" cy="105188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پاسخ استعلام</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اطلاعات مورد تایید است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و سپس از طریق امضای الکترونیکی فرم را امضاء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1" name="text 1"/>
          <p:cNvSpPr/>
          <p:nvPr/>
        </p:nvSpPr>
        <p:spPr>
          <a:xfrm>
            <a:off x="6697124" y="3260273"/>
            <a:ext cx="2086100" cy="1309972"/>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پاسخ استعلام</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مردود است </a:t>
            </a:r>
            <a:r>
              <a:rPr lang="fa-IR" sz="1100" b="1" dirty="0">
                <a:latin typeface="B Zar" panose="00000400000000000000" pitchFamily="2" charset="-78"/>
                <a:ea typeface="Calibri" panose="020F0502020204030204" pitchFamily="34" charset="0"/>
                <a:cs typeface="B Nazanin" panose="00000400000000000000" pitchFamily="2" charset="-78"/>
              </a:rPr>
              <a:t>با ذکر توضیحات </a:t>
            </a:r>
            <a:r>
              <a:rPr lang="fa-IR" sz="1100" b="1" dirty="0" smtClean="0">
                <a:latin typeface="B Zar" panose="00000400000000000000" pitchFamily="2" charset="-78"/>
                <a:ea typeface="Calibri" panose="020F0502020204030204" pitchFamily="34" charset="0"/>
                <a:cs typeface="B Nazanin" panose="00000400000000000000" pitchFamily="2" charset="-78"/>
              </a:rPr>
              <a:t>ابطال </a:t>
            </a:r>
            <a:r>
              <a:rPr lang="fa-IR" sz="1100" b="1" dirty="0">
                <a:latin typeface="B Zar" panose="00000400000000000000" pitchFamily="2" charset="-78"/>
                <a:ea typeface="Calibri" panose="020F0502020204030204" pitchFamily="34" charset="0"/>
                <a:cs typeface="B Nazanin" panose="00000400000000000000" pitchFamily="2" charset="-78"/>
              </a:rPr>
              <a:t>پاسخ استعلام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از طریق امضای الکترونیکی فرم را </a:t>
            </a:r>
            <a:r>
              <a:rPr lang="fa-IR" sz="1100" b="1" dirty="0" smtClean="0">
                <a:latin typeface="B Zar" panose="00000400000000000000" pitchFamily="2" charset="-78"/>
                <a:ea typeface="Calibri" panose="020F0502020204030204" pitchFamily="34" charset="0"/>
                <a:cs typeface="B Nazanin" panose="00000400000000000000" pitchFamily="2" charset="-78"/>
              </a:rPr>
              <a:t>امضاء </a:t>
            </a:r>
            <a:r>
              <a:rPr lang="fa-IR" sz="1100" b="1" dirty="0">
                <a:latin typeface="B Zar" panose="00000400000000000000" pitchFamily="2" charset="-78"/>
                <a:ea typeface="Calibri" panose="020F0502020204030204" pitchFamily="34" charset="0"/>
                <a:cs typeface="B Nazanin" panose="00000400000000000000" pitchFamily="2" charset="-78"/>
              </a:rPr>
              <a:t>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060" y="116073"/>
            <a:ext cx="6481091" cy="454786"/>
          </a:xfrm>
          <a:prstGeom prst="rect">
            <a:avLst/>
          </a:prstGeom>
        </p:spPr>
      </p:pic>
      <p:pic>
        <p:nvPicPr>
          <p:cNvPr id="17" name="Picture 1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4" name="Picture 2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9" name="Picture 2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30" name="Picture 29">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31" name="Picture 30">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32" name="Picture 31">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3" name="Picture 32">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5" name="Picture 34">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60744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right)">
                                      <p:cBhvr>
                                        <p:cTn id="40" dur="500"/>
                                        <p:tgtEl>
                                          <p:spTgt spid="22"/>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5"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874325"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جدول مقایسه ای و اعلام به برنده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6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34" y="115810"/>
            <a:ext cx="6481091" cy="454786"/>
          </a:xfrm>
          <a:prstGeom prst="rect">
            <a:avLst/>
          </a:prstGeom>
        </p:spPr>
      </p:pic>
      <p:pic>
        <p:nvPicPr>
          <p:cNvPr id="25" name="Picture 2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6" name="Picture 2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7" name="Rectangle 26"/>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559" y="641642"/>
            <a:ext cx="5870771" cy="3411473"/>
          </a:xfrm>
          <a:prstGeom prst="rect">
            <a:avLst/>
          </a:prstGeom>
        </p:spPr>
      </p:pic>
      <p:pic>
        <p:nvPicPr>
          <p:cNvPr id="11"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2036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40922" y="222657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715258"/>
            <a:ext cx="2086100" cy="3035765"/>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جدول مقایسه ای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تعیین و تکلیف پاسخ های استعلام تامین کنندگان، یک ردیف در کارتابل جدول مقایسه ای با وضعیت (در انتظار مقایسه پاسخ ها)  ایجاد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تشکیل جدول مقایسه ای و اعلام به برنده بر روی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جدول </a:t>
            </a:r>
            <a:r>
              <a:rPr lang="fa-IR" sz="1100" b="1" dirty="0">
                <a:latin typeface="B Zar" panose="00000400000000000000" pitchFamily="2" charset="-78"/>
                <a:ea typeface="Calibri" panose="020F0502020204030204" pitchFamily="34" charset="0"/>
                <a:cs typeface="B Nazanin" panose="00000400000000000000" pitchFamily="2" charset="-78"/>
              </a:rPr>
              <a:t>مقايسه‏اي زماني تشکيل مي شود که يا زمان مقرر براي پاسخ به استعلام‏ها به </a:t>
            </a:r>
            <a:r>
              <a:rPr lang="fa-IR" sz="1100" b="1" dirty="0" smtClean="0">
                <a:latin typeface="B Zar" panose="00000400000000000000" pitchFamily="2" charset="-78"/>
                <a:ea typeface="Calibri" panose="020F0502020204030204" pitchFamily="34" charset="0"/>
                <a:cs typeface="B Nazanin" panose="00000400000000000000" pitchFamily="2" charset="-78"/>
              </a:rPr>
              <a:t>اتمام </a:t>
            </a:r>
            <a:r>
              <a:rPr lang="fa-IR" sz="1100" b="1" dirty="0">
                <a:latin typeface="B Zar" panose="00000400000000000000" pitchFamily="2" charset="-78"/>
                <a:ea typeface="Calibri" panose="020F0502020204030204" pitchFamily="34" charset="0"/>
                <a:cs typeface="B Nazanin" panose="00000400000000000000" pitchFamily="2" charset="-78"/>
              </a:rPr>
              <a:t>رسيده باشد و يا کلیه تامين کنندگاني که از آنها استعلام شده است، به استعلام ها پاسخ داده </a:t>
            </a:r>
            <a:r>
              <a:rPr lang="fa-IR" sz="1100" b="1" dirty="0" smtClean="0">
                <a:latin typeface="B Zar" panose="00000400000000000000" pitchFamily="2" charset="-78"/>
                <a:ea typeface="Calibri" panose="020F0502020204030204" pitchFamily="34" charset="0"/>
                <a:cs typeface="B Nazanin" panose="00000400000000000000" pitchFamily="2" charset="-78"/>
              </a:rPr>
              <a:t>باشند و پاسخ آنها تعیین و تکلیف شده باشد.</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8973" y="361089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690946" y="3496210"/>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پارامترهای جستجو</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همچنین می توانید با استفاده از پارامترهای جستجو، شماره استعلام مرجع خود را بیابید.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9"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74745" y="110605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6" name="Picture 1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8" name="Picture 2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9" name="Picture 28">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0" name="Picture 29">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1" name="Picture 30">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22226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53"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3"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4" name="Picture 1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217" y="581808"/>
            <a:ext cx="5746921" cy="4363539"/>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92310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71078" y="448581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1554" y="81799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تشکیل جدول مقایسه ای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فرم مربوطه با </a:t>
            </a:r>
            <a:r>
              <a:rPr lang="fa-IR" sz="1100" b="1" dirty="0">
                <a:latin typeface="B Zar" panose="00000400000000000000" pitchFamily="2" charset="-78"/>
                <a:ea typeface="Calibri" panose="020F0502020204030204" pitchFamily="34" charset="0"/>
                <a:cs typeface="B Nazanin" panose="00000400000000000000" pitchFamily="2" charset="-78"/>
              </a:rPr>
              <a:t>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تشکيل جدول مقايسه اي </a:t>
            </a:r>
            <a:r>
              <a:rPr lang="fa-IR" sz="1100" b="1" dirty="0">
                <a:latin typeface="B Zar" panose="00000400000000000000" pitchFamily="2" charset="-78"/>
                <a:ea typeface="Calibri" panose="020F0502020204030204" pitchFamily="34" charset="0"/>
                <a:cs typeface="B Nazanin" panose="00000400000000000000" pitchFamily="2" charset="-78"/>
              </a:rPr>
              <a:t>در پایین فرم، می توانید اقدام به تشکيل جدول و ايجاد شماره در فرم نماييد.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334" y="115810"/>
            <a:ext cx="6481091" cy="454786"/>
          </a:xfrm>
          <a:prstGeom prst="rect">
            <a:avLst/>
          </a:prstGeom>
        </p:spPr>
      </p:pic>
      <p:pic>
        <p:nvPicPr>
          <p:cNvPr id="18" name="Picture 1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9" name="Picture 1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0" name="Picture 1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6698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4" name="Picture 1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299" y="595406"/>
            <a:ext cx="5726372" cy="4309386"/>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0069" y="92310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1601" y="282140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817998"/>
            <a:ext cx="2086100" cy="252793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اولویت انتخاب</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سطر انتهایی جدول میانی فرم "جدول مقايسه اي" سطری را با عنوان اولويت انتخاب، مشاهده می نمایید که قادر به انتخاب و ثبت اولويت هر تامين کننده  مطابق با تصمیم اتخاذ شده، از ليست مربوطه خواهید بود. </a:t>
            </a:r>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اولویت اول به عنوان برنده می باشد و اولویت دوم و سوم به ترتیب انتخاب می شوند و در صورتی که به دلایلی برنده اول در مهلت زمانی تعیین شده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اعلا</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آمادگی </a:t>
            </a:r>
            <a:r>
              <a:rPr lang="fa-IR" sz="1100" b="1" dirty="0" smtClean="0">
                <a:latin typeface="B Zar" panose="00000400000000000000" pitchFamily="2" charset="-78"/>
                <a:ea typeface="Calibri" panose="020F0502020204030204" pitchFamily="34" charset="0"/>
                <a:cs typeface="B Nazanin" panose="00000400000000000000" pitchFamily="2" charset="-78"/>
              </a:rPr>
              <a:t>ننماید می توانید مجددا تاریخ را تمدید و ارسال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334" y="115810"/>
            <a:ext cx="6481091" cy="454786"/>
          </a:xfrm>
          <a:prstGeom prst="rect">
            <a:avLst/>
          </a:prstGeom>
        </p:spPr>
      </p:pic>
      <p:pic>
        <p:nvPicPr>
          <p:cNvPr id="18" name="Picture 1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9" name="Picture 1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0" name="Picture 1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54134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6" name="Picture 2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721617" y="237538"/>
            <a:ext cx="198644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اعـلام به برنـده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765" y="614254"/>
            <a:ext cx="5798292" cy="4339510"/>
          </a:xfrm>
          <a:prstGeom prst="rect">
            <a:avLst/>
          </a:prstGeom>
        </p:spPr>
      </p:pic>
      <p:pic>
        <p:nvPicPr>
          <p:cNvPr id="10" name="Arrow 2" descr="F:\پاورپوینت ها\ارزیابی کیفی\Arrow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973" y="826607"/>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70398" y="711922"/>
            <a:ext cx="2086100" cy="123302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اعلام پذیرش </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این قسمت مي </a:t>
            </a:r>
            <a:r>
              <a:rPr lang="fa-IR" sz="1100" b="1" dirty="0">
                <a:latin typeface="B Zar" panose="00000400000000000000" pitchFamily="2" charset="-78"/>
                <a:ea typeface="Calibri" panose="020F0502020204030204" pitchFamily="34" charset="0"/>
                <a:cs typeface="B Nazanin" panose="00000400000000000000" pitchFamily="2" charset="-78"/>
              </a:rPr>
              <a:t>بايست با تعيين </a:t>
            </a:r>
            <a:r>
              <a:rPr lang="fa-IR" sz="1100" b="1" dirty="0" smtClean="0">
                <a:latin typeface="B Zar" panose="00000400000000000000" pitchFamily="2" charset="-78"/>
                <a:ea typeface="Calibri" panose="020F0502020204030204" pitchFamily="34" charset="0"/>
                <a:cs typeface="B Nazanin" panose="00000400000000000000" pitchFamily="2" charset="-78"/>
              </a:rPr>
              <a:t>(روز </a:t>
            </a:r>
            <a:r>
              <a:rPr lang="fa-IR" sz="1100" b="1" dirty="0">
                <a:latin typeface="B Zar" panose="00000400000000000000" pitchFamily="2" charset="-78"/>
                <a:ea typeface="Calibri" panose="020F0502020204030204" pitchFamily="34" charset="0"/>
                <a:cs typeface="B Nazanin" panose="00000400000000000000" pitchFamily="2" charset="-78"/>
              </a:rPr>
              <a:t>يا ساعت) مدت زمان مجاز براي  پاسخ به فرم </a:t>
            </a:r>
            <a:r>
              <a:rPr lang="fa-IR" sz="1100" b="1" dirty="0" smtClean="0">
                <a:latin typeface="B Zar" panose="00000400000000000000" pitchFamily="2" charset="-78"/>
                <a:ea typeface="Calibri" panose="020F0502020204030204" pitchFamily="34" charset="0"/>
                <a:cs typeface="B Nazanin" panose="00000400000000000000" pitchFamily="2" charset="-78"/>
              </a:rPr>
              <a:t>( اعلام </a:t>
            </a:r>
            <a:r>
              <a:rPr lang="fa-IR" sz="1100" b="1" dirty="0">
                <a:latin typeface="B Zar" panose="00000400000000000000" pitchFamily="2" charset="-78"/>
                <a:ea typeface="Calibri" panose="020F0502020204030204" pitchFamily="34" charset="0"/>
                <a:cs typeface="B Nazanin" panose="00000400000000000000" pitchFamily="2" charset="-78"/>
              </a:rPr>
              <a:t>به </a:t>
            </a:r>
            <a:r>
              <a:rPr lang="fa-IR" sz="1100" b="1" dirty="0" smtClean="0">
                <a:latin typeface="B Zar" panose="00000400000000000000" pitchFamily="2" charset="-78"/>
                <a:ea typeface="Calibri" panose="020F0502020204030204" pitchFamily="34" charset="0"/>
                <a:cs typeface="B Nazanin" panose="00000400000000000000" pitchFamily="2" charset="-78"/>
              </a:rPr>
              <a:t>برنده) </a:t>
            </a:r>
            <a:r>
              <a:rPr lang="fa-IR" sz="1100" b="1" dirty="0">
                <a:latin typeface="B Zar" panose="00000400000000000000" pitchFamily="2" charset="-78"/>
                <a:ea typeface="Calibri" panose="020F0502020204030204" pitchFamily="34" charset="0"/>
                <a:cs typeface="B Nazanin" panose="00000400000000000000" pitchFamily="2" charset="-78"/>
              </a:rPr>
              <a:t>توسط تامين کننده را تعيين </a:t>
            </a:r>
            <a:r>
              <a:rPr lang="fa-IR" sz="1100" b="1" dirty="0" smtClean="0">
                <a:latin typeface="B Zar" panose="00000400000000000000" pitchFamily="2" charset="-78"/>
                <a:ea typeface="Calibri" panose="020F0502020204030204" pitchFamily="34" charset="0"/>
                <a:cs typeface="B Nazanin" panose="00000400000000000000" pitchFamily="2" charset="-78"/>
              </a:rPr>
              <a:t>نماييد و 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در انتهای صفحه 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9172" y="36914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Arrow 3" descr="F:\پاورپوینت ها\ارزیابی کیفی\Arrow 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1025" y="226506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8" name="poun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06172" y="4511344"/>
            <a:ext cx="221769" cy="242281"/>
          </a:xfrm>
          <a:prstGeom prst="rect">
            <a:avLst/>
          </a:prstGeom>
        </p:spPr>
      </p:pic>
      <p:sp>
        <p:nvSpPr>
          <p:cNvPr id="19" name="text 3"/>
          <p:cNvSpPr/>
          <p:nvPr/>
        </p:nvSpPr>
        <p:spPr>
          <a:xfrm>
            <a:off x="6661299" y="2157678"/>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اعلام به برنده</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اعلام به برنده</a:t>
            </a:r>
            <a:r>
              <a:rPr lang="fa-IR" sz="1100" b="1" dirty="0" smtClean="0">
                <a:latin typeface="B Zar" panose="00000400000000000000" pitchFamily="2" charset="-78"/>
                <a:ea typeface="Calibri" panose="020F0502020204030204" pitchFamily="34" charset="0"/>
                <a:cs typeface="B Nazanin" panose="00000400000000000000" pitchFamily="2" charset="-78"/>
              </a:rPr>
              <a:t> و با درج امضای الکترونیکی، نتیجه به تامین کننده برنده ارسال می گردد.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53253" y="4499519"/>
            <a:ext cx="221769" cy="242281"/>
          </a:xfrm>
          <a:prstGeom prst="rect">
            <a:avLst/>
          </a:prstGeom>
        </p:spPr>
      </p:pic>
      <p:pic>
        <p:nvPicPr>
          <p:cNvPr id="22" name="Arrow 4" descr="F:\پاورپوینت ها\ارزیابی کیفی\Arrow 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1025" y="339387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35480" y="3260254"/>
            <a:ext cx="2086100" cy="112883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فرآیند خرید</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 لزوم مي </a:t>
            </a:r>
            <a:r>
              <a:rPr lang="fa-IR" sz="1100" b="1" dirty="0">
                <a:latin typeface="B Zar" panose="00000400000000000000" pitchFamily="2" charset="-78"/>
                <a:ea typeface="Calibri" panose="020F0502020204030204" pitchFamily="34" charset="0"/>
                <a:cs typeface="B Nazanin" panose="00000400000000000000" pitchFamily="2" charset="-78"/>
              </a:rPr>
              <a:t>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 فرآيند خريد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a:t>
            </a:r>
            <a:r>
              <a:rPr lang="fa-IR" sz="1100" b="1" dirty="0" smtClean="0">
                <a:latin typeface="B Zar" panose="00000400000000000000" pitchFamily="2" charset="-78"/>
                <a:ea typeface="Calibri" panose="020F0502020204030204" pitchFamily="34" charset="0"/>
                <a:cs typeface="B Nazanin" panose="00000400000000000000" pitchFamily="2" charset="-78"/>
              </a:rPr>
              <a:t>کل فرآیند خرید را  ابطال نمايید.</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8334" y="115810"/>
            <a:ext cx="6481091" cy="454786"/>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9" name="Picture 2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30" name="Picture 2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31" name="Picture 3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32" name="Picture 3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33" name="Picture 3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4" name="Picture 3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5" name="Picture 34">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6" name="Picture 35">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6552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icture 17" descr="C:\Users\ali kamali\Desktop\back.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88" y="-5649"/>
            <a:ext cx="9144000" cy="5140989"/>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8" y="-16666"/>
            <a:ext cx="9144000" cy="514099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2432" y="638905"/>
            <a:ext cx="2374313" cy="373963"/>
          </a:xfrm>
          <a:prstGeom prst="rect">
            <a:avLst/>
          </a:prstGeom>
        </p:spPr>
      </p:pic>
      <p:sp>
        <p:nvSpPr>
          <p:cNvPr id="14" name="TextBox 13">
            <a:extLst>
              <a:ext uri="{FF2B5EF4-FFF2-40B4-BE49-F238E27FC236}">
                <a16:creationId xmlns:a16="http://schemas.microsoft.com/office/drawing/2014/main" id="{B173E096-BB55-472B-BC17-90588069DAE9}"/>
              </a:ext>
            </a:extLst>
          </p:cNvPr>
          <p:cNvSpPr txBox="1"/>
          <p:nvPr/>
        </p:nvSpPr>
        <p:spPr>
          <a:xfrm>
            <a:off x="5897349" y="723378"/>
            <a:ext cx="3189794" cy="238525"/>
          </a:xfrm>
          <a:prstGeom prst="rect">
            <a:avLst/>
          </a:prstGeom>
          <a:noFill/>
        </p:spPr>
        <p:txBody>
          <a:bodyPr wrap="square" lIns="68579" tIns="34289" rIns="68579" bIns="34289" rtlCol="0">
            <a:spAutoFit/>
          </a:bodyPr>
          <a:lstStyle/>
          <a:p>
            <a:pPr algn="ctr" rtl="1"/>
            <a:r>
              <a:rPr lang="fa-IR" sz="1100" b="1" dirty="0" smtClean="0">
                <a:solidFill>
                  <a:schemeClr val="bg1"/>
                </a:solidFill>
                <a:cs typeface="B Titr" panose="00000700000000000000" pitchFamily="2" charset="-78"/>
              </a:rPr>
              <a:t>فرآیند خرید استعلامی – خدمت/کالا</a:t>
            </a:r>
            <a:endParaRPr lang="en-US" sz="1100" b="1" dirty="0">
              <a:solidFill>
                <a:schemeClr val="bg1"/>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grpSp>
        <p:nvGrpSpPr>
          <p:cNvPr id="15" name="Group 14">
            <a:extLst>
              <a:ext uri="{FF2B5EF4-FFF2-40B4-BE49-F238E27FC236}">
                <a16:creationId xmlns:a16="http://schemas.microsoft.com/office/drawing/2014/main" id="{4D9DF94B-8AE8-473C-A27F-4E3521F5F1EE}"/>
              </a:ext>
            </a:extLst>
          </p:cNvPr>
          <p:cNvGrpSpPr/>
          <p:nvPr/>
        </p:nvGrpSpPr>
        <p:grpSpPr>
          <a:xfrm>
            <a:off x="8461335" y="1199281"/>
            <a:ext cx="119157" cy="119157"/>
            <a:chOff x="3855819" y="4248152"/>
            <a:chExt cx="211094" cy="211094"/>
          </a:xfrm>
        </p:grpSpPr>
        <p:sp>
          <p:nvSpPr>
            <p:cNvPr id="16" name="Oval 15">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hlinkClick r:id="rId7" action="ppaction://hlinksldjump"/>
            <a:extLst>
              <a:ext uri="{FF2B5EF4-FFF2-40B4-BE49-F238E27FC236}">
                <a16:creationId xmlns:a16="http://schemas.microsoft.com/office/drawing/2014/main" id="{B173E096-BB55-472B-BC17-90588069DAE9}"/>
              </a:ext>
            </a:extLst>
          </p:cNvPr>
          <p:cNvSpPr txBox="1"/>
          <p:nvPr/>
        </p:nvSpPr>
        <p:spPr>
          <a:xfrm>
            <a:off x="7187381" y="1139212"/>
            <a:ext cx="1243783"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ثبت درخواست خرید</a:t>
            </a:r>
            <a:endParaRPr lang="en-US" sz="1100" b="1" dirty="0">
              <a:solidFill>
                <a:srgbClr val="7030A0"/>
              </a:solidFill>
              <a:cs typeface="B Nazanin" panose="00000400000000000000" pitchFamily="2" charset="-78"/>
            </a:endParaRPr>
          </a:p>
        </p:txBody>
      </p:sp>
      <p:sp>
        <p:nvSpPr>
          <p:cNvPr id="20" name="TextBox 19">
            <a:hlinkClick r:id="rId8" action="ppaction://hlinksldjump"/>
            <a:extLst>
              <a:ext uri="{FF2B5EF4-FFF2-40B4-BE49-F238E27FC236}">
                <a16:creationId xmlns:a16="http://schemas.microsoft.com/office/drawing/2014/main" id="{B173E096-BB55-472B-BC17-90588069DAE9}"/>
              </a:ext>
            </a:extLst>
          </p:cNvPr>
          <p:cNvSpPr txBox="1"/>
          <p:nvPr/>
        </p:nvSpPr>
        <p:spPr>
          <a:xfrm>
            <a:off x="7305368" y="1408318"/>
            <a:ext cx="1118532"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انتخاب تامین کننده</a:t>
            </a:r>
            <a:endParaRPr lang="en-US" sz="1100" b="1" dirty="0">
              <a:solidFill>
                <a:srgbClr val="7030A0"/>
              </a:solidFill>
              <a:cs typeface="B Nazanin" panose="00000400000000000000" pitchFamily="2" charset="-78"/>
            </a:endParaRPr>
          </a:p>
        </p:txBody>
      </p:sp>
      <p:grpSp>
        <p:nvGrpSpPr>
          <p:cNvPr id="21" name="Group 20">
            <a:extLst>
              <a:ext uri="{FF2B5EF4-FFF2-40B4-BE49-F238E27FC236}">
                <a16:creationId xmlns:a16="http://schemas.microsoft.com/office/drawing/2014/main" id="{4D9DF94B-8AE8-473C-A27F-4E3521F5F1EE}"/>
              </a:ext>
            </a:extLst>
          </p:cNvPr>
          <p:cNvGrpSpPr/>
          <p:nvPr/>
        </p:nvGrpSpPr>
        <p:grpSpPr>
          <a:xfrm>
            <a:off x="8467713" y="1468101"/>
            <a:ext cx="119157" cy="119157"/>
            <a:chOff x="3855819" y="4248152"/>
            <a:chExt cx="211094" cy="211094"/>
          </a:xfrm>
        </p:grpSpPr>
        <p:sp>
          <p:nvSpPr>
            <p:cNvPr id="22" name="Oval 21">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4D9DF94B-8AE8-473C-A27F-4E3521F5F1EE}"/>
              </a:ext>
            </a:extLst>
          </p:cNvPr>
          <p:cNvGrpSpPr/>
          <p:nvPr/>
        </p:nvGrpSpPr>
        <p:grpSpPr>
          <a:xfrm>
            <a:off x="8476087" y="1735129"/>
            <a:ext cx="119157" cy="119157"/>
            <a:chOff x="3855819" y="4248152"/>
            <a:chExt cx="211094" cy="211094"/>
          </a:xfrm>
        </p:grpSpPr>
        <p:sp>
          <p:nvSpPr>
            <p:cNvPr id="28" name="Oval 27">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extBox 29">
            <a:hlinkClick r:id="rId9" action="ppaction://hlinksldjump"/>
            <a:extLst>
              <a:ext uri="{FF2B5EF4-FFF2-40B4-BE49-F238E27FC236}">
                <a16:creationId xmlns:a16="http://schemas.microsoft.com/office/drawing/2014/main" id="{B173E096-BB55-472B-BC17-90588069DAE9}"/>
              </a:ext>
            </a:extLst>
          </p:cNvPr>
          <p:cNvSpPr txBox="1"/>
          <p:nvPr/>
        </p:nvSpPr>
        <p:spPr>
          <a:xfrm>
            <a:off x="7561006" y="1675060"/>
            <a:ext cx="875078"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ارسال استعلام</a:t>
            </a:r>
            <a:endParaRPr lang="en-US" sz="1100" b="1" dirty="0">
              <a:solidFill>
                <a:srgbClr val="7030A0"/>
              </a:solidFill>
              <a:cs typeface="B Nazanin" panose="00000400000000000000" pitchFamily="2" charset="-78"/>
            </a:endParaRPr>
          </a:p>
        </p:txBody>
      </p:sp>
      <p:sp>
        <p:nvSpPr>
          <p:cNvPr id="31" name="TextBox 30">
            <a:hlinkClick r:id="rId10" action="ppaction://hlinksldjump"/>
            <a:extLst>
              <a:ext uri="{FF2B5EF4-FFF2-40B4-BE49-F238E27FC236}">
                <a16:creationId xmlns:a16="http://schemas.microsoft.com/office/drawing/2014/main" id="{B173E096-BB55-472B-BC17-90588069DAE9}"/>
              </a:ext>
            </a:extLst>
          </p:cNvPr>
          <p:cNvSpPr txBox="1"/>
          <p:nvPr/>
        </p:nvSpPr>
        <p:spPr>
          <a:xfrm>
            <a:off x="7305369" y="1944166"/>
            <a:ext cx="1143114"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تایید پاسخ استعلام</a:t>
            </a:r>
            <a:endParaRPr lang="en-US" sz="1100" b="1" dirty="0">
              <a:solidFill>
                <a:srgbClr val="7030A0"/>
              </a:solidFill>
              <a:cs typeface="B Nazanin" panose="00000400000000000000" pitchFamily="2" charset="-78"/>
            </a:endParaRPr>
          </a:p>
        </p:txBody>
      </p:sp>
      <p:grpSp>
        <p:nvGrpSpPr>
          <p:cNvPr id="32" name="Group 31">
            <a:extLst>
              <a:ext uri="{FF2B5EF4-FFF2-40B4-BE49-F238E27FC236}">
                <a16:creationId xmlns:a16="http://schemas.microsoft.com/office/drawing/2014/main" id="{4D9DF94B-8AE8-473C-A27F-4E3521F5F1EE}"/>
              </a:ext>
            </a:extLst>
          </p:cNvPr>
          <p:cNvGrpSpPr/>
          <p:nvPr/>
        </p:nvGrpSpPr>
        <p:grpSpPr>
          <a:xfrm>
            <a:off x="8482465" y="2003949"/>
            <a:ext cx="119157" cy="119157"/>
            <a:chOff x="3855819" y="4248152"/>
            <a:chExt cx="211094" cy="211094"/>
          </a:xfrm>
        </p:grpSpPr>
        <p:sp>
          <p:nvSpPr>
            <p:cNvPr id="33" name="Oval 32">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4D9DF94B-8AE8-473C-A27F-4E3521F5F1EE}"/>
              </a:ext>
            </a:extLst>
          </p:cNvPr>
          <p:cNvGrpSpPr/>
          <p:nvPr/>
        </p:nvGrpSpPr>
        <p:grpSpPr>
          <a:xfrm>
            <a:off x="8485919" y="2274914"/>
            <a:ext cx="119157" cy="119157"/>
            <a:chOff x="3855819" y="4248152"/>
            <a:chExt cx="211094" cy="211094"/>
          </a:xfrm>
        </p:grpSpPr>
        <p:sp>
          <p:nvSpPr>
            <p:cNvPr id="36" name="Oval 35">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a:hlinkClick r:id="rId11" action="ppaction://hlinksldjump"/>
            <a:extLst>
              <a:ext uri="{FF2B5EF4-FFF2-40B4-BE49-F238E27FC236}">
                <a16:creationId xmlns:a16="http://schemas.microsoft.com/office/drawing/2014/main" id="{B173E096-BB55-472B-BC17-90588069DAE9}"/>
              </a:ext>
            </a:extLst>
          </p:cNvPr>
          <p:cNvSpPr txBox="1"/>
          <p:nvPr/>
        </p:nvSpPr>
        <p:spPr>
          <a:xfrm>
            <a:off x="7472516" y="2214845"/>
            <a:ext cx="983232"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جدول مقایسه ای</a:t>
            </a:r>
            <a:endParaRPr lang="en-US" sz="1100" b="1" dirty="0">
              <a:solidFill>
                <a:srgbClr val="7030A0"/>
              </a:solidFill>
              <a:cs typeface="B Nazanin" panose="00000400000000000000" pitchFamily="2" charset="-78"/>
            </a:endParaRPr>
          </a:p>
        </p:txBody>
      </p:sp>
      <p:sp>
        <p:nvSpPr>
          <p:cNvPr id="39" name="TextBox 38">
            <a:hlinkClick r:id="rId11" action="ppaction://hlinksldjump"/>
            <a:extLst>
              <a:ext uri="{FF2B5EF4-FFF2-40B4-BE49-F238E27FC236}">
                <a16:creationId xmlns:a16="http://schemas.microsoft.com/office/drawing/2014/main" id="{B173E096-BB55-472B-BC17-90588069DAE9}"/>
              </a:ext>
            </a:extLst>
          </p:cNvPr>
          <p:cNvSpPr txBox="1"/>
          <p:nvPr/>
        </p:nvSpPr>
        <p:spPr>
          <a:xfrm>
            <a:off x="7561006" y="2483951"/>
            <a:ext cx="897309"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اعلام به برنده</a:t>
            </a:r>
            <a:endParaRPr lang="en-US" sz="1100" b="1" dirty="0">
              <a:solidFill>
                <a:srgbClr val="7030A0"/>
              </a:solidFill>
              <a:cs typeface="B Nazanin" panose="00000400000000000000" pitchFamily="2" charset="-78"/>
            </a:endParaRPr>
          </a:p>
        </p:txBody>
      </p:sp>
      <p:grpSp>
        <p:nvGrpSpPr>
          <p:cNvPr id="40" name="Group 39">
            <a:extLst>
              <a:ext uri="{FF2B5EF4-FFF2-40B4-BE49-F238E27FC236}">
                <a16:creationId xmlns:a16="http://schemas.microsoft.com/office/drawing/2014/main" id="{4D9DF94B-8AE8-473C-A27F-4E3521F5F1EE}"/>
              </a:ext>
            </a:extLst>
          </p:cNvPr>
          <p:cNvGrpSpPr/>
          <p:nvPr/>
        </p:nvGrpSpPr>
        <p:grpSpPr>
          <a:xfrm>
            <a:off x="8492297" y="2543734"/>
            <a:ext cx="119157" cy="119157"/>
            <a:chOff x="3855819" y="4248152"/>
            <a:chExt cx="211094" cy="211094"/>
          </a:xfrm>
        </p:grpSpPr>
        <p:sp>
          <p:nvSpPr>
            <p:cNvPr id="41" name="Oval 40">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4D9DF94B-8AE8-473C-A27F-4E3521F5F1EE}"/>
              </a:ext>
            </a:extLst>
          </p:cNvPr>
          <p:cNvGrpSpPr/>
          <p:nvPr/>
        </p:nvGrpSpPr>
        <p:grpSpPr>
          <a:xfrm>
            <a:off x="8500671" y="2810762"/>
            <a:ext cx="119157" cy="119157"/>
            <a:chOff x="3855819" y="4248152"/>
            <a:chExt cx="211094" cy="211094"/>
          </a:xfrm>
        </p:grpSpPr>
        <p:sp>
          <p:nvSpPr>
            <p:cNvPr id="44" name="Oval 43">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TextBox 45">
            <a:hlinkClick r:id="rId12" action="ppaction://hlinksldjump"/>
            <a:extLst>
              <a:ext uri="{FF2B5EF4-FFF2-40B4-BE49-F238E27FC236}">
                <a16:creationId xmlns:a16="http://schemas.microsoft.com/office/drawing/2014/main" id="{B173E096-BB55-472B-BC17-90588069DAE9}"/>
              </a:ext>
            </a:extLst>
          </p:cNvPr>
          <p:cNvSpPr txBox="1"/>
          <p:nvPr/>
        </p:nvSpPr>
        <p:spPr>
          <a:xfrm>
            <a:off x="7096322" y="2750693"/>
            <a:ext cx="1364346"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پاسخ تامین کننده برنده</a:t>
            </a:r>
            <a:endParaRPr lang="en-US" sz="1100" b="1" dirty="0">
              <a:solidFill>
                <a:srgbClr val="7030A0"/>
              </a:solidFill>
              <a:cs typeface="B Nazanin" panose="00000400000000000000" pitchFamily="2" charset="-78"/>
            </a:endParaRPr>
          </a:p>
        </p:txBody>
      </p:sp>
      <p:sp>
        <p:nvSpPr>
          <p:cNvPr id="47" name="TextBox 46">
            <a:hlinkClick r:id="rId13" action="ppaction://hlinksldjump"/>
            <a:extLst>
              <a:ext uri="{FF2B5EF4-FFF2-40B4-BE49-F238E27FC236}">
                <a16:creationId xmlns:a16="http://schemas.microsoft.com/office/drawing/2014/main" id="{B173E096-BB55-472B-BC17-90588069DAE9}"/>
              </a:ext>
            </a:extLst>
          </p:cNvPr>
          <p:cNvSpPr txBox="1"/>
          <p:nvPr/>
        </p:nvSpPr>
        <p:spPr>
          <a:xfrm>
            <a:off x="7757651" y="3019799"/>
            <a:ext cx="705583"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سفارش ها</a:t>
            </a:r>
            <a:endParaRPr lang="en-US" sz="1100" b="1" dirty="0">
              <a:solidFill>
                <a:srgbClr val="7030A0"/>
              </a:solidFill>
              <a:cs typeface="B Nazanin" panose="00000400000000000000" pitchFamily="2" charset="-78"/>
            </a:endParaRPr>
          </a:p>
        </p:txBody>
      </p:sp>
      <p:grpSp>
        <p:nvGrpSpPr>
          <p:cNvPr id="48" name="Group 47">
            <a:extLst>
              <a:ext uri="{FF2B5EF4-FFF2-40B4-BE49-F238E27FC236}">
                <a16:creationId xmlns:a16="http://schemas.microsoft.com/office/drawing/2014/main" id="{4D9DF94B-8AE8-473C-A27F-4E3521F5F1EE}"/>
              </a:ext>
            </a:extLst>
          </p:cNvPr>
          <p:cNvGrpSpPr/>
          <p:nvPr/>
        </p:nvGrpSpPr>
        <p:grpSpPr>
          <a:xfrm>
            <a:off x="8507049" y="3079582"/>
            <a:ext cx="119157" cy="119157"/>
            <a:chOff x="3855819" y="4248152"/>
            <a:chExt cx="211094" cy="211094"/>
          </a:xfrm>
        </p:grpSpPr>
        <p:sp>
          <p:nvSpPr>
            <p:cNvPr id="49" name="Oval 48">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a:extLst>
              <a:ext uri="{FF2B5EF4-FFF2-40B4-BE49-F238E27FC236}">
                <a16:creationId xmlns:a16="http://schemas.microsoft.com/office/drawing/2014/main" id="{4D9DF94B-8AE8-473C-A27F-4E3521F5F1EE}"/>
              </a:ext>
            </a:extLst>
          </p:cNvPr>
          <p:cNvGrpSpPr/>
          <p:nvPr/>
        </p:nvGrpSpPr>
        <p:grpSpPr>
          <a:xfrm>
            <a:off x="8507935" y="3344862"/>
            <a:ext cx="119157" cy="119157"/>
            <a:chOff x="3855819" y="4248152"/>
            <a:chExt cx="211094" cy="211094"/>
          </a:xfrm>
        </p:grpSpPr>
        <p:sp>
          <p:nvSpPr>
            <p:cNvPr id="52" name="Oval 51">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hlinkClick r:id="rId14" action="ppaction://hlinksldjump"/>
            <a:extLst>
              <a:ext uri="{FF2B5EF4-FFF2-40B4-BE49-F238E27FC236}">
                <a16:creationId xmlns:a16="http://schemas.microsoft.com/office/drawing/2014/main" id="{B173E096-BB55-472B-BC17-90588069DAE9}"/>
              </a:ext>
            </a:extLst>
          </p:cNvPr>
          <p:cNvSpPr txBox="1"/>
          <p:nvPr/>
        </p:nvSpPr>
        <p:spPr>
          <a:xfrm>
            <a:off x="7187381" y="3284793"/>
            <a:ext cx="1290383" cy="238525"/>
          </a:xfrm>
          <a:prstGeom prst="rect">
            <a:avLst/>
          </a:prstGeom>
          <a:noFill/>
        </p:spPr>
        <p:txBody>
          <a:bodyPr wrap="square" lIns="68579" tIns="34289" rIns="68579" bIns="34289" rtlCol="0">
            <a:spAutoFit/>
          </a:bodyPr>
          <a:lstStyle/>
          <a:p>
            <a:pPr algn="justLow" rtl="1"/>
            <a:r>
              <a:rPr lang="fa-IR" sz="1100" b="1" dirty="0" smtClean="0">
                <a:solidFill>
                  <a:srgbClr val="7030A0"/>
                </a:solidFill>
                <a:cs typeface="B Nazanin" panose="00000400000000000000" pitchFamily="2" charset="-78"/>
              </a:rPr>
              <a:t>تایید صورت وضعیت ها</a:t>
            </a:r>
            <a:endParaRPr lang="en-US" sz="1100" b="1" dirty="0">
              <a:solidFill>
                <a:srgbClr val="7030A0"/>
              </a:solidFill>
              <a:cs typeface="B Nazanin" panose="00000400000000000000" pitchFamily="2" charset="-78"/>
            </a:endParaRPr>
          </a:p>
        </p:txBody>
      </p:sp>
      <p:sp>
        <p:nvSpPr>
          <p:cNvPr id="55" name="TextBox 54">
            <a:hlinkClick r:id="rId15" action="ppaction://hlinksldjump"/>
            <a:extLst>
              <a:ext uri="{FF2B5EF4-FFF2-40B4-BE49-F238E27FC236}">
                <a16:creationId xmlns:a16="http://schemas.microsoft.com/office/drawing/2014/main" id="{B173E096-BB55-472B-BC17-90588069DAE9}"/>
              </a:ext>
            </a:extLst>
          </p:cNvPr>
          <p:cNvSpPr txBox="1"/>
          <p:nvPr/>
        </p:nvSpPr>
        <p:spPr>
          <a:xfrm>
            <a:off x="7757650" y="3553899"/>
            <a:ext cx="712849"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پرداخت ها</a:t>
            </a:r>
            <a:endParaRPr lang="en-US" sz="1100" b="1" dirty="0">
              <a:solidFill>
                <a:srgbClr val="7030A0"/>
              </a:solidFill>
              <a:cs typeface="B Nazanin" panose="00000400000000000000" pitchFamily="2" charset="-78"/>
            </a:endParaRPr>
          </a:p>
        </p:txBody>
      </p:sp>
      <p:grpSp>
        <p:nvGrpSpPr>
          <p:cNvPr id="56" name="Group 55">
            <a:extLst>
              <a:ext uri="{FF2B5EF4-FFF2-40B4-BE49-F238E27FC236}">
                <a16:creationId xmlns:a16="http://schemas.microsoft.com/office/drawing/2014/main" id="{4D9DF94B-8AE8-473C-A27F-4E3521F5F1EE}"/>
              </a:ext>
            </a:extLst>
          </p:cNvPr>
          <p:cNvGrpSpPr/>
          <p:nvPr/>
        </p:nvGrpSpPr>
        <p:grpSpPr>
          <a:xfrm>
            <a:off x="8514313" y="3613682"/>
            <a:ext cx="119157" cy="119157"/>
            <a:chOff x="3855819" y="4248152"/>
            <a:chExt cx="211094" cy="211094"/>
          </a:xfrm>
        </p:grpSpPr>
        <p:sp>
          <p:nvSpPr>
            <p:cNvPr id="57" name="Oval 56">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hlinkClick r:id="rId16" action="ppaction://hlinksldjump"/>
            <a:extLst>
              <a:ext uri="{FF2B5EF4-FFF2-40B4-BE49-F238E27FC236}">
                <a16:creationId xmlns:a16="http://schemas.microsoft.com/office/drawing/2014/main" id="{B173E096-BB55-472B-BC17-90588069DAE9}"/>
              </a:ext>
            </a:extLst>
          </p:cNvPr>
          <p:cNvSpPr txBox="1"/>
          <p:nvPr/>
        </p:nvSpPr>
        <p:spPr>
          <a:xfrm>
            <a:off x="7561006" y="3824802"/>
            <a:ext cx="916757"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الحاقیه سفارش</a:t>
            </a:r>
            <a:endParaRPr lang="en-US" sz="1100" b="1" dirty="0">
              <a:solidFill>
                <a:srgbClr val="7030A0"/>
              </a:solidFill>
              <a:cs typeface="B Nazanin" panose="00000400000000000000" pitchFamily="2" charset="-78"/>
            </a:endParaRPr>
          </a:p>
        </p:txBody>
      </p:sp>
      <p:grpSp>
        <p:nvGrpSpPr>
          <p:cNvPr id="60" name="Group 59">
            <a:extLst>
              <a:ext uri="{FF2B5EF4-FFF2-40B4-BE49-F238E27FC236}">
                <a16:creationId xmlns:a16="http://schemas.microsoft.com/office/drawing/2014/main" id="{4D9DF94B-8AE8-473C-A27F-4E3521F5F1EE}"/>
              </a:ext>
            </a:extLst>
          </p:cNvPr>
          <p:cNvGrpSpPr/>
          <p:nvPr/>
        </p:nvGrpSpPr>
        <p:grpSpPr>
          <a:xfrm>
            <a:off x="8521577" y="3884585"/>
            <a:ext cx="119157" cy="119157"/>
            <a:chOff x="3855819" y="4248152"/>
            <a:chExt cx="211094" cy="211094"/>
          </a:xfrm>
        </p:grpSpPr>
        <p:sp>
          <p:nvSpPr>
            <p:cNvPr id="61" name="Oval 60">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TextBox 62">
            <a:hlinkClick r:id="rId17" action="ppaction://hlinksldjump"/>
            <a:extLst>
              <a:ext uri="{FF2B5EF4-FFF2-40B4-BE49-F238E27FC236}">
                <a16:creationId xmlns:a16="http://schemas.microsoft.com/office/drawing/2014/main" id="{B173E096-BB55-472B-BC17-90588069DAE9}"/>
              </a:ext>
            </a:extLst>
          </p:cNvPr>
          <p:cNvSpPr txBox="1"/>
          <p:nvPr/>
        </p:nvSpPr>
        <p:spPr>
          <a:xfrm>
            <a:off x="7305368" y="4117961"/>
            <a:ext cx="1172395"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ارزیابی تامین کننده</a:t>
            </a:r>
            <a:endParaRPr lang="en-US" sz="1100" b="1" dirty="0">
              <a:solidFill>
                <a:srgbClr val="7030A0"/>
              </a:solidFill>
              <a:cs typeface="B Nazanin" panose="00000400000000000000" pitchFamily="2" charset="-78"/>
            </a:endParaRPr>
          </a:p>
        </p:txBody>
      </p:sp>
      <p:grpSp>
        <p:nvGrpSpPr>
          <p:cNvPr id="64" name="Group 63">
            <a:extLst>
              <a:ext uri="{FF2B5EF4-FFF2-40B4-BE49-F238E27FC236}">
                <a16:creationId xmlns:a16="http://schemas.microsoft.com/office/drawing/2014/main" id="{4D9DF94B-8AE8-473C-A27F-4E3521F5F1EE}"/>
              </a:ext>
            </a:extLst>
          </p:cNvPr>
          <p:cNvGrpSpPr/>
          <p:nvPr/>
        </p:nvGrpSpPr>
        <p:grpSpPr>
          <a:xfrm>
            <a:off x="8521577" y="4177744"/>
            <a:ext cx="119157" cy="119157"/>
            <a:chOff x="3855819" y="4248152"/>
            <a:chExt cx="211094" cy="211094"/>
          </a:xfrm>
        </p:grpSpPr>
        <p:sp>
          <p:nvSpPr>
            <p:cNvPr id="65" name="Oval 64">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TextBox 66">
            <a:hlinkClick r:id="rId18" action="ppaction://hlinksldjump"/>
            <a:extLst>
              <a:ext uri="{FF2B5EF4-FFF2-40B4-BE49-F238E27FC236}">
                <a16:creationId xmlns:a16="http://schemas.microsoft.com/office/drawing/2014/main" id="{B173E096-BB55-472B-BC17-90588069DAE9}"/>
              </a:ext>
            </a:extLst>
          </p:cNvPr>
          <p:cNvSpPr txBox="1"/>
          <p:nvPr/>
        </p:nvSpPr>
        <p:spPr>
          <a:xfrm>
            <a:off x="7867650" y="4419686"/>
            <a:ext cx="617377" cy="238525"/>
          </a:xfrm>
          <a:prstGeom prst="rect">
            <a:avLst/>
          </a:prstGeom>
          <a:noFill/>
        </p:spPr>
        <p:txBody>
          <a:bodyPr wrap="square" lIns="68579" tIns="34289" rIns="68579" bIns="34289" rtlCol="0">
            <a:spAutoFit/>
          </a:bodyPr>
          <a:lstStyle/>
          <a:p>
            <a:pPr algn="r" rtl="1"/>
            <a:r>
              <a:rPr lang="fa-IR" sz="1100" b="1" dirty="0" smtClean="0">
                <a:solidFill>
                  <a:srgbClr val="7030A0"/>
                </a:solidFill>
                <a:cs typeface="B Nazanin" panose="00000400000000000000" pitchFamily="2" charset="-78"/>
              </a:rPr>
              <a:t>گزارش ها</a:t>
            </a:r>
            <a:endParaRPr lang="en-US" sz="1100" b="1" dirty="0">
              <a:solidFill>
                <a:srgbClr val="7030A0"/>
              </a:solidFill>
              <a:cs typeface="B Nazanin" panose="00000400000000000000" pitchFamily="2" charset="-78"/>
            </a:endParaRPr>
          </a:p>
        </p:txBody>
      </p:sp>
      <p:grpSp>
        <p:nvGrpSpPr>
          <p:cNvPr id="68" name="Group 67">
            <a:extLst>
              <a:ext uri="{FF2B5EF4-FFF2-40B4-BE49-F238E27FC236}">
                <a16:creationId xmlns:a16="http://schemas.microsoft.com/office/drawing/2014/main" id="{4D9DF94B-8AE8-473C-A27F-4E3521F5F1EE}"/>
              </a:ext>
            </a:extLst>
          </p:cNvPr>
          <p:cNvGrpSpPr/>
          <p:nvPr/>
        </p:nvGrpSpPr>
        <p:grpSpPr>
          <a:xfrm>
            <a:off x="8528841" y="4479469"/>
            <a:ext cx="119157" cy="119157"/>
            <a:chOff x="3855819" y="4248152"/>
            <a:chExt cx="211094" cy="211094"/>
          </a:xfrm>
        </p:grpSpPr>
        <p:sp>
          <p:nvSpPr>
            <p:cNvPr id="69" name="Oval 68">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8982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00" y="599629"/>
            <a:ext cx="5588731" cy="4293000"/>
          </a:xfrm>
          <a:prstGeom prst="rect">
            <a:avLst/>
          </a:prstGeom>
        </p:spPr>
      </p:pic>
      <p:pic>
        <p:nvPicPr>
          <p:cNvPr id="26" name="Picture 2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4987" y="449343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91828"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 به مقام تشخیص</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باشد پس از تشکیل جدول مقایسه ای توسط کارپرداز،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ارسال</a:t>
            </a:r>
            <a:r>
              <a:rPr lang="fa-IR" sz="1100" b="1" dirty="0" smtClean="0">
                <a:latin typeface="B Zar" panose="00000400000000000000" pitchFamily="2" charset="-78"/>
                <a:ea typeface="Calibri" panose="020F0502020204030204" pitchFamily="34" charset="0"/>
                <a:cs typeface="B Nazanin" panose="00000400000000000000" pitchFamily="2" charset="-78"/>
              </a:rPr>
              <a:t> ادامه فرآیند جهت اعلام به برنده به کارتابل مقام تشخیص ارسال می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2" name="Rectangle 21"/>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334" y="115810"/>
            <a:ext cx="6481091" cy="454786"/>
          </a:xfrm>
          <a:prstGeom prst="rect">
            <a:avLst/>
          </a:prstGeom>
        </p:spPr>
      </p:pic>
      <p:pic>
        <p:nvPicPr>
          <p:cNvPr id="11" name="Picture 1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2" name="Picture 1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14" name="Picture 1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15" name="Picture 1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16" name="Picture 1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17" name="Picture 1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18" name="Picture 1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19" name="Picture 18">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0" name="Picture 19">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5541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74" y="119837"/>
            <a:ext cx="6497552" cy="4547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693" y="669952"/>
            <a:ext cx="6014793" cy="3316232"/>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629151" y="237538"/>
            <a:ext cx="209704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اعلام به برنـده</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9521" y="892279"/>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50381" y="201096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78717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اعلام به برنده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نتيجه تشكيل جدول مقايسه اي توسط كارپرداز جهت تاييد و اعلام به تامين </a:t>
            </a:r>
            <a:r>
              <a:rPr lang="fa-IR" sz="1100" b="1" dirty="0" smtClean="0">
                <a:latin typeface="B Zar" panose="00000400000000000000" pitchFamily="2" charset="-78"/>
                <a:ea typeface="Calibri" panose="020F0502020204030204" pitchFamily="34" charset="0"/>
                <a:cs typeface="B Nazanin" panose="00000400000000000000" pitchFamily="2" charset="-78"/>
              </a:rPr>
              <a:t>كننده برنده </a:t>
            </a:r>
            <a:r>
              <a:rPr lang="fa-IR" sz="1100" b="1" dirty="0">
                <a:latin typeface="B Zar" panose="00000400000000000000" pitchFamily="2" charset="-78"/>
                <a:ea typeface="Calibri" panose="020F0502020204030204" pitchFamily="34" charset="0"/>
                <a:cs typeface="B Nazanin" panose="00000400000000000000" pitchFamily="2" charset="-78"/>
              </a:rPr>
              <a:t>در كارتابل </a:t>
            </a:r>
            <a:r>
              <a:rPr lang="fa-IR" sz="1100" b="1" dirty="0" smtClean="0">
                <a:latin typeface="B Zar" panose="00000400000000000000" pitchFamily="2" charset="-78"/>
                <a:ea typeface="Calibri" panose="020F0502020204030204" pitchFamily="34" charset="0"/>
                <a:cs typeface="B Nazanin" panose="00000400000000000000" pitchFamily="2" charset="-78"/>
              </a:rPr>
              <a:t>مقام تشخیص، در منوی اعلام به برنده قابل مشاهده است.</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كليك نمودن بر روي هر رديف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استعلام مرجع </a:t>
            </a:r>
            <a:r>
              <a:rPr lang="fa-IR" sz="1100" b="1" dirty="0">
                <a:latin typeface="B Zar" panose="00000400000000000000" pitchFamily="2" charset="-78"/>
                <a:ea typeface="Calibri" panose="020F0502020204030204" pitchFamily="34" charset="0"/>
                <a:cs typeface="B Nazanin" panose="00000400000000000000" pitchFamily="2" charset="-78"/>
              </a:rPr>
              <a:t>وارد فرم </a:t>
            </a:r>
            <a:r>
              <a:rPr lang="fa-IR" sz="1100" b="1" dirty="0" smtClean="0">
                <a:latin typeface="B Zar" panose="00000400000000000000" pitchFamily="2" charset="-78"/>
                <a:ea typeface="Calibri" panose="020F0502020204030204" pitchFamily="34" charset="0"/>
                <a:cs typeface="B Nazanin" panose="00000400000000000000" pitchFamily="2" charset="-78"/>
              </a:rPr>
              <a:t>مربوطه خواهيد </a:t>
            </a:r>
            <a:r>
              <a:rPr lang="fa-IR" sz="1100" b="1" dirty="0">
                <a:latin typeface="B Zar" panose="00000400000000000000" pitchFamily="2" charset="-78"/>
                <a:ea typeface="Calibri" panose="020F0502020204030204" pitchFamily="34" charset="0"/>
                <a:cs typeface="B Nazanin" panose="00000400000000000000" pitchFamily="2" charset="-78"/>
              </a:rPr>
              <a:t>شد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icture 13">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7" name="Picture 1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18" name="Picture 1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19" name="Picture 1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1" name="Picture 2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5" name="Picture 24">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6" name="Picture 2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97593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061" y="580832"/>
            <a:ext cx="5072864" cy="4393591"/>
          </a:xfrm>
          <a:prstGeom prst="rect">
            <a:avLst/>
          </a:prstGeom>
        </p:spPr>
      </p:pic>
      <p:pic>
        <p:nvPicPr>
          <p:cNvPr id="26" name="Picture 2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0" name="Arrow 2" descr="F:\پاورپوینت ها\ارزیابی کیفی\Arrow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973" y="79578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90946" y="670826"/>
            <a:ext cx="2086100" cy="123302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اعلام پذیرش </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این قسمت مي </a:t>
            </a:r>
            <a:r>
              <a:rPr lang="fa-IR" sz="1100" b="1" dirty="0">
                <a:latin typeface="B Zar" panose="00000400000000000000" pitchFamily="2" charset="-78"/>
                <a:ea typeface="Calibri" panose="020F0502020204030204" pitchFamily="34" charset="0"/>
                <a:cs typeface="B Nazanin" panose="00000400000000000000" pitchFamily="2" charset="-78"/>
              </a:rPr>
              <a:t>بايست با تعيين </a:t>
            </a:r>
            <a:r>
              <a:rPr lang="fa-IR" sz="1100" b="1" dirty="0" smtClean="0">
                <a:latin typeface="B Zar" panose="00000400000000000000" pitchFamily="2" charset="-78"/>
                <a:ea typeface="Calibri" panose="020F0502020204030204" pitchFamily="34" charset="0"/>
                <a:cs typeface="B Nazanin" panose="00000400000000000000" pitchFamily="2" charset="-78"/>
              </a:rPr>
              <a:t>(روز </a:t>
            </a:r>
            <a:r>
              <a:rPr lang="fa-IR" sz="1100" b="1" dirty="0">
                <a:latin typeface="B Zar" panose="00000400000000000000" pitchFamily="2" charset="-78"/>
                <a:ea typeface="Calibri" panose="020F0502020204030204" pitchFamily="34" charset="0"/>
                <a:cs typeface="B Nazanin" panose="00000400000000000000" pitchFamily="2" charset="-78"/>
              </a:rPr>
              <a:t>يا ساعت) مدت زمان مجاز </a:t>
            </a:r>
            <a:r>
              <a:rPr lang="fa-IR" sz="1100" b="1" dirty="0" smtClean="0">
                <a:latin typeface="B Zar" panose="00000400000000000000" pitchFamily="2" charset="-78"/>
                <a:ea typeface="Calibri" panose="020F0502020204030204" pitchFamily="34" charset="0"/>
                <a:cs typeface="B Nazanin" panose="00000400000000000000" pitchFamily="2" charset="-78"/>
              </a:rPr>
              <a:t>براي </a:t>
            </a:r>
            <a:r>
              <a:rPr lang="fa-IR" sz="1100" b="1" dirty="0">
                <a:latin typeface="B Zar" panose="00000400000000000000" pitchFamily="2" charset="-78"/>
                <a:ea typeface="Calibri" panose="020F0502020204030204" pitchFamily="34" charset="0"/>
                <a:cs typeface="B Nazanin" panose="00000400000000000000" pitchFamily="2" charset="-78"/>
              </a:rPr>
              <a:t>پاسخ به فرم </a:t>
            </a:r>
            <a:r>
              <a:rPr lang="fa-IR" sz="1100" b="1" dirty="0" smtClean="0">
                <a:latin typeface="B Zar" panose="00000400000000000000" pitchFamily="2" charset="-78"/>
                <a:ea typeface="Calibri" panose="020F0502020204030204" pitchFamily="34" charset="0"/>
                <a:cs typeface="B Nazanin" panose="00000400000000000000" pitchFamily="2" charset="-78"/>
              </a:rPr>
              <a:t>(اعلام </a:t>
            </a:r>
            <a:r>
              <a:rPr lang="fa-IR" sz="1100" b="1" dirty="0">
                <a:latin typeface="B Zar" panose="00000400000000000000" pitchFamily="2" charset="-78"/>
                <a:ea typeface="Calibri" panose="020F0502020204030204" pitchFamily="34" charset="0"/>
                <a:cs typeface="B Nazanin" panose="00000400000000000000" pitchFamily="2" charset="-78"/>
              </a:rPr>
              <a:t>به </a:t>
            </a:r>
            <a:r>
              <a:rPr lang="fa-IR" sz="1100" b="1" dirty="0" smtClean="0">
                <a:latin typeface="B Zar" panose="00000400000000000000" pitchFamily="2" charset="-78"/>
                <a:ea typeface="Calibri" panose="020F0502020204030204" pitchFamily="34" charset="0"/>
                <a:cs typeface="B Nazanin" panose="00000400000000000000" pitchFamily="2" charset="-78"/>
              </a:rPr>
              <a:t>برنده) </a:t>
            </a:r>
            <a:r>
              <a:rPr lang="fa-IR" sz="1100" b="1" dirty="0">
                <a:latin typeface="B Zar" panose="00000400000000000000" pitchFamily="2" charset="-78"/>
                <a:ea typeface="Calibri" panose="020F0502020204030204" pitchFamily="34" charset="0"/>
                <a:cs typeface="B Nazanin" panose="00000400000000000000" pitchFamily="2" charset="-78"/>
              </a:rPr>
              <a:t>توسط تامين کننده را تعيين </a:t>
            </a:r>
            <a:r>
              <a:rPr lang="fa-IR" sz="1100" b="1" dirty="0" smtClean="0">
                <a:latin typeface="B Zar" panose="00000400000000000000" pitchFamily="2" charset="-78"/>
                <a:ea typeface="Calibri" panose="020F0502020204030204" pitchFamily="34" charset="0"/>
                <a:cs typeface="B Nazanin" panose="00000400000000000000" pitchFamily="2" charset="-78"/>
              </a:rPr>
              <a:t>نماييد و 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در انتهای صفحه کلیک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oint 2" descr="F:\END\Blue\New folder\point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7723" y="34766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Arrow 3" descr="F:\پاورپوینت ها\ارزیابی کیفی\Arrow 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1025" y="2193151"/>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8" name="poun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9801" y="4568461"/>
            <a:ext cx="221769" cy="242281"/>
          </a:xfrm>
          <a:prstGeom prst="rect">
            <a:avLst/>
          </a:prstGeom>
        </p:spPr>
      </p:pic>
      <p:sp>
        <p:nvSpPr>
          <p:cNvPr id="19" name="text 3"/>
          <p:cNvSpPr/>
          <p:nvPr/>
        </p:nvSpPr>
        <p:spPr>
          <a:xfrm>
            <a:off x="6671573" y="2075486"/>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اعلام به برنده</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انتخاب تیک گزینه قانون استفاده از توان تولیدی و خدماتی... و سپس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اعلام به برنده</a:t>
            </a:r>
            <a:r>
              <a:rPr lang="fa-IR" sz="1100" b="1" dirty="0" smtClean="0">
                <a:latin typeface="B Zar" panose="00000400000000000000" pitchFamily="2" charset="-78"/>
                <a:ea typeface="Calibri" panose="020F0502020204030204" pitchFamily="34" charset="0"/>
                <a:cs typeface="B Nazanin" panose="00000400000000000000" pitchFamily="2" charset="-78"/>
              </a:rPr>
              <a:t> و با درج امضای الکترونیکی، نتیجه به تامین کننده برنده ارسال می گردد.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07350" y="4568460"/>
            <a:ext cx="221769" cy="242281"/>
          </a:xfrm>
          <a:prstGeom prst="rect">
            <a:avLst/>
          </a:prstGeom>
        </p:spPr>
      </p:pic>
      <p:pic>
        <p:nvPicPr>
          <p:cNvPr id="22" name="Arrow 4" descr="F:\پاورپوینت ها\ارزیابی کیفی\Arrow 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1025" y="360962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45754" y="3465734"/>
            <a:ext cx="2086100" cy="112883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فرآیند خرید</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 لزوم مي </a:t>
            </a:r>
            <a:r>
              <a:rPr lang="fa-IR" sz="1100" b="1" dirty="0">
                <a:latin typeface="B Zar" panose="00000400000000000000" pitchFamily="2" charset="-78"/>
                <a:ea typeface="Calibri" panose="020F0502020204030204" pitchFamily="34" charset="0"/>
                <a:cs typeface="B Nazanin" panose="00000400000000000000" pitchFamily="2" charset="-78"/>
              </a:rPr>
              <a:t>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 فرآيند خريد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a:t>
            </a:r>
            <a:r>
              <a:rPr lang="fa-IR" sz="1100" b="1" dirty="0" smtClean="0">
                <a:latin typeface="B Zar" panose="00000400000000000000" pitchFamily="2" charset="-78"/>
                <a:ea typeface="Calibri" panose="020F0502020204030204" pitchFamily="34" charset="0"/>
                <a:cs typeface="B Nazanin" panose="00000400000000000000" pitchFamily="2" charset="-78"/>
              </a:rPr>
              <a:t>کل فرآیند خرید را  ابطال نمايید.</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1" name="Rectangle 20"/>
          <p:cNvSpPr/>
          <p:nvPr/>
        </p:nvSpPr>
        <p:spPr>
          <a:xfrm>
            <a:off x="6629151" y="237538"/>
            <a:ext cx="209704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مقـام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اعلام به برنـده</a:t>
            </a:r>
            <a:endParaRPr lang="en-US" sz="1050" dirty="0">
              <a:solidFill>
                <a:srgbClr val="0070C0"/>
              </a:solidFill>
              <a:cs typeface="B Titr" panose="00000700000000000000" pitchFamily="2" charset="-78"/>
            </a:endParaRPr>
          </a:p>
        </p:txBody>
      </p:sp>
      <p:pic>
        <p:nvPicPr>
          <p:cNvPr id="24" name="poun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49155" y="4050698"/>
            <a:ext cx="221769" cy="242281"/>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1874" y="119837"/>
            <a:ext cx="6497552" cy="454786"/>
          </a:xfrm>
          <a:prstGeom prst="rect">
            <a:avLst/>
          </a:prstGeom>
        </p:spPr>
      </p:pic>
      <p:pic>
        <p:nvPicPr>
          <p:cNvPr id="28" name="Picture 2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9" name="Picture 2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30" name="Picture 2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31" name="Picture 3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32" name="Picture 3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33" name="Picture 3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34" name="Picture 3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5" name="Picture 34">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7" name="Picture 3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414380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par>
                          <p:cTn id="42" fill="hold">
                            <p:stCondLst>
                              <p:cond delay="3000"/>
                            </p:stCondLst>
                            <p:childTnLst>
                              <p:par>
                                <p:cTn id="43" presetID="22" presetClass="entr" presetSubtype="2"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500"/>
                                        <p:tgtEl>
                                          <p:spTgt spid="22"/>
                                        </p:tgtEl>
                                      </p:cBhvr>
                                    </p:animEffect>
                                  </p:childTnLst>
                                </p:cTn>
                              </p:par>
                            </p:childTnLst>
                          </p:cTn>
                        </p:par>
                        <p:par>
                          <p:cTn id="46" fill="hold">
                            <p:stCondLst>
                              <p:cond delay="3500"/>
                            </p:stCondLst>
                            <p:childTnLst>
                              <p:par>
                                <p:cTn id="47" presetID="22" presetClass="entr" presetSubtype="1"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up)">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07890"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پاسخ تامین کننده برنده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50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99" y="115517"/>
            <a:ext cx="6508574" cy="454786"/>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204" y="618994"/>
            <a:ext cx="6035430" cy="3315575"/>
          </a:xfrm>
          <a:prstGeom prst="rect">
            <a:avLst/>
          </a:prstGeom>
        </p:spPr>
      </p:pic>
      <p:pic>
        <p:nvPicPr>
          <p:cNvPr id="2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1008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53937" y="242406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81554" y="70498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اعلام آمادگی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تامین کننده برنده اعلام امادگی نماید، در کارتابل (پاسخ تامین کننده برنده) یک ردیف ایجاد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a:t>
            </a:r>
            <a:r>
              <a:rPr lang="fa-IR" sz="1100" b="1" dirty="0" smtClean="0">
                <a:latin typeface="B Zar" panose="00000400000000000000" pitchFamily="2" charset="-78"/>
                <a:ea typeface="Calibri" panose="020F0502020204030204" pitchFamily="34" charset="0"/>
                <a:cs typeface="B Nazanin" panose="00000400000000000000" pitchFamily="2" charset="-78"/>
              </a:rPr>
              <a:t>، می توانید اقدام به ثبت فرم سفارش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7817" y="24343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8" name="Picture 1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65844" y="266633"/>
            <a:ext cx="482205" cy="117294"/>
          </a:xfrm>
          <a:prstGeom prst="rect">
            <a:avLst/>
          </a:prstGeom>
        </p:spPr>
      </p:pic>
      <p:pic>
        <p:nvPicPr>
          <p:cNvPr id="19" name="Picture 1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0" name="Picture 1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1" name="Picture 2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2" name="Picture 2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3" name="Picture 2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4" name="Picture 23">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8" name="Picture 27">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56844" y="265771"/>
            <a:ext cx="651629" cy="117294"/>
          </a:xfrm>
          <a:prstGeom prst="rect">
            <a:avLst/>
          </a:prstGeom>
        </p:spPr>
      </p:pic>
    </p:spTree>
    <p:extLst>
      <p:ext uri="{BB962C8B-B14F-4D97-AF65-F5344CB8AC3E}">
        <p14:creationId xmlns:p14="http://schemas.microsoft.com/office/powerpoint/2010/main" val="43297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616" y="634873"/>
            <a:ext cx="5964333" cy="3276518"/>
          </a:xfrm>
          <a:prstGeom prst="rect">
            <a:avLst/>
          </a:prstGeom>
        </p:spPr>
      </p:pic>
      <p:pic>
        <p:nvPicPr>
          <p:cNvPr id="2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7753" y="817709"/>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37475" y="242406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98566" y="712606"/>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انقضای مهلت اعلام آمادگی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تامین کننده برنده، طی مهلت تعیین شده جهت پذیرش برنده بودن اقدام ننماید، در کارتابل پاسخ تامین کننده برنده یک ردیف با وضعیت (انقضای مهلت اعلام آمادگی) ایجاد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لزوم می توانید با کلیک بر روی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a:t>
            </a:r>
            <a:r>
              <a:rPr lang="fa-IR" sz="1100" b="1" dirty="0" smtClean="0">
                <a:latin typeface="B Zar" panose="00000400000000000000" pitchFamily="2" charset="-78"/>
                <a:ea typeface="Calibri" panose="020F0502020204030204" pitchFamily="34" charset="0"/>
                <a:cs typeface="B Nazanin" panose="00000400000000000000" pitchFamily="2" charset="-78"/>
              </a:rPr>
              <a:t>، اقدام به تمدید و ارسال مجدد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999" y="24343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399" y="115517"/>
            <a:ext cx="6508574" cy="454786"/>
          </a:xfrm>
          <a:prstGeom prst="rect">
            <a:avLst/>
          </a:prstGeom>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8" name="Picture 1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65844" y="266633"/>
            <a:ext cx="482205" cy="117294"/>
          </a:xfrm>
          <a:prstGeom prst="rect">
            <a:avLst/>
          </a:prstGeom>
        </p:spPr>
      </p:pic>
      <p:pic>
        <p:nvPicPr>
          <p:cNvPr id="19" name="Picture 1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0" name="Picture 1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1" name="Picture 2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2" name="Picture 2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3" name="Picture 2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4" name="Picture 23">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8" name="Picture 27">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56844" y="265771"/>
            <a:ext cx="651629" cy="117294"/>
          </a:xfrm>
          <a:prstGeom prst="rect">
            <a:avLst/>
          </a:prstGeom>
        </p:spPr>
      </p:pic>
    </p:spTree>
    <p:extLst>
      <p:ext uri="{BB962C8B-B14F-4D97-AF65-F5344CB8AC3E}">
        <p14:creationId xmlns:p14="http://schemas.microsoft.com/office/powerpoint/2010/main" val="227508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par>
                                <p:cTn id="13" presetID="53" presetClass="entr" presetSubtype="16"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right)">
                                      <p:cBhvr>
                                        <p:cTn id="21" dur="500"/>
                                        <p:tgtEl>
                                          <p:spTgt spid="25"/>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544" y="552616"/>
            <a:ext cx="5192116" cy="4407261"/>
          </a:xfrm>
          <a:prstGeom prst="rect">
            <a:avLst/>
          </a:prstGeom>
        </p:spPr>
      </p:pic>
      <p:pic>
        <p:nvPicPr>
          <p:cNvPr id="2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0069"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702102" y="694710"/>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تمدید مهلت پذیرش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فرم مربوطه با انتخاب گزینه (تمدید مهلت پذیرش برنده بودن) و انتخاب نام تامین کننده برنده قبلی، می توانید مهلت اعلام پذیرش را به روز و یا به ساعت مشخص نمایید و جهت ارسال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ارسال به تامین کننده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و تامین کننده برنده، طی مهلت تعیین شده جهت پذیرش برنده بودن اقدام ننماید، در کارتابل مقام تشخیص و منوی پاسخ تامین کننده برنده یک ردیف با وضعیت (انقضای مهلت اعلام آمادگی) ایجاد می گردد که مقام تشخیص می تواند تمدید را انجام داده و به تامین کننده ارسال نماید.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62976" y="375970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52896" y="4697049"/>
            <a:ext cx="221769" cy="24228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399" y="115517"/>
            <a:ext cx="6508574" cy="454786"/>
          </a:xfrm>
          <a:prstGeom prst="rect">
            <a:avLst/>
          </a:prstGeom>
        </p:spPr>
      </p:pic>
      <p:pic>
        <p:nvPicPr>
          <p:cNvPr id="16" name="Picture 1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7" name="Picture 1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8" name="Picture 1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5844" y="266633"/>
            <a:ext cx="482205" cy="117294"/>
          </a:xfrm>
          <a:prstGeom prst="rect">
            <a:avLst/>
          </a:prstGeom>
        </p:spPr>
      </p:pic>
      <p:pic>
        <p:nvPicPr>
          <p:cNvPr id="19" name="Picture 1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0" name="Picture 1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1" name="Picture 20">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2" name="Picture 21">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3" name="Picture 22">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4" name="Picture 23">
            <a:hlinkClick r:id="rId20"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6" name="Picture 2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56844" y="265771"/>
            <a:ext cx="651629" cy="117294"/>
          </a:xfrm>
          <a:prstGeom prst="rect">
            <a:avLst/>
          </a:prstGeom>
        </p:spPr>
      </p:pic>
    </p:spTree>
    <p:extLst>
      <p:ext uri="{BB962C8B-B14F-4D97-AF65-F5344CB8AC3E}">
        <p14:creationId xmlns:p14="http://schemas.microsoft.com/office/powerpoint/2010/main" val="78882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22" presetClass="entr" presetSubtype="2"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right)">
                                      <p:cBhvr>
                                        <p:cTn id="22" dur="500"/>
                                        <p:tgtEl>
                                          <p:spTgt spid="25"/>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69534"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سفارش خرید خدمت/کالا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010" y="647122"/>
            <a:ext cx="5925105" cy="3380348"/>
          </a:xfrm>
          <a:prstGeom prst="rect">
            <a:avLst/>
          </a:prstGeom>
        </p:spPr>
      </p:pic>
      <p:pic>
        <p:nvPicPr>
          <p:cNvPr id="2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30635"/>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8414" y="117848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91828" y="725532"/>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دراین فرم فیلدهای شماره سفارش، شماره درخواست خريد، تاریخ سفارش، شماره استعلام مرجع، نام دستگاه های اجرایی خریدار، نام تامين کننده، نوع فرآیند خرید و فیلد درصد مالیات بر ارزش افزوده خودکار توسط سیستم فراخوانی می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2"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49247" y="251156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701220" y="2396879"/>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a:t>
            </a:r>
            <a:r>
              <a:rPr lang="fa-IR" sz="1100" b="1" dirty="0">
                <a:latin typeface="B Zar" panose="00000400000000000000" pitchFamily="2" charset="-78"/>
                <a:ea typeface="Calibri" panose="020F0502020204030204" pitchFamily="34" charset="0"/>
                <a:cs typeface="B Nazanin" panose="00000400000000000000" pitchFamily="2" charset="-78"/>
              </a:rPr>
              <a:t>صورتی که این قسمت انتخاب </a:t>
            </a:r>
            <a:r>
              <a:rPr lang="fa-IR" sz="1100" b="1" dirty="0" smtClean="0">
                <a:latin typeface="B Zar" panose="00000400000000000000" pitchFamily="2" charset="-78"/>
                <a:ea typeface="Calibri" panose="020F0502020204030204" pitchFamily="34" charset="0"/>
                <a:cs typeface="B Nazanin" panose="00000400000000000000" pitchFamily="2" charset="-78"/>
              </a:rPr>
              <a:t>شده باشد، </a:t>
            </a:r>
            <a:r>
              <a:rPr lang="fa-IR" sz="1100" b="1" dirty="0">
                <a:latin typeface="B Zar" panose="00000400000000000000" pitchFamily="2" charset="-78"/>
                <a:ea typeface="Calibri" panose="020F0502020204030204" pitchFamily="34" charset="0"/>
                <a:cs typeface="B Nazanin" panose="00000400000000000000" pitchFamily="2" charset="-78"/>
              </a:rPr>
              <a:t>به معنای آن می باشد که تمام یا بخشی از مبلغ خرید مقرر است که از </a:t>
            </a:r>
            <a:r>
              <a:rPr lang="fa-IR" sz="1100" b="1" dirty="0" smtClean="0">
                <a:latin typeface="B Zar" panose="00000400000000000000" pitchFamily="2" charset="-78"/>
                <a:ea typeface="Calibri" panose="020F0502020204030204" pitchFamily="34" charset="0"/>
                <a:cs typeface="B Nazanin" panose="00000400000000000000" pitchFamily="2" charset="-78"/>
              </a:rPr>
              <a:t>(اسناد </a:t>
            </a:r>
            <a:r>
              <a:rPr lang="fa-IR" sz="1100" b="1" dirty="0">
                <a:latin typeface="B Zar" panose="00000400000000000000" pitchFamily="2" charset="-78"/>
                <a:ea typeface="Calibri" panose="020F0502020204030204" pitchFamily="34" charset="0"/>
                <a:cs typeface="B Nazanin" panose="00000400000000000000" pitchFamily="2" charset="-78"/>
              </a:rPr>
              <a:t>خزانه </a:t>
            </a:r>
            <a:r>
              <a:rPr lang="fa-IR" sz="1100" b="1" dirty="0" smtClean="0">
                <a:latin typeface="B Zar" panose="00000400000000000000" pitchFamily="2" charset="-78"/>
                <a:ea typeface="Calibri" panose="020F0502020204030204" pitchFamily="34" charset="0"/>
                <a:cs typeface="B Nazanin" panose="00000400000000000000" pitchFamily="2" charset="-78"/>
              </a:rPr>
              <a:t>اسلامی) </a:t>
            </a:r>
            <a:r>
              <a:rPr lang="fa-IR" sz="1100" b="1" dirty="0">
                <a:latin typeface="B Zar" panose="00000400000000000000" pitchFamily="2" charset="-78"/>
                <a:ea typeface="Calibri" panose="020F0502020204030204" pitchFamily="34" charset="0"/>
                <a:cs typeface="B Nazanin" panose="00000400000000000000" pitchFamily="2" charset="-78"/>
              </a:rPr>
              <a:t>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79482" y="22069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7" name="Picture 1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8" name="Picture 2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9" name="Picture 28">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0" name="Picture 29">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1" name="Picture 30">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12328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right)">
                                      <p:cBhvr>
                                        <p:cTn id="20" dur="500"/>
                                        <p:tgtEl>
                                          <p:spTgt spid="25"/>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29" y="621890"/>
            <a:ext cx="5988698" cy="3611622"/>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531" y="81318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3"/>
          <p:cNvSpPr/>
          <p:nvPr/>
        </p:nvSpPr>
        <p:spPr>
          <a:xfrm>
            <a:off x="6681405" y="693336"/>
            <a:ext cx="2086100" cy="2473752"/>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فرآیند خرید جزئی</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سفارش هایی که فرآیند خرید آنها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smtClean="0">
                <a:latin typeface="B Zar" panose="00000400000000000000" pitchFamily="2" charset="-78"/>
                <a:ea typeface="Calibri" panose="020F0502020204030204" pitchFamily="34" charset="0"/>
                <a:cs typeface="B Nazanin" panose="00000400000000000000" pitchFamily="2" charset="-78"/>
              </a:rPr>
              <a:t> می باشد در صورتی که محل پرداخت را تنخواه گردان (کارپرداز) انتخاب نمایید، انتخاب نام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ناظر</a:t>
            </a:r>
            <a:r>
              <a:rPr lang="fa-IR" sz="1100" b="1" dirty="0" smtClean="0">
                <a:latin typeface="B Zar" panose="00000400000000000000" pitchFamily="2" charset="-78"/>
                <a:ea typeface="Calibri" panose="020F0502020204030204" pitchFamily="34" charset="0"/>
                <a:cs typeface="B Nazanin" panose="00000400000000000000" pitchFamily="2" charset="-78"/>
              </a:rPr>
              <a:t> و انتخاب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مقام تشخیص تایید کننده صورت وضعیت</a:t>
            </a:r>
            <a:r>
              <a:rPr lang="fa-IR" sz="1100" b="1" dirty="0" smtClean="0">
                <a:latin typeface="B Zar" panose="00000400000000000000" pitchFamily="2" charset="-78"/>
                <a:ea typeface="Calibri" panose="020F0502020204030204" pitchFamily="34" charset="0"/>
                <a:cs typeface="B Nazanin" panose="00000400000000000000" pitchFamily="2" charset="-78"/>
              </a:rPr>
              <a:t> الزامی می باشد.</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a:t>
            </a:r>
            <a:r>
              <a:rPr lang="fa-IR" sz="1100" b="1" dirty="0">
                <a:latin typeface="B Zar" panose="00000400000000000000" pitchFamily="2" charset="-78"/>
                <a:ea typeface="Calibri" panose="020F0502020204030204" pitchFamily="34" charset="0"/>
                <a:cs typeface="B Nazanin" panose="00000400000000000000" pitchFamily="2" charset="-78"/>
              </a:rPr>
              <a:t>صورت انتخاب محل پرداخت ذیحسابی، انتخاب نام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ناظر</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ذیحساب</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مقام تشخیص تایید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کننده صورت وضعیت </a:t>
            </a:r>
            <a:r>
              <a:rPr lang="fa-IR" sz="1100" b="1" dirty="0">
                <a:latin typeface="B Zar" panose="00000400000000000000" pitchFamily="2" charset="-78"/>
                <a:ea typeface="Calibri" panose="020F0502020204030204" pitchFamily="34" charset="0"/>
                <a:cs typeface="B Nazanin" panose="00000400000000000000" pitchFamily="2" charset="-78"/>
              </a:rPr>
              <a:t>الزامی میباشد.</a:t>
            </a:r>
          </a:p>
          <a:p>
            <a:pPr algn="justLow" rtl="1">
              <a:lnSpc>
                <a:spcPct val="107000"/>
              </a:lnSpc>
              <a:spcAft>
                <a:spcPts val="600"/>
              </a:spcAft>
            </a:pPr>
            <a:endParaRPr lang="fa-IR" sz="1100" b="1" dirty="0" smtClean="0">
              <a:latin typeface="B Zar" panose="00000400000000000000" pitchFamily="2" charset="-78"/>
              <a:ea typeface="Calibri" panose="020F0502020204030204" pitchFamily="34" charset="0"/>
              <a:cs typeface="B Nazanin" panose="00000400000000000000" pitchFamily="2" charset="-78"/>
            </a:endParaRPr>
          </a:p>
        </p:txBody>
      </p:sp>
      <p:pic>
        <p:nvPicPr>
          <p:cNvPr id="19"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4808" y="198877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29937" y="260078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2" name="Picture 2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3" name="Picture 2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4" name="Picture 2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5" name="Picture 2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6" name="Picture 2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7" name="Picture 26">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8" name="Picture 27">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92778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18" y="615634"/>
            <a:ext cx="5966916" cy="3621711"/>
          </a:xfrm>
          <a:prstGeom prst="rect">
            <a:avLst/>
          </a:prstGeom>
        </p:spPr>
      </p:pic>
      <p:pic>
        <p:nvPicPr>
          <p:cNvPr id="18"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740" y="195241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2" descr="F:\END\Blue\New folder\point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3992" y="231026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25"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2558" y="83095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6" name="text 1"/>
          <p:cNvSpPr/>
          <p:nvPr/>
        </p:nvSpPr>
        <p:spPr>
          <a:xfrm>
            <a:off x="6681555" y="722512"/>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ثبت درخواست خرید، کارپرداز در کارتابل (درخواست های خرید)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درخواست خرید جدید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می نماید.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7"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46820" y="204372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48833" y="1940042"/>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درخواست های ثبت شده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جدول مربوطه تمامی درخواست های ثبت شده و ارسال شده به برد نمایش داده می شود.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درخواست خرید ثبت شده باشد، با کلیک بر روی لینک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درخواست </a:t>
            </a:r>
            <a:r>
              <a:rPr lang="fa-IR" sz="1100" b="1" dirty="0" smtClean="0">
                <a:latin typeface="B Zar" panose="00000400000000000000" pitchFamily="2" charset="-78"/>
                <a:ea typeface="Calibri" panose="020F0502020204030204" pitchFamily="34" charset="0"/>
                <a:cs typeface="B Nazanin" panose="00000400000000000000" pitchFamily="2" charset="-78"/>
              </a:rPr>
              <a:t>فرم مورد نظر مشاهده می گردد و امکان ادامه فرآیند و یا ابطال درخواست مربوطه وجود دارد.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639" y="117228"/>
            <a:ext cx="6488512" cy="447536"/>
          </a:xfrm>
          <a:prstGeom prst="rect">
            <a:avLst/>
          </a:prstGeom>
        </p:spPr>
      </p:pic>
      <p:pic>
        <p:nvPicPr>
          <p:cNvPr id="15" name="Picture 1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6" name="Picture 1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9" name="Picture 1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0" name="Picture 1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1" name="Picture 2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9" name="Picture 2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1" name="Picture 30">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2" name="Picture 31">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5" name="Picture 4">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26764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up)">
                                      <p:cBhvr>
                                        <p:cTn id="30" dur="500"/>
                                        <p:tgtEl>
                                          <p:spTgt spid="26"/>
                                        </p:tgtEl>
                                      </p:cBhvr>
                                    </p:animEffect>
                                  </p:childTnLst>
                                </p:cTn>
                              </p:par>
                            </p:childTnLst>
                          </p:cTn>
                        </p:par>
                        <p:par>
                          <p:cTn id="31" fill="hold">
                            <p:stCondLst>
                              <p:cond delay="250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up)">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98" y="616450"/>
            <a:ext cx="5915626" cy="3651994"/>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531" y="813180"/>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9"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9114" y="20290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9506" y="264159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65152" y="700774"/>
            <a:ext cx="2086100" cy="1414168"/>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فرآیند خرید متوسط</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سفارش هایی که فرآیند خرید آنها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می باشد تنها امکان انتخاب محل پرداخت ذیحسابی وجود دارد</a:t>
            </a:r>
            <a:r>
              <a:rPr lang="fa-IR" sz="1100" b="1" dirty="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و انتخاب نام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ناظر</a:t>
            </a:r>
            <a:r>
              <a:rPr lang="fa-IR" sz="1100" b="1" dirty="0" smtClean="0">
                <a:latin typeface="B Zar" panose="00000400000000000000" pitchFamily="2" charset="-78"/>
                <a:ea typeface="Calibri" panose="020F0502020204030204" pitchFamily="34" charset="0"/>
                <a:cs typeface="B Nazanin" panose="00000400000000000000" pitchFamily="2" charset="-78"/>
              </a:rPr>
              <a:t> 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ذیحساب</a:t>
            </a:r>
            <a:r>
              <a:rPr lang="fa-IR" sz="1100" b="1" dirty="0" smtClean="0">
                <a:latin typeface="B Zar" panose="00000400000000000000" pitchFamily="2" charset="-78"/>
                <a:ea typeface="Calibri" panose="020F0502020204030204" pitchFamily="34" charset="0"/>
                <a:cs typeface="B Nazanin" panose="00000400000000000000" pitchFamily="2" charset="-78"/>
              </a:rPr>
              <a:t> 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مقام تشخیص تایید کننده صورت وضعیت </a:t>
            </a:r>
            <a:r>
              <a:rPr lang="fa-IR" sz="1100" b="1" dirty="0" smtClean="0">
                <a:latin typeface="B Zar" panose="00000400000000000000" pitchFamily="2" charset="-78"/>
                <a:ea typeface="Calibri" panose="020F0502020204030204" pitchFamily="34" charset="0"/>
                <a:cs typeface="B Nazanin" panose="00000400000000000000" pitchFamily="2" charset="-78"/>
              </a:rPr>
              <a:t>و</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مقام تشخیص پرداخت </a:t>
            </a:r>
            <a:r>
              <a:rPr lang="fa-IR" sz="1100" b="1" dirty="0">
                <a:latin typeface="B Zar" panose="00000400000000000000" pitchFamily="2" charset="-78"/>
                <a:ea typeface="Calibri" panose="020F0502020204030204" pitchFamily="34" charset="0"/>
                <a:cs typeface="B Nazanin" panose="00000400000000000000" pitchFamily="2" charset="-78"/>
              </a:rPr>
              <a:t>الزامی میباشد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2" name="Picture 2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3" name="Picture 2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4" name="Picture 2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5" name="Picture 2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6" name="Picture 2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7" name="Picture 26">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8" name="Picture 27">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403646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721" y="661588"/>
            <a:ext cx="5747899" cy="4083042"/>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81008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2512" y="336688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1554" y="704984"/>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قسمت اطلاعات خدمت درخواستی و قیمت واحد و قیمت کل خدمت قابل مشاهده می باشد.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صورت انتخاب چک باکس </a:t>
            </a:r>
            <a:r>
              <a:rPr lang="fa-IR" sz="1100" b="1" dirty="0" smtClean="0">
                <a:latin typeface="B Zar" panose="00000400000000000000" pitchFamily="2" charset="-78"/>
                <a:ea typeface="Calibri" panose="020F0502020204030204" pitchFamily="34" charset="0"/>
                <a:cs typeface="B Nazanin" panose="00000400000000000000" pitchFamily="2" charset="-78"/>
              </a:rPr>
              <a:t>مالیات</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توسط سیستم بر اساس مالیات ارزش افزوده مصوب دولت درسال </a:t>
            </a:r>
            <a:r>
              <a:rPr lang="ar-SA" sz="1100" b="1" dirty="0" smtClean="0">
                <a:latin typeface="B Zar" panose="00000400000000000000" pitchFamily="2" charset="-78"/>
                <a:ea typeface="Calibri" panose="020F0502020204030204" pitchFamily="34" charset="0"/>
                <a:cs typeface="B Nazanin" panose="00000400000000000000" pitchFamily="2" charset="-78"/>
              </a:rPr>
              <a:t>جاری</a:t>
            </a:r>
            <a:r>
              <a:rPr lang="fa-IR" sz="1100" b="1" dirty="0" smtClean="0">
                <a:latin typeface="B Zar" panose="00000400000000000000" pitchFamily="2" charset="-78"/>
                <a:ea typeface="Calibri" panose="020F0502020204030204" pitchFamily="34" charset="0"/>
                <a:cs typeface="B Nazanin" panose="00000400000000000000" pitchFamily="2" charset="-78"/>
              </a:rPr>
              <a:t> بصورت اتوماتیک</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محاسبه می شود و در صورتیکه چک باکس در حالت عدم انتخاب قرار گیرد برابر صفر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521" y="2758142"/>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711494" y="2643457"/>
            <a:ext cx="2086100" cy="1309972"/>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تحویل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جهت ثبت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تحویل </a:t>
            </a:r>
            <a:r>
              <a:rPr lang="fa-IR" sz="1100" b="1" dirty="0">
                <a:latin typeface="B Zar" panose="00000400000000000000" pitchFamily="2" charset="-78"/>
                <a:ea typeface="Calibri" panose="020F0502020204030204" pitchFamily="34" charset="0"/>
                <a:cs typeface="B Nazanin" panose="00000400000000000000" pitchFamily="2" charset="-78"/>
              </a:rPr>
              <a:t>بر روی لینک مربوطه کلیک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این لینک پس از تکمیل اطلاعات فرم سفارش و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در انتهای صفحه، فعال می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16579" y="37892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5" name="Picture 2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6" name="Picture 2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7" name="Picture 2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8" name="Picture 2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9" name="Picture 28">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0" name="Picture 29">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1" name="Picture 30">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60434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9" name="Picture 1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045" y="632853"/>
            <a:ext cx="5834755" cy="3703105"/>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81008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70498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تحویل</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سطر </a:t>
            </a:r>
            <a:r>
              <a:rPr lang="fa-IR" sz="1100" b="1" dirty="0">
                <a:latin typeface="B Zar" panose="00000400000000000000" pitchFamily="2" charset="-78"/>
                <a:ea typeface="Calibri" panose="020F0502020204030204" pitchFamily="34" charset="0"/>
                <a:cs typeface="B Nazanin" panose="00000400000000000000" pitchFamily="2" charset="-78"/>
              </a:rPr>
              <a:t>می توانید </a:t>
            </a:r>
            <a:r>
              <a:rPr lang="fa-IR" sz="1100" b="1" dirty="0" smtClean="0">
                <a:latin typeface="B Zar" panose="00000400000000000000" pitchFamily="2" charset="-78"/>
                <a:ea typeface="Calibri" panose="020F0502020204030204" pitchFamily="34" charset="0"/>
                <a:cs typeface="B Nazanin" panose="00000400000000000000" pitchFamily="2" charset="-78"/>
              </a:rPr>
              <a:t>زمانبندی تحویل و مقدار </a:t>
            </a:r>
            <a:r>
              <a:rPr lang="fa-IR" sz="1100" b="1" dirty="0">
                <a:latin typeface="B Zar" panose="00000400000000000000" pitchFamily="2" charset="-78"/>
                <a:ea typeface="Calibri" panose="020F0502020204030204" pitchFamily="34" charset="0"/>
                <a:cs typeface="B Nazanin" panose="00000400000000000000" pitchFamily="2" charset="-78"/>
              </a:rPr>
              <a:t>مورد نیاز در هر تحویل را ثبت نمایید.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خروج</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9"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8218" y="25860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2" name="Picture 1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5" name="Picture 14">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16" name="Picture 1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17" name="Picture 1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1" name="Picture 2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5" name="Picture 24">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6" name="Picture 2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97881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557" y="606006"/>
            <a:ext cx="5227629" cy="429513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789539"/>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3985" y="397305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684436"/>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این قسمت اطلاعات کالای درخواستی و قیمت واحد و قیمت کل کالا قابل مشاهده می باشد.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صورت انتخاب چک باکس </a:t>
            </a:r>
            <a:r>
              <a:rPr lang="fa-IR" sz="1100" b="1" dirty="0" smtClean="0">
                <a:latin typeface="B Zar" panose="00000400000000000000" pitchFamily="2" charset="-78"/>
                <a:ea typeface="Calibri" panose="020F0502020204030204" pitchFamily="34" charset="0"/>
                <a:cs typeface="B Nazanin" panose="00000400000000000000" pitchFamily="2" charset="-78"/>
              </a:rPr>
              <a:t>مالیات</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توسط سیستم بر اساس مالیات ارزش افزوده مصوب دولت درسال </a:t>
            </a:r>
            <a:r>
              <a:rPr lang="ar-SA" sz="1100" b="1" dirty="0" smtClean="0">
                <a:latin typeface="B Zar" panose="00000400000000000000" pitchFamily="2" charset="-78"/>
                <a:ea typeface="Calibri" panose="020F0502020204030204" pitchFamily="34" charset="0"/>
                <a:cs typeface="B Nazanin" panose="00000400000000000000" pitchFamily="2" charset="-78"/>
              </a:rPr>
              <a:t>جاری</a:t>
            </a:r>
            <a:r>
              <a:rPr lang="fa-IR" sz="1100" b="1" dirty="0" smtClean="0">
                <a:latin typeface="B Zar" panose="00000400000000000000" pitchFamily="2" charset="-78"/>
                <a:ea typeface="Calibri" panose="020F0502020204030204" pitchFamily="34" charset="0"/>
                <a:cs typeface="B Nazanin" panose="00000400000000000000" pitchFamily="2" charset="-78"/>
              </a:rPr>
              <a:t> بصورت اتوماتیک</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محاسبه می شود و در صورتیکه چک باکس در حالت عدم انتخاب قرار گیرد برابر صفر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6"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272231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721768" y="3578395"/>
            <a:ext cx="2086100" cy="1309972"/>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تحویل</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جهت ثبت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تحول </a:t>
            </a:r>
            <a:r>
              <a:rPr lang="fa-IR" sz="1100" b="1" dirty="0" smtClean="0">
                <a:latin typeface="B Zar" panose="00000400000000000000" pitchFamily="2" charset="-78"/>
                <a:ea typeface="Calibri" panose="020F0502020204030204" pitchFamily="34" charset="0"/>
                <a:cs typeface="B Nazanin" panose="00000400000000000000" pitchFamily="2" charset="-78"/>
              </a:rPr>
              <a:t>بر روی لینک مربوطه کلیک نمایید.</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این لینک پس از تکمیل اطلاعات فرم و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در انتهای صفحه، فعال می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1565" y="345729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9247" y="3693955"/>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7"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1565" y="4348966"/>
            <a:ext cx="221769" cy="242281"/>
          </a:xfrm>
          <a:prstGeom prst="rect">
            <a:avLst/>
          </a:prstGeom>
        </p:spPr>
      </p:pic>
      <p:sp>
        <p:nvSpPr>
          <p:cNvPr id="18" name="text 3"/>
          <p:cNvSpPr/>
          <p:nvPr/>
        </p:nvSpPr>
        <p:spPr>
          <a:xfrm>
            <a:off x="6702395" y="2609731"/>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مبلغ تخفیف</a:t>
            </a:r>
          </a:p>
          <a:p>
            <a:pPr algn="justLow" rtl="1">
              <a:lnSpc>
                <a:spcPct val="107000"/>
              </a:lnSpc>
              <a:spcAft>
                <a:spcPts val="600"/>
              </a:spcAft>
            </a:pPr>
            <a:r>
              <a:rPr lang="ar-SA" sz="1100" b="1" dirty="0">
                <a:latin typeface="B Zar" panose="00000400000000000000" pitchFamily="2" charset="-78"/>
                <a:ea typeface="Calibri" panose="020F0502020204030204" pitchFamily="34" charset="0"/>
                <a:cs typeface="B Nazanin" panose="00000400000000000000" pitchFamily="2" charset="-78"/>
              </a:rPr>
              <a:t>در صورت آگاهی از مبلغ تخفیف مورد نظر تامین کننده، می توانید این مبلغ را نیز وارد </a:t>
            </a:r>
            <a:r>
              <a:rPr lang="ar-SA" sz="1100" b="1" dirty="0" smtClean="0">
                <a:latin typeface="B Zar" panose="00000400000000000000" pitchFamily="2" charset="-78"/>
                <a:ea typeface="Calibri" panose="020F0502020204030204" pitchFamily="34" charset="0"/>
                <a:cs typeface="B Nazanin" panose="00000400000000000000" pitchFamily="2" charset="-78"/>
              </a:rPr>
              <a:t>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5" name="Picture 2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9" name="Picture 2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30" name="Picture 29">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31" name="Picture 30">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2" name="Picture 31">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3" name="Picture 32">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4" name="Picture 33">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5" name="Picture 34">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58932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500"/>
                                        <p:tgtEl>
                                          <p:spTgt spid="15"/>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333" y="701959"/>
            <a:ext cx="5831632" cy="2926682"/>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51183"/>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9887" y="223169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0228" y="75591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تحویل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افزودن سطر </a:t>
            </a:r>
            <a:r>
              <a:rPr lang="fa-IR" sz="1100" b="1" dirty="0" smtClean="0">
                <a:latin typeface="B Zar" panose="00000400000000000000" pitchFamily="2" charset="-78"/>
                <a:ea typeface="Calibri" panose="020F0502020204030204" pitchFamily="34" charset="0"/>
                <a:cs typeface="B Nazanin" panose="00000400000000000000" pitchFamily="2" charset="-78"/>
              </a:rPr>
              <a:t>می توانید تاریخ </a:t>
            </a:r>
            <a:r>
              <a:rPr lang="fa-IR" sz="1100" b="1" dirty="0">
                <a:latin typeface="B Zar" panose="00000400000000000000" pitchFamily="2" charset="-78"/>
                <a:ea typeface="Calibri" panose="020F0502020204030204" pitchFamily="34" charset="0"/>
                <a:cs typeface="B Nazanin" panose="00000400000000000000" pitchFamily="2" charset="-78"/>
              </a:rPr>
              <a:t>تحویل کالا و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 </a:t>
            </a:r>
            <a:r>
              <a:rPr lang="fa-IR" sz="1100" b="1" dirty="0">
                <a:latin typeface="B Zar" panose="00000400000000000000" pitchFamily="2" charset="-78"/>
                <a:ea typeface="Calibri" panose="020F0502020204030204" pitchFamily="34" charset="0"/>
                <a:cs typeface="B Nazanin" panose="00000400000000000000" pitchFamily="2" charset="-78"/>
              </a:rPr>
              <a:t>مورد نیاز در هر تحویل را ثبت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و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خروج</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9" name="Picture 1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0" name="Picture 1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72741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8" name="Picture 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30" name="Rectangle 29"/>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059" y="588059"/>
            <a:ext cx="5669372" cy="433667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779265"/>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2553" y="64031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674162"/>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کل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درصورت لزوم می توانید توضیحات و شرایط حسن انجام کار را ذکر نمایید.</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همچنین در صورت داشتن کسورات در فیلد </a:t>
            </a:r>
            <a:r>
              <a:rPr lang="fa-IR" sz="1100" b="1" dirty="0">
                <a:latin typeface="B Zar" panose="00000400000000000000" pitchFamily="2" charset="-78"/>
                <a:ea typeface="Calibri" panose="020F0502020204030204" pitchFamily="34" charset="0"/>
                <a:cs typeface="B Nazanin" panose="00000400000000000000" pitchFamily="2" charset="-78"/>
              </a:rPr>
              <a:t>مربوطه وارد نمایید و سایر کسورات نیز از مبلغ سفارش کسر می </a:t>
            </a:r>
            <a:r>
              <a:rPr lang="fa-IR" sz="1100" b="1" dirty="0" smtClean="0">
                <a:latin typeface="B Zar" panose="00000400000000000000" pitchFamily="2" charset="-78"/>
                <a:ea typeface="Calibri" panose="020F0502020204030204" pitchFamily="34" charset="0"/>
                <a:cs typeface="B Nazanin" panose="00000400000000000000" pitchFamily="2" charset="-78"/>
              </a:rPr>
              <a:t>شود.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521" y="213142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90946" y="2016738"/>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سفارش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تعداد روز مهلت تامین کننده برای تایید سفارش را در فیلد مهلت تایید سفارش توسط تامین کننده وارد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0409" y="320590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54697" y="217436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1573" y="314863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0"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25154" y="4543152"/>
            <a:ext cx="221769" cy="242281"/>
          </a:xfrm>
          <a:prstGeom prst="rect">
            <a:avLst/>
          </a:prstGeom>
        </p:spPr>
      </p:pic>
      <p:sp>
        <p:nvSpPr>
          <p:cNvPr id="23" name="text 1"/>
          <p:cNvSpPr/>
          <p:nvPr/>
        </p:nvSpPr>
        <p:spPr>
          <a:xfrm>
            <a:off x="6681847" y="3023520"/>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درصورتی که در نظر داشته باشید مدارکی به سفارش پیوست نمایید و یا فایلی را برای تامین کننده ارسال نمایید، کافیست با انتخاب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اقدام به پیوست فایل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22" name="Picture 2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5" name="Picture 2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6" name="Picture 2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31" name="Picture 3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32" name="Picture 3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3" name="Picture 3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4" name="Picture 3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5" name="Picture 34">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6" name="Picture 35">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60171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par>
                          <p:cTn id="45" fill="hold">
                            <p:stCondLst>
                              <p:cond delay="3000"/>
                            </p:stCondLst>
                            <p:childTnLst>
                              <p:par>
                                <p:cTn id="46" presetID="22" presetClass="entr" presetSubtype="2"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right)">
                                      <p:cBhvr>
                                        <p:cTn id="48" dur="500"/>
                                        <p:tgtEl>
                                          <p:spTgt spid="19"/>
                                        </p:tgtEl>
                                      </p:cBhvr>
                                    </p:animEffect>
                                  </p:childTnLst>
                                </p:cTn>
                              </p:par>
                            </p:childTnLst>
                          </p:cTn>
                        </p:par>
                        <p:par>
                          <p:cTn id="49" fill="hold">
                            <p:stCondLst>
                              <p:cond delay="3500"/>
                            </p:stCondLst>
                            <p:childTnLst>
                              <p:par>
                                <p:cTn id="50" presetID="22" presetClass="entr" presetSubtype="1"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8" name="Picture 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30" name="Rectangle 29"/>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059" y="588059"/>
            <a:ext cx="5669372" cy="4336673"/>
          </a:xfrm>
          <a:prstGeom prst="rect">
            <a:avLst/>
          </a:prstGeom>
        </p:spPr>
      </p:pic>
      <p:sp>
        <p:nvSpPr>
          <p:cNvPr id="22" name="text 3"/>
          <p:cNvSpPr/>
          <p:nvPr/>
        </p:nvSpPr>
        <p:spPr>
          <a:xfrm>
            <a:off x="6671573" y="714514"/>
            <a:ext cx="2086100" cy="185339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انتخاب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a:t>
            </a:r>
            <a:r>
              <a:rPr lang="fa-IR" sz="1100" b="1" dirty="0">
                <a:latin typeface="B Zar" panose="00000400000000000000" pitchFamily="2" charset="-78"/>
                <a:ea typeface="Calibri" panose="020F0502020204030204" pitchFamily="34" charset="0"/>
                <a:cs typeface="B Nazanin" panose="00000400000000000000" pitchFamily="2" charset="-78"/>
              </a:rPr>
              <a:t>، سفارش مذکور </a:t>
            </a:r>
            <a:r>
              <a:rPr lang="fa-IR" sz="1100" b="1" dirty="0" smtClean="0">
                <a:latin typeface="B Zar" panose="00000400000000000000" pitchFamily="2" charset="-78"/>
                <a:ea typeface="Calibri" panose="020F0502020204030204" pitchFamily="34" charset="0"/>
                <a:cs typeface="B Nazanin" panose="00000400000000000000" pitchFamily="2" charset="-78"/>
              </a:rPr>
              <a:t>به </a:t>
            </a:r>
            <a:r>
              <a:rPr lang="fa-IR" sz="1100" b="1" dirty="0">
                <a:latin typeface="B Zar" panose="00000400000000000000" pitchFamily="2" charset="-78"/>
                <a:ea typeface="Calibri" panose="020F0502020204030204" pitchFamily="34" charset="0"/>
                <a:cs typeface="B Nazanin" panose="00000400000000000000" pitchFamily="2" charset="-78"/>
              </a:rPr>
              <a:t>کارتابل تامين کننده به منظور اعلام نظر و تاييد سفارش خريد، ارسال مي </a:t>
            </a:r>
            <a:r>
              <a:rPr lang="fa-IR" sz="1100" b="1" dirty="0" smtClean="0">
                <a:latin typeface="B Zar" panose="00000400000000000000" pitchFamily="2" charset="-78"/>
                <a:ea typeface="Calibri" panose="020F0502020204030204" pitchFamily="34" charset="0"/>
                <a:cs typeface="B Nazanin" panose="00000400000000000000" pitchFamily="2" charset="-78"/>
              </a:rPr>
              <a:t>گردد</a:t>
            </a:r>
            <a:r>
              <a:rPr lang="en-US"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سفارش از نوع خرید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باشد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a:t>
            </a:r>
            <a:r>
              <a:rPr lang="fa-IR" sz="1100" b="1" dirty="0" smtClean="0">
                <a:latin typeface="B Zar" panose="00000400000000000000" pitchFamily="2" charset="-78"/>
                <a:ea typeface="Calibri" panose="020F0502020204030204" pitchFamily="34" charset="0"/>
                <a:cs typeface="B Nazanin" panose="00000400000000000000" pitchFamily="2" charset="-78"/>
              </a:rPr>
              <a:t>، سفارش به کارتابل مقام تشخیص ارسال می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Arrow 4" descr="F:\پاورپوینت ها\ارزیابی کیفی\Arrow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1610" y="823171"/>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1119" y="4542165"/>
            <a:ext cx="221769" cy="242281"/>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1" name="Picture 1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2" name="Picture 1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14" name="Picture 1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15" name="Picture 1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16" name="Picture 1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17" name="Picture 1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18" name="Picture 1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19" name="Picture 18">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0" name="Picture 19">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38566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739" y="627617"/>
            <a:ext cx="5897237" cy="351475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86145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083" y="244663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56354"/>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سفارش ها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سفارش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smtClean="0">
                <a:latin typeface="B Zar" panose="00000400000000000000" pitchFamily="2" charset="-78"/>
                <a:ea typeface="Calibri" panose="020F0502020204030204" pitchFamily="34" charset="0"/>
                <a:cs typeface="B Nazanin" panose="00000400000000000000" pitchFamily="2" charset="-78"/>
              </a:rPr>
              <a:t> باشد، پس از تایید سفارش توسط تامین کننده در کارتابل سفارش ها، وضعیت سفارش به (در انتظار تایید نهایی خریدار) تغییر خواهد کرد و امضای نهایی سفارش توسط کارپرداز انجام می شود.</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امضا و تایید نهایی سفارش بر روی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87407" y="248415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2" name="Picture 2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3" name="Picture 2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4" name="Picture 2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5" name="Picture 2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6" name="Picture 2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7" name="Picture 2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8" name="Picture 27">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10676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2" name="Picture 2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5" name="Rectangle 24"/>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832" y="650252"/>
            <a:ext cx="5887047" cy="298097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9362"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نهایی سفارش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با امضای الکترونیکی فرم سفارش را امضا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2749" y="316225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7877" y="22239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29302" y="210921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قصد ابطال سفارش را دارید</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با ذکر شرح ابطال،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3541" y="316225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9" name="Picture 1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6" name="Picture 2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7" name="Picture 2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8" name="Picture 2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9" name="Picture 2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0" name="Picture 2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1" name="Picture 30">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2" name="Picture 31">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760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4" name="Picture 1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14832" y="650252"/>
            <a:ext cx="5887047" cy="298097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8920"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نهایی سفارش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با امضای الکترونیکی فرم سفارش را امضا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7877" y="22239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29302" y="210921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قصد ابطال سفارش را دارید</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با ذکر شرح ابطال،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7374" y="639978"/>
            <a:ext cx="4596547" cy="3034285"/>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21" name="Picture 2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2" name="Picture 2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3" name="Picture 2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4" name="Picture 2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5" name="Picture 2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6" name="Picture 25">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7" name="Picture 2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8" name="Picture 27">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9" name="Picture 28">
            <a:hlinkClick r:id="rId20"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0" name="Picture 29">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81319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26" name="Rectangle 25"/>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77" y="588624"/>
            <a:ext cx="5830028" cy="4355768"/>
          </a:xfrm>
          <a:prstGeom prst="rect">
            <a:avLst/>
          </a:prstGeom>
        </p:spPr>
      </p:pic>
      <p:pic>
        <p:nvPicPr>
          <p:cNvPr id="19" name="Arrow 1" descr="C:\Users\ali kamal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6533" y="779808"/>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705194" y="671366"/>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طبقه بندی موضوعی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امکان انتخاب خدمت و امکان انتخاب کالا/خدمت بصورت همزمان در این فرم  وجود دارد.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جستجو کالا، کلید رادیویی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کالا</a:t>
            </a:r>
            <a:r>
              <a:rPr lang="fa-IR" sz="1100" b="1" dirty="0" smtClean="0">
                <a:latin typeface="B Zar" panose="00000400000000000000" pitchFamily="2" charset="-78"/>
                <a:ea typeface="Calibri" panose="020F0502020204030204" pitchFamily="34" charset="0"/>
                <a:cs typeface="B Nazanin" panose="00000400000000000000" pitchFamily="2" charset="-78"/>
              </a:rPr>
              <a:t> را انتخاب کرده و بر اساس نام کالا و یا ایران کد کالا اقدام به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جستجوی</a:t>
            </a:r>
            <a:r>
              <a:rPr lang="fa-IR" sz="1100" b="1" dirty="0" smtClean="0">
                <a:latin typeface="B Zar" panose="00000400000000000000" pitchFamily="2" charset="-78"/>
                <a:ea typeface="Calibri" panose="020F0502020204030204" pitchFamily="34" charset="0"/>
                <a:cs typeface="B Nazanin" panose="00000400000000000000" pitchFamily="2" charset="-78"/>
              </a:rPr>
              <a:t> کالای مورد نظر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*نکته: </a:t>
            </a:r>
            <a:r>
              <a:rPr lang="fa-IR" sz="1100" b="1" dirty="0" smtClean="0">
                <a:latin typeface="B Zar" panose="00000400000000000000" pitchFamily="2" charset="-78"/>
                <a:ea typeface="Calibri" panose="020F0502020204030204" pitchFamily="34" charset="0"/>
                <a:cs typeface="B Nazanin" panose="00000400000000000000" pitchFamily="2" charset="-78"/>
              </a:rPr>
              <a:t>در صورت انتخاب گزینه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دارای اعتبار</a:t>
            </a:r>
            <a:r>
              <a:rPr lang="fa-IR" sz="1100" b="1" dirty="0" smtClean="0">
                <a:latin typeface="B Zar" panose="00000400000000000000" pitchFamily="2" charset="-78"/>
                <a:ea typeface="Calibri" panose="020F0502020204030204" pitchFamily="34" charset="0"/>
                <a:cs typeface="B Nazanin" panose="00000400000000000000" pitchFamily="2" charset="-78"/>
              </a:rPr>
              <a:t>، آن دسته از کالاهایی که قیمتهای ارائه شده توسط تامین کنندگان آن، در روز </a:t>
            </a:r>
            <a:r>
              <a:rPr lang="fa-IR" sz="1100" b="1" dirty="0">
                <a:latin typeface="B Zar" panose="00000400000000000000" pitchFamily="2" charset="-78"/>
                <a:ea typeface="Calibri" panose="020F0502020204030204" pitchFamily="34" charset="0"/>
                <a:cs typeface="B Nazanin" panose="00000400000000000000" pitchFamily="2" charset="-78"/>
              </a:rPr>
              <a:t>جاری معتبر باشند، نمایش داده </a:t>
            </a:r>
            <a:r>
              <a:rPr lang="fa-IR" sz="1100" b="1" dirty="0" smtClean="0">
                <a:latin typeface="B Zar" panose="00000400000000000000" pitchFamily="2" charset="-78"/>
                <a:ea typeface="Calibri" panose="020F0502020204030204" pitchFamily="34" charset="0"/>
                <a:cs typeface="B Nazanin" panose="00000400000000000000" pitchFamily="2" charset="-78"/>
              </a:rPr>
              <a:t>میشود.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قیمت </a:t>
            </a:r>
            <a:r>
              <a:rPr lang="fa-IR" sz="1100" b="1" dirty="0">
                <a:latin typeface="B Zar" panose="00000400000000000000" pitchFamily="2" charset="-78"/>
                <a:ea typeface="Calibri" panose="020F0502020204030204" pitchFamily="34" charset="0"/>
                <a:cs typeface="B Nazanin" panose="00000400000000000000" pitchFamily="2" charset="-78"/>
              </a:rPr>
              <a:t>معتبر برای کالا، مد نظر نباشد، می توانید از گزینه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همه موار</a:t>
            </a:r>
            <a:r>
              <a:rPr lang="fa-IR" sz="1100" b="1" dirty="0">
                <a:latin typeface="B Zar" panose="00000400000000000000" pitchFamily="2" charset="-78"/>
                <a:ea typeface="Calibri" panose="020F0502020204030204" pitchFamily="34" charset="0"/>
                <a:cs typeface="B Nazanin" panose="00000400000000000000" pitchFamily="2" charset="-78"/>
              </a:rPr>
              <a:t>د" استفاده نمایید.</a:t>
            </a:r>
            <a:endParaRPr lang="fa-IR" sz="1100" b="1" dirty="0" smtClean="0">
              <a:latin typeface="B Zar" panose="00000400000000000000" pitchFamily="2" charset="-78"/>
              <a:ea typeface="Calibri" panose="020F0502020204030204" pitchFamily="34" charset="0"/>
              <a:cs typeface="B Nazanin" panose="00000400000000000000" pitchFamily="2" charset="-78"/>
            </a:endParaRPr>
          </a:p>
        </p:txBody>
      </p:sp>
      <p:pic>
        <p:nvPicPr>
          <p:cNvPr id="18" name="point 1" descr="F:\END\Blue\New folder\point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0203" y="1002694"/>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2" descr="F:\END\Blue\New folder\point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4650" y="313660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3" name="Arrow 2" descr="F:\پاورپوینت ها\ارزیابی کیفی\Arrow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6005" y="405394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97682" y="395026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به فهرست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جستجو، کالای مورد نظر را انتخاب نموده و 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افزودن به فهرست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1" descr="F:\END\Blue\New folder\point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2866" y="1944137"/>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28" name="point 2" descr="F:\END\Blue\New folder\point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6039" y="368902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639" y="117228"/>
            <a:ext cx="6488512" cy="447536"/>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7" name="Picture 2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9" name="Picture 2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30" name="Picture 29">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31" name="Picture 30">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2" name="Picture 31">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3" name="Picture 32">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4" name="Picture 33">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75643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500"/>
                                        <p:tgtEl>
                                          <p:spTgt spid="19"/>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500"/>
                                        <p:tgtEl>
                                          <p:spTgt spid="5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2500"/>
                            </p:stCondLst>
                            <p:childTnLst>
                              <p:par>
                                <p:cTn id="39" presetID="22" presetClass="entr" presetSubtype="2"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30" y="619431"/>
            <a:ext cx="6043463" cy="3432687"/>
          </a:xfrm>
          <a:prstGeom prst="rect">
            <a:avLst/>
          </a:prstGeom>
        </p:spPr>
      </p:pic>
      <p:pic>
        <p:nvPicPr>
          <p:cNvPr id="14" name="Picture 1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65674" y="256984"/>
            <a:ext cx="2276585" cy="238527"/>
          </a:xfrm>
          <a:prstGeom prst="rect">
            <a:avLst/>
          </a:prstGeom>
        </p:spPr>
        <p:txBody>
          <a:bodyPr wrap="non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9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9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693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7744" y="766628"/>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سفارش از نوع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باشد، ثبت و ارسال سفارش توسط مقام تشخیص انجام می گردد.</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بدین منظور در کارتابل سفارش ها ردیفی با وضعیت (در انتظار تایید مقام تشخیص) ایجاد می گردد و جهت ثبت و ارسال سفارش بر روی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8723" y="24884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5" name="Picture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9" name="Picture 1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60982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61" y="628856"/>
            <a:ext cx="6042439" cy="3832545"/>
          </a:xfrm>
          <a:prstGeom prst="rect">
            <a:avLst/>
          </a:prstGeom>
        </p:spPr>
      </p:pic>
      <p:pic>
        <p:nvPicPr>
          <p:cNvPr id="14" name="Picture 1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65674" y="256984"/>
            <a:ext cx="2276585" cy="238527"/>
          </a:xfrm>
          <a:prstGeom prst="rect">
            <a:avLst/>
          </a:prstGeom>
        </p:spPr>
        <p:txBody>
          <a:bodyPr wrap="non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9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9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693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7744" y="766628"/>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مشاهده فرم سفارش و در صورت مورد تایید بودن اطلاعات، جهت ثبت و ارسال سفارش به تامین کننده بر روی کلید</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ثبت و ارسال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0"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16544" y="401933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9" name="Picture 1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81524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2" y="625446"/>
            <a:ext cx="5975149" cy="3393885"/>
          </a:xfrm>
          <a:prstGeom prst="rect">
            <a:avLst/>
          </a:prstGeom>
        </p:spPr>
      </p:pic>
      <p:pic>
        <p:nvPicPr>
          <p:cNvPr id="14" name="Picture 1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65674" y="256984"/>
            <a:ext cx="2276585" cy="238527"/>
          </a:xfrm>
          <a:prstGeom prst="rect">
            <a:avLst/>
          </a:prstGeom>
        </p:spPr>
        <p:txBody>
          <a:bodyPr wrap="non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9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9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693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7744" y="756354"/>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امضای نهایی سفارش</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تایید سفارش توسط تامین کننده، وضعیت سفارش به (در انتظار تایید نهایی خریدار) تغییر خواهد کرد.</a:t>
            </a: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امضای نهایی سفارش بر روی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0"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58027" y="250052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9" name="Picture 1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38031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44" y="650252"/>
            <a:ext cx="5887047" cy="2980973"/>
          </a:xfrm>
          <a:prstGeom prst="rect">
            <a:avLst/>
          </a:prstGeom>
        </p:spPr>
      </p:pic>
      <p:pic>
        <p:nvPicPr>
          <p:cNvPr id="14" name="Picture 1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65674" y="256984"/>
            <a:ext cx="2276585" cy="238527"/>
          </a:xfrm>
          <a:prstGeom prst="rect">
            <a:avLst/>
          </a:prstGeom>
        </p:spPr>
        <p:txBody>
          <a:bodyPr wrap="non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9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مقام تشخیص–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9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6763" y="91282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658354" y="80772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تایید نهایی سفارش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سپس با امضای الکترونیکی فرم سفارش را امضا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0061" y="316225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7373" y="217253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58798" y="205784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قصد ابطال سفارش را دارید</a:t>
            </a:r>
            <a:r>
              <a:rPr lang="en-US"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با ذکر شرح ابطال،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 </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60685" y="316225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334" y="126041"/>
            <a:ext cx="6514187" cy="454786"/>
          </a:xfrm>
          <a:prstGeom prst="rect">
            <a:avLst/>
          </a:prstGeom>
        </p:spPr>
      </p:pic>
      <p:pic>
        <p:nvPicPr>
          <p:cNvPr id="15" name="Picture 1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3" name="Picture 2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5" name="Picture 2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6" name="Picture 2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30265" y="275319"/>
            <a:ext cx="534336" cy="117294"/>
          </a:xfrm>
          <a:prstGeom prst="rect">
            <a:avLst/>
          </a:prstGeom>
        </p:spPr>
      </p:pic>
      <p:pic>
        <p:nvPicPr>
          <p:cNvPr id="27" name="Picture 2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8" name="Picture 2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9" name="Picture 28">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0" name="Picture 29">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1" name="Picture 30">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68989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69534" y="2947145"/>
            <a:ext cx="7276832" cy="500137"/>
          </a:xfrm>
          <a:prstGeom prst="rect">
            <a:avLst/>
          </a:prstGeom>
          <a:noFill/>
        </p:spPr>
        <p:txBody>
          <a:bodyPr wrap="square" lIns="68580" tIns="34290" rIns="68580" bIns="34290" rtlCol="0">
            <a:spAutoFit/>
          </a:bodyPr>
          <a:lstStyle/>
          <a:p>
            <a:pPr algn="ctr" rtl="1"/>
            <a:r>
              <a:rPr lang="fa-IR" sz="2800" dirty="0" smtClean="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تایید صورت وضعیت ها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8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5" name="Rectangle 24"/>
          <p:cNvSpPr/>
          <p:nvPr/>
        </p:nvSpPr>
        <p:spPr>
          <a:xfrm>
            <a:off x="6502176" y="250196"/>
            <a:ext cx="2440821"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ناظر–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 و پیش پرداخت</a:t>
            </a:r>
            <a:endParaRPr lang="en-US" sz="9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133" y="628059"/>
            <a:ext cx="5895384" cy="3195298"/>
          </a:xfrm>
          <a:prstGeom prst="rect">
            <a:avLst/>
          </a:prstGeom>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9825" y="104740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8425" y="89227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8717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پارامترهای جستجو</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با استفاده از پارامترهای جستجو می توانید شماره سفارش مورد نظر خود را جستجو نمایید.</a:t>
            </a:r>
          </a:p>
        </p:txBody>
      </p:sp>
      <p:pic>
        <p:nvPicPr>
          <p:cNvPr id="20"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8699" y="192595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80672" y="1800992"/>
            <a:ext cx="2086100" cy="185339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صورت وضعیت های در دست بررسی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پس از ارسال صورت وضعیت از سوی تامین کننده، در این کارتابل مجموع تعداد صورت وضعیت هایی که باید مورد بررسی قرار گیرند نمایش داده می شوند.</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نمودن بر روی ستون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صورت وضعیت های در دست بررسی</a:t>
            </a:r>
            <a:r>
              <a:rPr lang="fa-IR" sz="1100" b="1" dirty="0" smtClean="0">
                <a:latin typeface="B Zar" panose="00000400000000000000" pitchFamily="2" charset="-78"/>
                <a:ea typeface="Calibri" panose="020F0502020204030204" pitchFamily="34" charset="0"/>
                <a:cs typeface="B Nazanin" panose="00000400000000000000" pitchFamily="2" charset="-78"/>
              </a:rPr>
              <a:t>) قادر خواهید بود فرم صورت وضعیت ها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5923" y="203919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6" name="Picture 2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7" name="Picture 2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8" name="Picture 2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9" name="Picture 28">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0" name="Picture 29">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1" name="Picture 30">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2" name="Picture 31">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3" name="Picture 32">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01840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right)">
                                      <p:cBhvr>
                                        <p:cTn id="29" dur="500"/>
                                        <p:tgtEl>
                                          <p:spTgt spid="20"/>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9" name="Picture 1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502176" y="250196"/>
            <a:ext cx="2440821"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ناظر–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 و پیش پرداخت</a:t>
            </a:r>
            <a:endParaRPr lang="en-US" sz="9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096" y="624689"/>
            <a:ext cx="5833686" cy="2544797"/>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617" y="208836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97447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869368"/>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صورت وضعیت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بررسی</a:t>
            </a:r>
            <a:r>
              <a:rPr lang="fa-IR" sz="1100" b="1" dirty="0" smtClean="0">
                <a:latin typeface="B Zar" panose="00000400000000000000" pitchFamily="2" charset="-78"/>
                <a:ea typeface="Calibri" panose="020F0502020204030204" pitchFamily="34" charset="0"/>
                <a:cs typeface="B Nazanin" panose="00000400000000000000" pitchFamily="2" charset="-78"/>
              </a:rPr>
              <a:t>، فرم تایید صورت وضعیت نمایش داده می شود.</a:t>
            </a: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11" name="Picture 1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2" name="Picture 1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16" name="Picture 1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6651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65" y="653614"/>
            <a:ext cx="5053879" cy="4310730"/>
          </a:xfrm>
          <a:prstGeom prst="rect">
            <a:avLst/>
          </a:prstGeom>
        </p:spPr>
      </p:pic>
      <p:pic>
        <p:nvPicPr>
          <p:cNvPr id="26" name="Picture 2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502176" y="250196"/>
            <a:ext cx="2440821"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ناظر–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 و پیش پرداخت</a:t>
            </a:r>
            <a:endParaRPr lang="en-US" sz="95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6532" y="200035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77926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67416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شده ناظر) توسط ناظر سازمان برای خدمت مورد نظر تکمیل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973" y="206978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690946" y="1955103"/>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کالا، </a:t>
            </a:r>
            <a:r>
              <a:rPr lang="fa-IR" sz="1100" b="1" dirty="0">
                <a:latin typeface="B Zar" panose="00000400000000000000" pitchFamily="2" charset="-78"/>
                <a:ea typeface="Calibri" panose="020F0502020204030204" pitchFamily="34" charset="0"/>
                <a:cs typeface="B Nazanin" panose="00000400000000000000" pitchFamily="2" charset="-78"/>
              </a:rPr>
              <a:t>ستون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a:t>
            </a:r>
            <a:r>
              <a:rPr lang="fa-IR" sz="1100" b="1" dirty="0">
                <a:latin typeface="B Zar" panose="00000400000000000000" pitchFamily="2" charset="-78"/>
                <a:ea typeface="Calibri" panose="020F0502020204030204" pitchFamily="34" charset="0"/>
                <a:cs typeface="B Nazanin" panose="00000400000000000000" pitchFamily="2" charset="-78"/>
              </a:rPr>
              <a:t>تایید شده ناظر) توسط ناظر سازمان برای </a:t>
            </a:r>
            <a:r>
              <a:rPr lang="fa-IR" sz="1100" b="1" dirty="0" smtClean="0">
                <a:latin typeface="B Zar" panose="00000400000000000000" pitchFamily="2" charset="-78"/>
                <a:ea typeface="Calibri" panose="020F0502020204030204" pitchFamily="34" charset="0"/>
                <a:cs typeface="B Nazanin" panose="00000400000000000000" pitchFamily="2" charset="-78"/>
              </a:rPr>
              <a:t>کالای </a:t>
            </a:r>
            <a:r>
              <a:rPr lang="fa-IR" sz="1100" b="1" dirty="0">
                <a:latin typeface="B Zar" panose="00000400000000000000" pitchFamily="2" charset="-78"/>
                <a:ea typeface="Calibri" panose="020F0502020204030204" pitchFamily="34" charset="0"/>
                <a:cs typeface="B Nazanin" panose="00000400000000000000" pitchFamily="2" charset="-78"/>
              </a:rPr>
              <a:t>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ارسال </a:t>
            </a:r>
            <a:r>
              <a:rPr lang="fa-IR" sz="1100" b="1" dirty="0">
                <a:latin typeface="B Zar" panose="00000400000000000000" pitchFamily="2" charset="-78"/>
                <a:ea typeface="Calibri" panose="020F0502020204030204" pitchFamily="34" charset="0"/>
                <a:cs typeface="B Nazanin" panose="00000400000000000000" pitchFamily="2" charset="-78"/>
              </a:rPr>
              <a:t>شده باشد.</a:t>
            </a:r>
          </a:p>
        </p:txBody>
      </p:sp>
      <p:pic>
        <p:nvPicPr>
          <p:cNvPr id="19"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5629" y="271913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90523" y="339809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60876" y="3512863"/>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59721" y="2721745"/>
            <a:ext cx="221769" cy="242281"/>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9" name="Picture 2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30" name="Picture 2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31" name="Picture 3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32" name="Picture 3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3" name="Picture 3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4" name="Picture 3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5" name="Picture 34">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6" name="Picture 35">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412944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right)">
                                      <p:cBhvr>
                                        <p:cTn id="40" dur="500"/>
                                        <p:tgtEl>
                                          <p:spTgt spid="22"/>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3" name="Picture 3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92265" y="653614"/>
            <a:ext cx="5053879" cy="4310730"/>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6" name="Rectangle 25"/>
          <p:cNvSpPr/>
          <p:nvPr/>
        </p:nvSpPr>
        <p:spPr>
          <a:xfrm>
            <a:off x="6502176" y="250196"/>
            <a:ext cx="2440821"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ناظر–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 و پیش پرداخت</a:t>
            </a:r>
            <a:endParaRPr lang="en-US" sz="950" dirty="0">
              <a:solidFill>
                <a:srgbClr val="0070C0"/>
              </a:solidFill>
              <a:cs typeface="B Titr" panose="00000700000000000000" pitchFamily="2" charset="-78"/>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0888" y="795261"/>
            <a:ext cx="4111946" cy="185188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2386" y="2752271"/>
            <a:ext cx="4110448" cy="1818516"/>
          </a:xfrm>
          <a:prstGeom prst="rect">
            <a:avLst/>
          </a:prstGeom>
          <a:ln>
            <a:noFill/>
          </a:ln>
          <a:effectLst>
            <a:outerShdw blurRad="292100" dist="139700" dir="2700000" algn="tl" rotWithShape="0">
              <a:srgbClr val="333333">
                <a:alpha val="65000"/>
              </a:srgbClr>
            </a:outerShdw>
          </a:effectLst>
        </p:spPr>
      </p:pic>
      <p:pic>
        <p:nvPicPr>
          <p:cNvPr id="27" name="Arrow 1" descr="C:\Users\ali kamali\Desktop\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8699" y="77926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61006" y="67416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شده ناظر) توسط ناظر سازمان برای خدمت مورد نظر تکمیل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29" name="Arrow 2" descr="F:\پاورپوینت ها\ارزیابی کیفی\Arrow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38973" y="206978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90946" y="1955103"/>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کالا، </a:t>
            </a:r>
            <a:r>
              <a:rPr lang="fa-IR" sz="1100" b="1" dirty="0">
                <a:latin typeface="B Zar" panose="00000400000000000000" pitchFamily="2" charset="-78"/>
                <a:ea typeface="Calibri" panose="020F0502020204030204" pitchFamily="34" charset="0"/>
                <a:cs typeface="B Nazanin" panose="00000400000000000000" pitchFamily="2" charset="-78"/>
              </a:rPr>
              <a:t>ستون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a:t>
            </a:r>
            <a:r>
              <a:rPr lang="fa-IR" sz="1100" b="1" dirty="0">
                <a:latin typeface="B Zar" panose="00000400000000000000" pitchFamily="2" charset="-78"/>
                <a:ea typeface="Calibri" panose="020F0502020204030204" pitchFamily="34" charset="0"/>
                <a:cs typeface="B Nazanin" panose="00000400000000000000" pitchFamily="2" charset="-78"/>
              </a:rPr>
              <a:t>تایید شده ناظر) توسط ناظر سازمان برای </a:t>
            </a:r>
            <a:r>
              <a:rPr lang="fa-IR" sz="1100" b="1" dirty="0" smtClean="0">
                <a:latin typeface="B Zar" panose="00000400000000000000" pitchFamily="2" charset="-78"/>
                <a:ea typeface="Calibri" panose="020F0502020204030204" pitchFamily="34" charset="0"/>
                <a:cs typeface="B Nazanin" panose="00000400000000000000" pitchFamily="2" charset="-78"/>
              </a:rPr>
              <a:t>کالای </a:t>
            </a:r>
            <a:r>
              <a:rPr lang="fa-IR" sz="1100" b="1" dirty="0">
                <a:latin typeface="B Zar" panose="00000400000000000000" pitchFamily="2" charset="-78"/>
                <a:ea typeface="Calibri" panose="020F0502020204030204" pitchFamily="34" charset="0"/>
                <a:cs typeface="B Nazanin" panose="00000400000000000000" pitchFamily="2" charset="-78"/>
              </a:rPr>
              <a:t>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ارسال </a:t>
            </a:r>
            <a:r>
              <a:rPr lang="fa-IR" sz="1100" b="1" dirty="0">
                <a:latin typeface="B Zar" panose="00000400000000000000" pitchFamily="2" charset="-78"/>
                <a:ea typeface="Calibri" panose="020F0502020204030204" pitchFamily="34" charset="0"/>
                <a:cs typeface="B Nazanin" panose="00000400000000000000" pitchFamily="2" charset="-78"/>
              </a:rPr>
              <a:t>شده باشد.</a:t>
            </a:r>
          </a:p>
        </p:txBody>
      </p:sp>
      <p:sp>
        <p:nvSpPr>
          <p:cNvPr id="31" name="text 1"/>
          <p:cNvSpPr/>
          <p:nvPr/>
        </p:nvSpPr>
        <p:spPr>
          <a:xfrm>
            <a:off x="6690523" y="339809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2"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0876" y="3512863"/>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16" name="Picture 1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7" name="Picture 16">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8" name="Picture 1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0" name="Picture 1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1" name="Picture 2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2" name="Picture 2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4" name="Picture 33">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5" name="Picture 34">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6" name="Picture 35">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72723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502176" y="250196"/>
            <a:ext cx="2440821"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ناظر– </a:t>
            </a:r>
            <a:r>
              <a:rPr lang="fa-IR" sz="9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 و پیش پرداخت</a:t>
            </a:r>
            <a:endParaRPr lang="en-US" sz="950" dirty="0">
              <a:solidFill>
                <a:srgbClr val="0070C0"/>
              </a:solidFill>
              <a:cs typeface="B Titr" panose="00000700000000000000" pitchFamily="2" charset="-78"/>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03" y="654162"/>
            <a:ext cx="5827863" cy="3556876"/>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5902" y="36184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7603"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599362" y="694710"/>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در نظر داشته باشید مدارکی را برای صورت وضعیت مربوطه پیوست نمایید از طریق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smtClean="0">
                <a:latin typeface="B Zar" panose="00000400000000000000" pitchFamily="2" charset="-78"/>
                <a:ea typeface="Calibri" panose="020F0502020204030204" pitchFamily="34" charset="0"/>
                <a:cs typeface="B Nazanin" panose="00000400000000000000" pitchFamily="2" charset="-78"/>
              </a:rPr>
              <a:t>اقدام نمایید.</a:t>
            </a:r>
          </a:p>
        </p:txBody>
      </p:sp>
      <p:pic>
        <p:nvPicPr>
          <p:cNvPr id="2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7877" y="205951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29302" y="1944829"/>
            <a:ext cx="2086100" cy="269721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تکمیل اطلاعات مربوطه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و سپس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ارسال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با استفاده از گواهی امضای الکترونیکی اقدام به امضاء فرم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صورت وضعیت ها پس از تایید ناظر توسط مقام تشخیص مورد بررسی قرار می </a:t>
            </a:r>
            <a:r>
              <a:rPr lang="fa-IR" sz="1100" b="1" dirty="0" smtClean="0">
                <a:latin typeface="B Zar" panose="00000400000000000000" pitchFamily="2" charset="-78"/>
                <a:ea typeface="Calibri" panose="020F0502020204030204" pitchFamily="34" charset="0"/>
                <a:cs typeface="B Nazanin" panose="00000400000000000000" pitchFamily="2" charset="-78"/>
              </a:rPr>
              <a:t>گیرد</a:t>
            </a:r>
            <a:r>
              <a:rPr lang="fa-IR" sz="1100" b="1" dirty="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و در صورتی که خرید از نوع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smtClean="0">
                <a:latin typeface="B Zar" panose="00000400000000000000" pitchFamily="2" charset="-78"/>
                <a:ea typeface="Calibri" panose="020F0502020204030204" pitchFamily="34" charset="0"/>
                <a:cs typeface="B Nazanin" panose="00000400000000000000" pitchFamily="2" charset="-78"/>
              </a:rPr>
              <a:t> باشد، صورت وضعیت ها پس از تایید ناظر توسط کارپرداز مورد بررسی قرار می گیرد. </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p:txBody>
      </p:sp>
      <p:pic>
        <p:nvPicPr>
          <p:cNvPr id="3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6247" y="362471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42417" y="36184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19" name="Picture 1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0" name="Picture 1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3" name="Picture 32">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4" name="Picture 33">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5" name="Picture 34">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64838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par>
                                <p:cTn id="23" presetID="53" presetClass="entr" presetSubtype="16"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22" name="Rectangle 21"/>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23" name="Picture 2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6" name="Picture 2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656" y="640080"/>
            <a:ext cx="5498452" cy="4311211"/>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837" y="87172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98314" y="763282"/>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طبقه بندی موضوعی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بخواهید خدمات مورد نظر خود را جستجو نمایید، از لیست مرجع تعریف خدمت در بالای فرم گزینه </a:t>
            </a:r>
            <a:r>
              <a:rPr lang="fa-IR" sz="1100" b="1" dirty="0" smtClean="0">
                <a:latin typeface="B Zar" panose="00000400000000000000" pitchFamily="2" charset="-78"/>
                <a:ea typeface="Calibri" panose="020F0502020204030204" pitchFamily="34" charset="0"/>
                <a:cs typeface="B Nazanin" panose="00000400000000000000" pitchFamily="2" charset="-78"/>
              </a:rPr>
              <a:t>( طبقه بندی </a:t>
            </a:r>
            <a:r>
              <a:rPr lang="en-US" sz="1050" b="1" dirty="0" smtClean="0">
                <a:latin typeface="Arial" panose="020B0604020202020204" pitchFamily="34" charset="0"/>
                <a:ea typeface="Calibri" panose="020F0502020204030204" pitchFamily="34" charset="0"/>
                <a:cs typeface="Arial" panose="020B0604020202020204" pitchFamily="34" charset="0"/>
              </a:rPr>
              <a:t>ISIC</a:t>
            </a:r>
            <a:r>
              <a:rPr lang="fa-IR" sz="1100" b="1" dirty="0" smtClean="0">
                <a:latin typeface="B Zar" panose="00000400000000000000" pitchFamily="2" charset="-78"/>
                <a:ea typeface="Calibri" panose="020F0502020204030204" pitchFamily="34" charset="0"/>
                <a:cs typeface="B Nazanin" panose="00000400000000000000" pitchFamily="2" charset="-78"/>
              </a:rPr>
              <a:t>) را انتخاب نمایید، سپس بر اساس شرح خدمت و یا کد خدمت اقدام به جستجو نمایید.</a:t>
            </a:r>
          </a:p>
        </p:txBody>
      </p:sp>
      <p:pic>
        <p:nvPicPr>
          <p:cNvPr id="18"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7954" y="991116"/>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8309" y="250388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700962" y="240019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به فهرست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جستجو، خدمت مورد نظر را انتخاب نموده و سپس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افزودن به فهرست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6483" y="2095660"/>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2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2015" y="3574829"/>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2970" y="3992373"/>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639" y="117228"/>
            <a:ext cx="6488512" cy="447536"/>
          </a:xfrm>
          <a:prstGeom prst="rect">
            <a:avLst/>
          </a:prstGeom>
        </p:spPr>
      </p:pic>
      <p:pic>
        <p:nvPicPr>
          <p:cNvPr id="17" name="Picture 1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27" name="Picture 2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9" name="Picture 2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30" name="Picture 29">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31" name="Picture 30">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2" name="Picture 31">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3" name="Picture 32">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4" name="Picture 33">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45976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500"/>
                                        <p:tgtEl>
                                          <p:spTgt spid="19"/>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500"/>
                                        <p:tgtEl>
                                          <p:spTgt spid="51"/>
                                        </p:tgtEl>
                                      </p:cBhvr>
                                    </p:animEffect>
                                  </p:childTnLst>
                                </p:cTn>
                              </p:par>
                              <p:par>
                                <p:cTn id="28" presetID="53" presetClass="entr" presetSubtype="16"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par>
                                <p:cTn id="33" presetID="53"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2500"/>
                            </p:stCondLst>
                            <p:childTnLst>
                              <p:par>
                                <p:cTn id="39" presetID="22" presetClass="entr" presetSubtype="2"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4" name="Picture 1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763378"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661" y="650076"/>
            <a:ext cx="5981197" cy="3044537"/>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4449" y="99552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90255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661006" y="797450"/>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پارامترهای جستجو</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با استفاده از پارامترهای جستجو می توانید شماره سفارش مورد نظر خود را جستجو نمایید.</a:t>
            </a:r>
          </a:p>
        </p:txBody>
      </p:sp>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973" y="193622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90946" y="1821540"/>
            <a:ext cx="2086100" cy="280878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صورت وضعیت های در دست بررسی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مجموع تعداد صورت وضعیت هایی که باید مورد بررسی قرار گیرند در این ستون نمایش داده می شوند.</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نمودن بر روی آن قادر خواهید بود فرم صورت وضعیت ها را مشاهده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باشد، صورت وضعیت ها پس از تایید ناظر توسط </a:t>
            </a:r>
            <a:r>
              <a:rPr lang="fa-IR" sz="1100" b="1" dirty="0" smtClean="0">
                <a:latin typeface="B Zar" panose="00000400000000000000" pitchFamily="2" charset="-78"/>
                <a:ea typeface="Calibri" panose="020F0502020204030204" pitchFamily="34" charset="0"/>
                <a:cs typeface="B Nazanin" panose="00000400000000000000" pitchFamily="2" charset="-78"/>
              </a:rPr>
              <a:t>کارپرداز مورد </a:t>
            </a:r>
            <a:r>
              <a:rPr lang="fa-IR" sz="1100" b="1" dirty="0">
                <a:latin typeface="B Zar" panose="00000400000000000000" pitchFamily="2" charset="-78"/>
                <a:ea typeface="Calibri" panose="020F0502020204030204" pitchFamily="34" charset="0"/>
                <a:cs typeface="B Nazanin" panose="00000400000000000000" pitchFamily="2" charset="-78"/>
              </a:rPr>
              <a:t>بررسی قرار می گیرد.</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63877" y="202071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5" name="Picture 2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7" name="Picture 2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8" name="Picture 2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9" name="Picture 28">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0" name="Picture 29">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1" name="Picture 30">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2" name="Picture 31">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3" name="Picture 32">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3659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right)">
                                      <p:cBhvr>
                                        <p:cTn id="16" dur="500"/>
                                        <p:tgtEl>
                                          <p:spTgt spid="1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53" presetClass="entr" presetSubtype="1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763378"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871" y="656608"/>
            <a:ext cx="5826171" cy="2541920"/>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513" y="21772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8151" y="105666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19910" y="951560"/>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صورت وضعیت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بررسی</a:t>
            </a:r>
            <a:r>
              <a:rPr lang="fa-IR" sz="1100" b="1" dirty="0" smtClean="0">
                <a:latin typeface="B Zar" panose="00000400000000000000" pitchFamily="2" charset="-78"/>
                <a:ea typeface="Calibri" panose="020F0502020204030204" pitchFamily="34" charset="0"/>
                <a:cs typeface="B Nazanin" panose="00000400000000000000" pitchFamily="2" charset="-78"/>
              </a:rPr>
              <a:t>، فرم تایید صورت وضعیت نمایش داده می شود.</a:t>
            </a: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9" name="Picture 1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5" name="Picture 24">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95263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7" name="Picture 2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9" name="Rectangle 28"/>
          <p:cNvSpPr/>
          <p:nvPr/>
        </p:nvSpPr>
        <p:spPr>
          <a:xfrm>
            <a:off x="6763378"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5607" y="63606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9521" y="81008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0498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نهایی شده) توسط کارپرداز سازمان برای خدمت مورد نظر تکمیل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17"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9795" y="209033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701220" y="1975651"/>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کالا، </a:t>
            </a:r>
            <a:r>
              <a:rPr lang="fa-IR" sz="1100" b="1" dirty="0">
                <a:latin typeface="B Zar" panose="00000400000000000000" pitchFamily="2" charset="-78"/>
                <a:ea typeface="Calibri" panose="020F0502020204030204" pitchFamily="34" charset="0"/>
                <a:cs typeface="B Nazanin" panose="00000400000000000000" pitchFamily="2" charset="-78"/>
              </a:rPr>
              <a:t>ستون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تایید نهایی شده) </a:t>
            </a:r>
            <a:r>
              <a:rPr lang="fa-IR" sz="1100" b="1" dirty="0">
                <a:latin typeface="B Zar" panose="00000400000000000000" pitchFamily="2" charset="-78"/>
                <a:ea typeface="Calibri" panose="020F0502020204030204" pitchFamily="34" charset="0"/>
                <a:cs typeface="B Nazanin" panose="00000400000000000000" pitchFamily="2" charset="-78"/>
              </a:rPr>
              <a:t>توسط </a:t>
            </a:r>
            <a:r>
              <a:rPr lang="fa-IR" sz="1100" b="1" dirty="0" smtClean="0">
                <a:latin typeface="B Zar" panose="00000400000000000000" pitchFamily="2" charset="-78"/>
                <a:ea typeface="Calibri" panose="020F0502020204030204" pitchFamily="34" charset="0"/>
                <a:cs typeface="B Nazanin" panose="00000400000000000000" pitchFamily="2" charset="-78"/>
              </a:rPr>
              <a:t>کارپرداز </a:t>
            </a:r>
            <a:r>
              <a:rPr lang="fa-IR" sz="1100" b="1" dirty="0">
                <a:latin typeface="B Zar" panose="00000400000000000000" pitchFamily="2" charset="-78"/>
                <a:ea typeface="Calibri" panose="020F0502020204030204" pitchFamily="34" charset="0"/>
                <a:cs typeface="B Nazanin" panose="00000400000000000000" pitchFamily="2" charset="-78"/>
              </a:rPr>
              <a:t>سازمان برای </a:t>
            </a:r>
            <a:r>
              <a:rPr lang="fa-IR" sz="1100" b="1" dirty="0" smtClean="0">
                <a:latin typeface="B Zar" panose="00000400000000000000" pitchFamily="2" charset="-78"/>
                <a:ea typeface="Calibri" panose="020F0502020204030204" pitchFamily="34" charset="0"/>
                <a:cs typeface="B Nazanin" panose="00000400000000000000" pitchFamily="2" charset="-78"/>
              </a:rPr>
              <a:t>کالای </a:t>
            </a:r>
            <a:r>
              <a:rPr lang="fa-IR" sz="1100" b="1" dirty="0">
                <a:latin typeface="B Zar" panose="00000400000000000000" pitchFamily="2" charset="-78"/>
                <a:ea typeface="Calibri" panose="020F0502020204030204" pitchFamily="34" charset="0"/>
                <a:cs typeface="B Nazanin" panose="00000400000000000000" pitchFamily="2" charset="-78"/>
              </a:rPr>
              <a:t>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ارسال </a:t>
            </a:r>
            <a:r>
              <a:rPr lang="fa-IR" sz="1100" b="1" dirty="0">
                <a:latin typeface="B Zar" panose="00000400000000000000" pitchFamily="2" charset="-78"/>
                <a:ea typeface="Calibri" panose="020F0502020204030204" pitchFamily="34" charset="0"/>
                <a:cs typeface="B Nazanin" panose="00000400000000000000" pitchFamily="2" charset="-78"/>
              </a:rPr>
              <a:t>شده باشد.</a:t>
            </a:r>
          </a:p>
        </p:txBody>
      </p:sp>
      <p:sp>
        <p:nvSpPr>
          <p:cNvPr id="19" name="text 1"/>
          <p:cNvSpPr/>
          <p:nvPr/>
        </p:nvSpPr>
        <p:spPr>
          <a:xfrm>
            <a:off x="6669975" y="3428917"/>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3" descr="F:\پاورپوینت ها\ارزیابی کیفی\Arrow 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0602" y="355395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2"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30176" y="155630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3"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871" y="634090"/>
            <a:ext cx="221769" cy="242281"/>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30" name="Picture 2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31" name="Picture 3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32" name="Picture 3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33" name="Picture 3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4" name="Picture 3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5" name="Picture 34">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6" name="Picture 35">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7" name="Picture 3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72305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right)">
                                      <p:cBhvr>
                                        <p:cTn id="43" dur="500"/>
                                        <p:tgtEl>
                                          <p:spTgt spid="20"/>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6" name="Picture 2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763378"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23" name="Picture 22"/>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8699" y="7895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40458" y="684436"/>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شده ناظر) توسط ناظر سازمان برای خدمت مورد نظر تکمیل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13"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206978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670398" y="1955103"/>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کالا، </a:t>
            </a:r>
            <a:r>
              <a:rPr lang="fa-IR" sz="1100" b="1" dirty="0">
                <a:latin typeface="B Zar" panose="00000400000000000000" pitchFamily="2" charset="-78"/>
                <a:ea typeface="Calibri" panose="020F0502020204030204" pitchFamily="34" charset="0"/>
                <a:cs typeface="B Nazanin" panose="00000400000000000000" pitchFamily="2" charset="-78"/>
              </a:rPr>
              <a:t>ستون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a:t>
            </a:r>
            <a:r>
              <a:rPr lang="fa-IR" sz="1100" b="1" dirty="0">
                <a:latin typeface="B Zar" panose="00000400000000000000" pitchFamily="2" charset="-78"/>
                <a:ea typeface="Calibri" panose="020F0502020204030204" pitchFamily="34" charset="0"/>
                <a:cs typeface="B Nazanin" panose="00000400000000000000" pitchFamily="2" charset="-78"/>
              </a:rPr>
              <a:t>تایید شده ناظر) توسط ناظر سازمان برای </a:t>
            </a:r>
            <a:r>
              <a:rPr lang="fa-IR" sz="1100" b="1" dirty="0" smtClean="0">
                <a:latin typeface="B Zar" panose="00000400000000000000" pitchFamily="2" charset="-78"/>
                <a:ea typeface="Calibri" panose="020F0502020204030204" pitchFamily="34" charset="0"/>
                <a:cs typeface="B Nazanin" panose="00000400000000000000" pitchFamily="2" charset="-78"/>
              </a:rPr>
              <a:t>کالای </a:t>
            </a:r>
            <a:r>
              <a:rPr lang="fa-IR" sz="1100" b="1" dirty="0">
                <a:latin typeface="B Zar" panose="00000400000000000000" pitchFamily="2" charset="-78"/>
                <a:ea typeface="Calibri" panose="020F0502020204030204" pitchFamily="34" charset="0"/>
                <a:cs typeface="B Nazanin" panose="00000400000000000000" pitchFamily="2" charset="-78"/>
              </a:rPr>
              <a:t>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ارسال </a:t>
            </a:r>
            <a:r>
              <a:rPr lang="fa-IR" sz="1100" b="1" dirty="0">
                <a:latin typeface="B Zar" panose="00000400000000000000" pitchFamily="2" charset="-78"/>
                <a:ea typeface="Calibri" panose="020F0502020204030204" pitchFamily="34" charset="0"/>
                <a:cs typeface="B Nazanin" panose="00000400000000000000" pitchFamily="2" charset="-78"/>
              </a:rPr>
              <a:t>شده باشد.</a:t>
            </a:r>
          </a:p>
        </p:txBody>
      </p:sp>
      <p:sp>
        <p:nvSpPr>
          <p:cNvPr id="20" name="text 1"/>
          <p:cNvSpPr/>
          <p:nvPr/>
        </p:nvSpPr>
        <p:spPr>
          <a:xfrm>
            <a:off x="6608331" y="3408369"/>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Arrow 3" descr="F:\پاورپوینت ها\ارزیابی کیفی\Arrow 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8958" y="3533411"/>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7052" y="764439"/>
            <a:ext cx="4111946" cy="185188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8550" y="2721449"/>
            <a:ext cx="4110448" cy="1818516"/>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19" name="Picture 1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1" name="Picture 2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4" name="Picture 2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9" name="Picture 2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30" name="Picture 2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31" name="Picture 30">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2" name="Picture 31">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3" name="Picture 32">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4" name="Picture 33">
            <a:hlinkClick r:id="rId22"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5" name="Picture 34">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40243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763378"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3162" y="412187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40458" y="69471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در نظر داشته باشید مدارکی را برای صورت وضعیت مربوطه پیوست نمایید از طریق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smtClean="0">
                <a:latin typeface="B Zar" panose="00000400000000000000" pitchFamily="2" charset="-78"/>
                <a:ea typeface="Calibri" panose="020F0502020204030204" pitchFamily="34" charset="0"/>
                <a:cs typeface="B Nazanin" panose="00000400000000000000" pitchFamily="2" charset="-78"/>
              </a:rPr>
              <a:t>اقدام نمایید.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همچنین جهت مشاهده مدارک پیوستی تامین کننده از این کلید می توانید استفاده نمایید.</a:t>
            </a:r>
          </a:p>
        </p:txBody>
      </p:sp>
      <p:pic>
        <p:nvPicPr>
          <p:cNvPr id="2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973" y="239855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70398" y="2283871"/>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تکمیل اطلاعات مربوطه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و سپس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ارسال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با استفاده از گواهی امضای الکترونیکی اقدام به امضاء فرم نمایید.</a:t>
            </a:r>
          </a:p>
        </p:txBody>
      </p:sp>
      <p:pic>
        <p:nvPicPr>
          <p:cNvPr id="3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24603" y="412814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01321" y="412187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2" name="Picture 2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3" name="Picture 2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4" name="Picture 2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5" name="Picture 2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3" name="Picture 3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4" name="Picture 3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5" name="Picture 34">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6" name="Picture 3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60586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par>
                                <p:cTn id="26" presetID="53" presetClass="entr" presetSubtype="16"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500"/>
                                        <p:tgtEl>
                                          <p:spTgt spid="29"/>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97" y="616028"/>
            <a:ext cx="6062551" cy="3626650"/>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629816"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مقام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5371" y="8883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16" name="Picture 1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1" name="Picture 2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2" name="Picture 2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3" name="Picture 22">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4" name="Picture 2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5" name="Picture 24">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3" name="Picture 3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4" name="Picture 3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5" name="Picture 34">
            <a:hlinkClick r:id="rId18"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6" name="Picture 3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pic>
        <p:nvPicPr>
          <p:cNvPr id="37" name="Arrow 1" descr="C:\Users\ali kamali\Desktop\1.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28699" y="90255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8" name="text 1"/>
          <p:cNvSpPr/>
          <p:nvPr/>
        </p:nvSpPr>
        <p:spPr>
          <a:xfrm>
            <a:off x="6661006" y="797450"/>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پارامترهای جستجو</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با استفاده از پارامترهای جستجو می توانید شماره سفارش مورد نظر خود را جستجو نمایید.</a:t>
            </a:r>
          </a:p>
        </p:txBody>
      </p:sp>
      <p:pic>
        <p:nvPicPr>
          <p:cNvPr id="39" name="Arrow 2" descr="F:\پاورپوینت ها\ارزیابی کیفی\Arrow 2.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638973" y="193622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40" name="text 1"/>
          <p:cNvSpPr/>
          <p:nvPr/>
        </p:nvSpPr>
        <p:spPr>
          <a:xfrm>
            <a:off x="6690946" y="1821540"/>
            <a:ext cx="2086100" cy="255069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صورت وضعیت های در دست بررسی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مجموع تعداد صورت وضعیت هایی که باید مورد بررسی قرار گیرند در این ستون نمایش داده می شوند.</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نمودن بر روی آن قادر خواهید بود فرم صورت وضعیت ها را مشاهده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smtClean="0">
                <a:latin typeface="B Zar" panose="00000400000000000000" pitchFamily="2" charset="-78"/>
                <a:ea typeface="Calibri" panose="020F0502020204030204" pitchFamily="34" charset="0"/>
                <a:cs typeface="B Nazanin" panose="00000400000000000000" pitchFamily="2" charset="-78"/>
              </a:rPr>
              <a:t> باشد، صورت وضعیت ها پس از تایید ناظر توسط مقام تشخیص مورد بررسی قرار می گیرد.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1" name="point 2" descr="F:\END\Blue\New folder\point 2.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666767" y="230854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85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right)">
                                      <p:cBhvr>
                                        <p:cTn id="13" dur="500"/>
                                        <p:tgtEl>
                                          <p:spTgt spid="3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500"/>
                                        <p:tgtEl>
                                          <p:spTgt spid="38"/>
                                        </p:tgtEl>
                                      </p:cBhvr>
                                    </p:animEffect>
                                  </p:childTnLst>
                                </p:cTn>
                              </p:par>
                              <p:par>
                                <p:cTn id="18" presetID="53" presetClass="entr" presetSubtype="16"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Effect transition="in" filter="fade">
                                      <p:cBhvr>
                                        <p:cTn id="22" dur="500"/>
                                        <p:tgtEl>
                                          <p:spTgt spid="4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right)">
                                      <p:cBhvr>
                                        <p:cTn id="26" dur="500"/>
                                        <p:tgtEl>
                                          <p:spTgt spid="3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up)">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871" y="656608"/>
            <a:ext cx="5826171" cy="2541920"/>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513" y="21772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8151" y="105666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19910" y="951560"/>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صورت وضعیت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بررسی</a:t>
            </a:r>
            <a:r>
              <a:rPr lang="fa-IR" sz="1100" b="1" dirty="0" smtClean="0">
                <a:latin typeface="B Zar" panose="00000400000000000000" pitchFamily="2" charset="-78"/>
                <a:ea typeface="Calibri" panose="020F0502020204030204" pitchFamily="34" charset="0"/>
                <a:cs typeface="B Nazanin" panose="00000400000000000000" pitchFamily="2" charset="-78"/>
              </a:rPr>
              <a:t>، فرم تایید صورت وضعیت نمایش داده می شود.</a:t>
            </a: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17" name="Picture 1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8" name="Picture 1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9" name="Picture 1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0" name="Picture 1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5" name="Picture 24">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
        <p:nvSpPr>
          <p:cNvPr id="28" name="Rectangle 27"/>
          <p:cNvSpPr/>
          <p:nvPr/>
        </p:nvSpPr>
        <p:spPr>
          <a:xfrm>
            <a:off x="6629816"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مقام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394264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7" name="Picture 2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5607" y="63606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9521" y="81008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0498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نهایی شده) توسط کارپرداز سازمان برای خدمت مورد نظر تکمیل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17"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9795" y="209033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701220" y="1975651"/>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کالا، </a:t>
            </a:r>
            <a:r>
              <a:rPr lang="fa-IR" sz="1100" b="1" dirty="0">
                <a:latin typeface="B Zar" panose="00000400000000000000" pitchFamily="2" charset="-78"/>
                <a:ea typeface="Calibri" panose="020F0502020204030204" pitchFamily="34" charset="0"/>
                <a:cs typeface="B Nazanin" panose="00000400000000000000" pitchFamily="2" charset="-78"/>
              </a:rPr>
              <a:t>ستون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تایید نهایی شده) </a:t>
            </a:r>
            <a:r>
              <a:rPr lang="fa-IR" sz="1100" b="1" dirty="0">
                <a:latin typeface="B Zar" panose="00000400000000000000" pitchFamily="2" charset="-78"/>
                <a:ea typeface="Calibri" panose="020F0502020204030204" pitchFamily="34" charset="0"/>
                <a:cs typeface="B Nazanin" panose="00000400000000000000" pitchFamily="2" charset="-78"/>
              </a:rPr>
              <a:t>توسط </a:t>
            </a:r>
            <a:r>
              <a:rPr lang="fa-IR" sz="1100" b="1" dirty="0" smtClean="0">
                <a:latin typeface="B Zar" panose="00000400000000000000" pitchFamily="2" charset="-78"/>
                <a:ea typeface="Calibri" panose="020F0502020204030204" pitchFamily="34" charset="0"/>
                <a:cs typeface="B Nazanin" panose="00000400000000000000" pitchFamily="2" charset="-78"/>
              </a:rPr>
              <a:t>کارپرداز </a:t>
            </a:r>
            <a:r>
              <a:rPr lang="fa-IR" sz="1100" b="1" dirty="0">
                <a:latin typeface="B Zar" panose="00000400000000000000" pitchFamily="2" charset="-78"/>
                <a:ea typeface="Calibri" panose="020F0502020204030204" pitchFamily="34" charset="0"/>
                <a:cs typeface="B Nazanin" panose="00000400000000000000" pitchFamily="2" charset="-78"/>
              </a:rPr>
              <a:t>سازمان برای </a:t>
            </a:r>
            <a:r>
              <a:rPr lang="fa-IR" sz="1100" b="1" dirty="0" smtClean="0">
                <a:latin typeface="B Zar" panose="00000400000000000000" pitchFamily="2" charset="-78"/>
                <a:ea typeface="Calibri" panose="020F0502020204030204" pitchFamily="34" charset="0"/>
                <a:cs typeface="B Nazanin" panose="00000400000000000000" pitchFamily="2" charset="-78"/>
              </a:rPr>
              <a:t>کالای </a:t>
            </a:r>
            <a:r>
              <a:rPr lang="fa-IR" sz="1100" b="1" dirty="0">
                <a:latin typeface="B Zar" panose="00000400000000000000" pitchFamily="2" charset="-78"/>
                <a:ea typeface="Calibri" panose="020F0502020204030204" pitchFamily="34" charset="0"/>
                <a:cs typeface="B Nazanin" panose="00000400000000000000" pitchFamily="2" charset="-78"/>
              </a:rPr>
              <a:t>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ارسال </a:t>
            </a:r>
            <a:r>
              <a:rPr lang="fa-IR" sz="1100" b="1" dirty="0">
                <a:latin typeface="B Zar" panose="00000400000000000000" pitchFamily="2" charset="-78"/>
                <a:ea typeface="Calibri" panose="020F0502020204030204" pitchFamily="34" charset="0"/>
                <a:cs typeface="B Nazanin" panose="00000400000000000000" pitchFamily="2" charset="-78"/>
              </a:rPr>
              <a:t>شده باشد.</a:t>
            </a:r>
          </a:p>
        </p:txBody>
      </p:sp>
      <p:sp>
        <p:nvSpPr>
          <p:cNvPr id="19" name="text 1"/>
          <p:cNvSpPr/>
          <p:nvPr/>
        </p:nvSpPr>
        <p:spPr>
          <a:xfrm>
            <a:off x="6669975" y="3428917"/>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3" descr="F:\پاورپوینت ها\ارزیابی کیفی\Arrow 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0602" y="355395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2"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30176" y="155630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3"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871" y="634090"/>
            <a:ext cx="221769" cy="242281"/>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30" name="Picture 2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31" name="Picture 3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32" name="Picture 3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33" name="Picture 3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4" name="Picture 3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5" name="Picture 34">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6" name="Picture 35">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7" name="Picture 3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
        <p:nvSpPr>
          <p:cNvPr id="38" name="Rectangle 37"/>
          <p:cNvSpPr/>
          <p:nvPr/>
        </p:nvSpPr>
        <p:spPr>
          <a:xfrm>
            <a:off x="6629816"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مقام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200551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right)">
                                      <p:cBhvr>
                                        <p:cTn id="43" dur="500"/>
                                        <p:tgtEl>
                                          <p:spTgt spid="20"/>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6" name="Picture 2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3" name="Picture 22"/>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8699" y="7895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40458" y="684436"/>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شده ناظر) توسط ناظر سازمان برای خدمت مورد نظر تکمیل می گردد.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13"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206978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670398" y="1955103"/>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a:t>
            </a:r>
            <a:r>
              <a:rPr lang="fa-IR" sz="1100" b="1" dirty="0" smtClean="0">
                <a:latin typeface="B Zar" panose="00000400000000000000" pitchFamily="2" charset="-78"/>
                <a:ea typeface="Calibri" panose="020F0502020204030204" pitchFamily="34" charset="0"/>
                <a:cs typeface="B Nazanin" panose="00000400000000000000" pitchFamily="2" charset="-78"/>
              </a:rPr>
              <a:t>کالا، </a:t>
            </a:r>
            <a:r>
              <a:rPr lang="fa-IR" sz="1100" b="1" dirty="0">
                <a:latin typeface="B Zar" panose="00000400000000000000" pitchFamily="2" charset="-78"/>
                <a:ea typeface="Calibri" panose="020F0502020204030204" pitchFamily="34" charset="0"/>
                <a:cs typeface="B Nazanin" panose="00000400000000000000" pitchFamily="2" charset="-78"/>
              </a:rPr>
              <a:t>ستون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a:t>
            </a:r>
            <a:r>
              <a:rPr lang="fa-IR" sz="1100" b="1" dirty="0">
                <a:latin typeface="B Zar" panose="00000400000000000000" pitchFamily="2" charset="-78"/>
                <a:ea typeface="Calibri" panose="020F0502020204030204" pitchFamily="34" charset="0"/>
                <a:cs typeface="B Nazanin" panose="00000400000000000000" pitchFamily="2" charset="-78"/>
              </a:rPr>
              <a:t>تایید شده ناظر) توسط ناظر سازمان برای </a:t>
            </a:r>
            <a:r>
              <a:rPr lang="fa-IR" sz="1100" b="1" dirty="0" smtClean="0">
                <a:latin typeface="B Zar" panose="00000400000000000000" pitchFamily="2" charset="-78"/>
                <a:ea typeface="Calibri" panose="020F0502020204030204" pitchFamily="34" charset="0"/>
                <a:cs typeface="B Nazanin" panose="00000400000000000000" pitchFamily="2" charset="-78"/>
              </a:rPr>
              <a:t>کالای </a:t>
            </a:r>
            <a:r>
              <a:rPr lang="fa-IR" sz="1100" b="1" dirty="0">
                <a:latin typeface="B Zar" panose="00000400000000000000" pitchFamily="2" charset="-78"/>
                <a:ea typeface="Calibri" panose="020F0502020204030204" pitchFamily="34" charset="0"/>
                <a:cs typeface="B Nazanin" panose="00000400000000000000" pitchFamily="2" charset="-78"/>
              </a:rPr>
              <a:t>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a:t>
            </a:r>
            <a:r>
              <a:rPr lang="fa-IR" sz="1100" b="1" dirty="0" smtClean="0">
                <a:latin typeface="B Zar" panose="00000400000000000000" pitchFamily="2" charset="-78"/>
                <a:ea typeface="Calibri" panose="020F0502020204030204" pitchFamily="34" charset="0"/>
                <a:cs typeface="B Nazanin" panose="00000400000000000000" pitchFamily="2" charset="-78"/>
              </a:rPr>
              <a:t>تعداد/مقدار ارسال </a:t>
            </a:r>
            <a:r>
              <a:rPr lang="fa-IR" sz="1100" b="1" dirty="0">
                <a:latin typeface="B Zar" panose="00000400000000000000" pitchFamily="2" charset="-78"/>
                <a:ea typeface="Calibri" panose="020F0502020204030204" pitchFamily="34" charset="0"/>
                <a:cs typeface="B Nazanin" panose="00000400000000000000" pitchFamily="2" charset="-78"/>
              </a:rPr>
              <a:t>شده باشد.</a:t>
            </a:r>
          </a:p>
        </p:txBody>
      </p:sp>
      <p:sp>
        <p:nvSpPr>
          <p:cNvPr id="20" name="text 1"/>
          <p:cNvSpPr/>
          <p:nvPr/>
        </p:nvSpPr>
        <p:spPr>
          <a:xfrm>
            <a:off x="6608331" y="3408369"/>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Arrow 3" descr="F:\پاورپوینت ها\ارزیابی کیفی\Arrow 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8958" y="3533411"/>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7052" y="764439"/>
            <a:ext cx="4111946" cy="185188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8550" y="2721449"/>
            <a:ext cx="4110448" cy="1818516"/>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19" name="Picture 1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1" name="Picture 20">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4" name="Picture 2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9" name="Picture 2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30" name="Picture 2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31" name="Picture 30">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2" name="Picture 31">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3" name="Picture 32">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4" name="Picture 33">
            <a:hlinkClick r:id="rId22"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5" name="Picture 34">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
        <p:nvSpPr>
          <p:cNvPr id="36" name="Rectangle 35"/>
          <p:cNvSpPr/>
          <p:nvPr/>
        </p:nvSpPr>
        <p:spPr>
          <a:xfrm>
            <a:off x="6629816"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مقام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157321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3162" y="412187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40458" y="69471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در نظر داشته باشید مدارکی را برای صورت وضعیت مربوطه پیوست نمایید از طریق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smtClean="0">
                <a:latin typeface="B Zar" panose="00000400000000000000" pitchFamily="2" charset="-78"/>
                <a:ea typeface="Calibri" panose="020F0502020204030204" pitchFamily="34" charset="0"/>
                <a:cs typeface="B Nazanin" panose="00000400000000000000" pitchFamily="2" charset="-78"/>
              </a:rPr>
              <a:t>اقدام نمایید.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همچنین جهت مشاهده مدارک پیوستی تامین کننده از این کلید می توانید استفاده نمایید.</a:t>
            </a:r>
          </a:p>
        </p:txBody>
      </p:sp>
      <p:pic>
        <p:nvPicPr>
          <p:cNvPr id="2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973" y="239855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70398" y="2283871"/>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تکمیل اطلاعات مربوطه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و سپس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ارسال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و با استفاده از گواهی امضای الکترونیکی اقدام به امضاء فرم نمایید.</a:t>
            </a:r>
          </a:p>
        </p:txBody>
      </p:sp>
      <p:pic>
        <p:nvPicPr>
          <p:cNvPr id="3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24603" y="412814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01321" y="412187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996" y="127030"/>
            <a:ext cx="6489703" cy="454786"/>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2" name="Picture 2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3" name="Picture 2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4" name="Picture 2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5" name="Picture 2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3" name="Picture 3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4" name="Picture 3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5" name="Picture 34">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6" name="Picture 3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
        <p:nvSpPr>
          <p:cNvPr id="37" name="Rectangle 36"/>
          <p:cNvSpPr/>
          <p:nvPr/>
        </p:nvSpPr>
        <p:spPr>
          <a:xfrm>
            <a:off x="6629816"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مقام تشخیص–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spTree>
    <p:extLst>
      <p:ext uri="{BB962C8B-B14F-4D97-AF65-F5344CB8AC3E}">
        <p14:creationId xmlns:p14="http://schemas.microsoft.com/office/powerpoint/2010/main" val="270915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par>
                                <p:cTn id="26" presetID="53" presetClass="entr" presetSubtype="16"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500"/>
                                        <p:tgtEl>
                                          <p:spTgt spid="29"/>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11" name="Rectangle 10"/>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4" y="638652"/>
            <a:ext cx="5946774" cy="2290722"/>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517" y="830628"/>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67834" y="72218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اضافه نمودن کالا و خدمت مورد نظر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در انتهای صفحه کلیک نمایید.</a:t>
            </a: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06916" y="2451566"/>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639" y="117228"/>
            <a:ext cx="6488512" cy="447536"/>
          </a:xfrm>
          <a:prstGeom prst="rect">
            <a:avLst/>
          </a:prstGeom>
        </p:spPr>
      </p:pic>
      <p:pic>
        <p:nvPicPr>
          <p:cNvPr id="15" name="Picture 1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17" name="Picture 1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18" name="Picture 1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20" name="Picture 1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21" name="Picture 2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22" name="Picture 2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3" name="Picture 2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24" name="Picture 23">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6" name="Picture 2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76404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82902" y="868802"/>
            <a:ext cx="7276832" cy="684803"/>
          </a:xfrm>
          <a:prstGeom prst="rect">
            <a:avLst/>
          </a:prstGeom>
          <a:noFill/>
        </p:spPr>
        <p:txBody>
          <a:bodyPr wrap="square" lIns="68580" tIns="34290" rIns="68580" bIns="34290" rtlCol="0">
            <a:spAutoFit/>
          </a:bodyPr>
          <a:lstStyle/>
          <a:p>
            <a:pPr algn="ctr" rtl="1"/>
            <a:r>
              <a:rPr lang="fa-IR" sz="4000" dirty="0" smtClean="0">
                <a:solidFill>
                  <a:srgbClr val="002060"/>
                </a:solidFill>
                <a:effectLst>
                  <a:outerShdw blurRad="38100" dist="38100" dir="2700000" algn="tl">
                    <a:srgbClr val="000000">
                      <a:alpha val="43137"/>
                    </a:srgbClr>
                  </a:outerShdw>
                </a:effectLst>
                <a:latin typeface="IranNastaliq" pitchFamily="18" charset="0"/>
                <a:cs typeface="B Yekan" panose="00000400000000000000" pitchFamily="2" charset="-78"/>
              </a:rPr>
              <a:t>پرداخت ها</a:t>
            </a:r>
            <a:endParaRPr lang="en-US" sz="4000" dirty="0">
              <a:solidFill>
                <a:srgbClr val="002060"/>
              </a:solidFill>
              <a:effectLst>
                <a:outerShdw blurRad="38100" dist="38100" dir="2700000" algn="tl">
                  <a:srgbClr val="000000">
                    <a:alpha val="43137"/>
                  </a:srgbClr>
                </a:outerShdw>
              </a:effectLst>
              <a:latin typeface="IranNastaliq" pitchFamily="18" charset="0"/>
              <a:cs typeface="B Yekan" panose="00000400000000000000" pitchFamily="2" charset="-78"/>
            </a:endParaRPr>
          </a:p>
        </p:txBody>
      </p:sp>
      <p:grpSp>
        <p:nvGrpSpPr>
          <p:cNvPr id="24" name="Group 23"/>
          <p:cNvGrpSpPr/>
          <p:nvPr/>
        </p:nvGrpSpPr>
        <p:grpSpPr>
          <a:xfrm>
            <a:off x="5753072" y="2152155"/>
            <a:ext cx="1482850" cy="1481141"/>
            <a:chOff x="6144504" y="2152155"/>
            <a:chExt cx="1482850" cy="1481141"/>
          </a:xfrm>
        </p:grpSpPr>
        <p:sp>
          <p:nvSpPr>
            <p:cNvPr id="5" name="Oval 4">
              <a:hlinkClick r:id="rId3" action="ppaction://hlinksldjump"/>
              <a:extLst>
                <a:ext uri="{FF2B5EF4-FFF2-40B4-BE49-F238E27FC236}">
                  <a16:creationId xmlns:a16="http://schemas.microsoft.com/office/drawing/2014/main" id="{B37A6BC0-A425-498E-AEA8-2DE9E1D42DAC}"/>
                </a:ext>
              </a:extLst>
            </p:cNvPr>
            <p:cNvSpPr/>
            <p:nvPr/>
          </p:nvSpPr>
          <p:spPr>
            <a:xfrm>
              <a:off x="6144504"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4">
              <a:extLst>
                <a:ext uri="{FF2B5EF4-FFF2-40B4-BE49-F238E27FC236}">
                  <a16:creationId xmlns:a16="http://schemas.microsoft.com/office/drawing/2014/main" id="{CDC074FF-882E-4E53-AAEC-DBDD88AE3424}"/>
                </a:ext>
              </a:extLst>
            </p:cNvPr>
            <p:cNvSpPr/>
            <p:nvPr/>
          </p:nvSpPr>
          <p:spPr>
            <a:xfrm>
              <a:off x="6317419"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hlinkClick r:id="rId3" action="ppaction://hlinksldjump"/>
              <a:extLst>
                <a:ext uri="{FF2B5EF4-FFF2-40B4-BE49-F238E27FC236}">
                  <a16:creationId xmlns:a16="http://schemas.microsoft.com/office/drawing/2014/main" id="{12EAB138-AA04-49D1-9C2B-A9872C140B0C}"/>
                </a:ext>
              </a:extLst>
            </p:cNvPr>
            <p:cNvSpPr txBox="1"/>
            <p:nvPr/>
          </p:nvSpPr>
          <p:spPr>
            <a:xfrm>
              <a:off x="6152320" y="2376718"/>
              <a:ext cx="1475034" cy="738664"/>
            </a:xfrm>
            <a:prstGeom prst="rect">
              <a:avLst/>
            </a:prstGeom>
            <a:noFill/>
          </p:spPr>
          <p:txBody>
            <a:bodyPr wrap="square" rtlCol="0">
              <a:spAutoFit/>
            </a:bodyPr>
            <a:lstStyle/>
            <a:p>
              <a:pPr algn="ctr" rtl="1"/>
              <a:r>
                <a:rPr lang="fa-IR"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پرداخت خرید</a:t>
              </a:r>
            </a:p>
            <a:p>
              <a:pPr algn="ctr" rtl="1"/>
              <a:r>
                <a:rPr lang="fa-IR"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 خدمت/کالا (کارپرداز)</a:t>
              </a:r>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grpSp>
      <p:sp>
        <p:nvSpPr>
          <p:cNvPr id="4" name="Oval 3">
            <a:hlinkClick r:id="rId4" action="ppaction://hlinksldjump"/>
            <a:extLst>
              <a:ext uri="{FF2B5EF4-FFF2-40B4-BE49-F238E27FC236}">
                <a16:creationId xmlns:a16="http://schemas.microsoft.com/office/drawing/2014/main" id="{561356D4-A49D-4A12-889C-61E4BF8E1522}"/>
              </a:ext>
            </a:extLst>
          </p:cNvPr>
          <p:cNvSpPr/>
          <p:nvPr/>
        </p:nvSpPr>
        <p:spPr>
          <a:xfrm>
            <a:off x="2169511"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2">
            <a:extLst>
              <a:ext uri="{FF2B5EF4-FFF2-40B4-BE49-F238E27FC236}">
                <a16:creationId xmlns:a16="http://schemas.microsoft.com/office/drawing/2014/main" id="{B7FA010E-3357-4EC1-B990-32DE6DAE9900}"/>
              </a:ext>
            </a:extLst>
          </p:cNvPr>
          <p:cNvSpPr/>
          <p:nvPr/>
        </p:nvSpPr>
        <p:spPr>
          <a:xfrm>
            <a:off x="2337664"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TextBox 9">
            <a:hlinkClick r:id="rId4" action="ppaction://hlinksldjump"/>
            <a:extLst>
              <a:ext uri="{FF2B5EF4-FFF2-40B4-BE49-F238E27FC236}">
                <a16:creationId xmlns:a16="http://schemas.microsoft.com/office/drawing/2014/main" id="{12EAB138-AA04-49D1-9C2B-A9872C140B0C}"/>
              </a:ext>
            </a:extLst>
          </p:cNvPr>
          <p:cNvSpPr txBox="1"/>
          <p:nvPr/>
        </p:nvSpPr>
        <p:spPr>
          <a:xfrm>
            <a:off x="2247471" y="2185366"/>
            <a:ext cx="1323971" cy="1169551"/>
          </a:xfrm>
          <a:prstGeom prst="rect">
            <a:avLst/>
          </a:prstGeom>
          <a:noFill/>
        </p:spPr>
        <p:txBody>
          <a:bodyPr wrap="square" rtlCol="0">
            <a:spAutoFit/>
          </a:bodyPr>
          <a:lstStyle/>
          <a:p>
            <a:pPr algn="ctr" rtl="1"/>
            <a:endParaRPr lang="fa-IR"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a:p>
            <a:pPr algn="ctr" rtl="1"/>
            <a:r>
              <a:rPr lang="fa-IR" b="1" dirty="0" smtClean="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پرداخت خرید خدمت/کالا (ذیحسابی)</a:t>
            </a:r>
          </a:p>
          <a:p>
            <a:pPr algn="ctr" rtl="1"/>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pic>
        <p:nvPicPr>
          <p:cNvPr id="2" name="Picture 1">
            <a:hlinkClick r:id="rId4"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759440" y="3215914"/>
            <a:ext cx="279483" cy="279483"/>
          </a:xfrm>
          <a:prstGeom prst="rect">
            <a:avLst/>
          </a:prstGeom>
        </p:spPr>
      </p:pic>
      <p:pic>
        <p:nvPicPr>
          <p:cNvPr id="12" name="Picture 11">
            <a:hlinkClick r:id="rId3" action="ppaction://hlinksldjump"/>
          </p:cNvPr>
          <p:cNvPicPr>
            <a:picLocks noChangeAspect="1"/>
          </p:cNvPicPr>
          <p:nvPr/>
        </p:nvPicPr>
        <p:blipFill>
          <a:blip r:embed="rId5"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312804" y="3213960"/>
            <a:ext cx="279483" cy="279483"/>
          </a:xfrm>
          <a:prstGeom prst="rect">
            <a:avLst/>
          </a:prstGeom>
        </p:spPr>
      </p:pic>
      <p:cxnSp>
        <p:nvCxnSpPr>
          <p:cNvPr id="13" name="Straight Connector 12">
            <a:extLst>
              <a:ext uri="{FF2B5EF4-FFF2-40B4-BE49-F238E27FC236}">
                <a16:creationId xmlns:a16="http://schemas.microsoft.com/office/drawing/2014/main" id="{B8857015-8C14-4834-ADF5-3ED0356AF43F}"/>
              </a:ext>
            </a:extLst>
          </p:cNvPr>
          <p:cNvCxnSpPr/>
          <p:nvPr/>
        </p:nvCxnSpPr>
        <p:spPr>
          <a:xfrm flipV="1">
            <a:off x="2936655" y="1650331"/>
            <a:ext cx="3526007" cy="667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8857015-8C14-4834-ADF5-3ED0356AF43F}"/>
              </a:ext>
            </a:extLst>
          </p:cNvPr>
          <p:cNvCxnSpPr/>
          <p:nvPr/>
        </p:nvCxnSpPr>
        <p:spPr>
          <a:xfrm rot="16200000">
            <a:off x="6274613" y="1839652"/>
            <a:ext cx="377185" cy="1086"/>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8857015-8C14-4834-ADF5-3ED0356AF43F}"/>
              </a:ext>
            </a:extLst>
          </p:cNvPr>
          <p:cNvCxnSpPr/>
          <p:nvPr/>
        </p:nvCxnSpPr>
        <p:spPr>
          <a:xfrm rot="16200000">
            <a:off x="2749898" y="1838381"/>
            <a:ext cx="377185" cy="108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176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62" y="650576"/>
            <a:ext cx="6048359" cy="3602376"/>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9089" y="22101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8699" y="91779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50290" y="81269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خرید خدمت/کالا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دراین کارتابل سفارشهایی </a:t>
            </a:r>
            <a:r>
              <a:rPr lang="fa-IR" sz="1100" b="1" dirty="0" smtClean="0">
                <a:latin typeface="B Zar" panose="00000400000000000000" pitchFamily="2" charset="-78"/>
                <a:ea typeface="Calibri" panose="020F0502020204030204" pitchFamily="34" charset="0"/>
                <a:cs typeface="B Nazanin" panose="00000400000000000000" pitchFamily="2" charset="-78"/>
              </a:rPr>
              <a:t>که </a:t>
            </a:r>
            <a:r>
              <a:rPr lang="fa-IR" sz="1100" b="1" dirty="0">
                <a:latin typeface="B Zar" panose="00000400000000000000" pitchFamily="2" charset="-78"/>
                <a:ea typeface="Calibri" panose="020F0502020204030204" pitchFamily="34" charset="0"/>
                <a:cs typeface="B Nazanin" panose="00000400000000000000" pitchFamily="2" charset="-78"/>
              </a:rPr>
              <a:t>وضعیت آنها </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در مرحله تحویل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smtClean="0">
                <a:latin typeface="B Zar" panose="00000400000000000000" pitchFamily="2" charset="-78"/>
                <a:ea typeface="Calibri" panose="020F0502020204030204" pitchFamily="34" charset="0"/>
                <a:cs typeface="B Nazanin" panose="00000400000000000000" pitchFamily="2" charset="-78"/>
              </a:rPr>
              <a:t>(تحویل </a:t>
            </a:r>
            <a:r>
              <a:rPr lang="fa-IR" sz="1100" b="1" dirty="0">
                <a:latin typeface="B Zar" panose="00000400000000000000" pitchFamily="2" charset="-78"/>
                <a:ea typeface="Calibri" panose="020F0502020204030204" pitchFamily="34" charset="0"/>
                <a:cs typeface="B Nazanin" panose="00000400000000000000" pitchFamily="2" charset="-78"/>
              </a:rPr>
              <a:t>کامل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a:t>
            </a:r>
            <a:r>
              <a:rPr lang="fa-IR" sz="1100" b="1" dirty="0">
                <a:latin typeface="B Zar" panose="00000400000000000000" pitchFamily="2" charset="-78"/>
                <a:ea typeface="Calibri" panose="020F0502020204030204" pitchFamily="34" charset="0"/>
                <a:cs typeface="B Nazanin" panose="00000400000000000000" pitchFamily="2" charset="-78"/>
              </a:rPr>
              <a:t>می باشد و محل پرداخت آنها تنخواهی می باشد نمایش داده می شود.</a:t>
            </a:r>
          </a:p>
        </p:txBody>
      </p:sp>
      <p:pic>
        <p:nvPicPr>
          <p:cNvPr id="29"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8973" y="227074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80230" y="2156055"/>
            <a:ext cx="2086100" cy="105060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صورت وضعیت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smtClean="0">
                <a:latin typeface="B Zar" panose="00000400000000000000" pitchFamily="2" charset="-78"/>
                <a:ea typeface="Calibri" panose="020F0502020204030204" pitchFamily="34" charset="0"/>
                <a:cs typeface="B Nazanin" panose="00000400000000000000" pitchFamily="2" charset="-78"/>
              </a:rPr>
              <a:t>با کلیک نمودن بر روی </a:t>
            </a:r>
            <a:r>
              <a:rPr lang="fa-IR" sz="1100" b="1" dirty="0" smtClean="0">
                <a:latin typeface="B Zar" panose="00000400000000000000" pitchFamily="2" charset="-78"/>
                <a:ea typeface="Calibri" panose="020F0502020204030204" pitchFamily="34" charset="0"/>
                <a:cs typeface="B Nazanin" panose="00000400000000000000" pitchFamily="2" charset="-78"/>
              </a:rPr>
              <a:t>ایکون موجود در ستون (پرداخت صورت وضعیت) </a:t>
            </a:r>
            <a:r>
              <a:rPr lang="ar-SA" sz="1100" b="1" dirty="0" smtClean="0">
                <a:latin typeface="B Zar" panose="00000400000000000000" pitchFamily="2" charset="-78"/>
                <a:ea typeface="Calibri" panose="020F0502020204030204" pitchFamily="34" charset="0"/>
                <a:cs typeface="B Nazanin" panose="00000400000000000000" pitchFamily="2" charset="-78"/>
              </a:rPr>
              <a:t> قادر خواهید بود </a:t>
            </a:r>
            <a:r>
              <a:rPr lang="fa-IR" sz="1100" b="1" dirty="0" smtClean="0">
                <a:latin typeface="B Zar" panose="00000400000000000000" pitchFamily="2" charset="-78"/>
                <a:ea typeface="Calibri" panose="020F0502020204030204" pitchFamily="34" charset="0"/>
                <a:cs typeface="B Nazanin" panose="00000400000000000000" pitchFamily="2" charset="-78"/>
              </a:rPr>
              <a:t>فرم </a:t>
            </a:r>
            <a:r>
              <a:rPr lang="x-none"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پرداخت خرید خدمت/کالا </a:t>
            </a:r>
            <a:r>
              <a:rPr lang="ar-SA" sz="1100" b="1" dirty="0" smtClean="0">
                <a:latin typeface="B Zar" panose="00000400000000000000" pitchFamily="2" charset="-78"/>
                <a:ea typeface="Calibri" panose="020F0502020204030204" pitchFamily="34" charset="0"/>
                <a:cs typeface="B Nazanin" panose="00000400000000000000" pitchFamily="2" charset="-78"/>
              </a:rPr>
              <a:t>را مشاهده نمائید</a:t>
            </a:r>
            <a:r>
              <a:rPr lang="fa-IR" dirty="0" smtClean="0"/>
              <a:t>.</a:t>
            </a:r>
            <a:endParaRPr lang="en-US" dirty="0"/>
          </a:p>
        </p:txBody>
      </p:sp>
      <p:pic>
        <p:nvPicPr>
          <p:cNvPr id="31"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9706" y="190145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5" name="Picture 14">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6" name="Picture 1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2" name="Picture 31">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3" name="Picture 32">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43122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13" y="607099"/>
            <a:ext cx="6037113" cy="4363993"/>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85515" y="105471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6863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9618" y="763534"/>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خرید خدمت/کالا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تمامی فیلدهای قسمت بالای فرم نظیر شماره پرداخت، شماره سفارش، تاریخ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و ... به صورت سیستمی فراخوانی می شود.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805" y="213309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90062" y="2018405"/>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پروفایل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مستنداتی در پروفایل تامین کننده وجود داشته باشد، با کلیک بر روی این لینک می توانید مستندات مربوط را مشاهده نمایید.</a:t>
            </a:r>
            <a:endParaRPr lang="en-US" dirty="0"/>
          </a:p>
        </p:txBody>
      </p:sp>
      <p:pic>
        <p:nvPicPr>
          <p:cNvPr id="3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0185" y="214993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79807" y="332076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مرتبط</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این قسمت می توانید کلیه فرآیند خرید و مستندات مرتبط به آن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0770" y="3445807"/>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1"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29194" y="2944189"/>
            <a:ext cx="221769" cy="24228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23" name="Picture 2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5" name="Picture 2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31" name="Picture 3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33" name="Picture 3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34" name="Picture 3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5" name="Picture 3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6" name="Picture 3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7" name="Picture 36">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8" name="Picture 37">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88505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941" y="581022"/>
            <a:ext cx="5083066" cy="4331986"/>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0487" y="60869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7211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9618" y="61605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صورت وضعیت های پرداخت نشده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جهت پرداخت </a:t>
            </a:r>
            <a:r>
              <a:rPr lang="fa-IR" sz="1100" b="1" dirty="0">
                <a:latin typeface="B Zar" panose="00000400000000000000" pitchFamily="2" charset="-78"/>
                <a:ea typeface="Calibri" panose="020F0502020204030204" pitchFamily="34" charset="0"/>
                <a:cs typeface="B Nazanin" panose="00000400000000000000" pitchFamily="2" charset="-78"/>
              </a:rPr>
              <a:t>ابتدا  در قسمت  </a:t>
            </a:r>
            <a:r>
              <a:rPr lang="fa-IR" sz="1100" b="1" dirty="0" smtClean="0">
                <a:latin typeface="B Zar" panose="00000400000000000000" pitchFamily="2" charset="-78"/>
                <a:ea typeface="Calibri" panose="020F0502020204030204" pitchFamily="34" charset="0"/>
                <a:cs typeface="B Nazanin" panose="00000400000000000000" pitchFamily="2" charset="-78"/>
              </a:rPr>
              <a:t>(صورت </a:t>
            </a:r>
            <a:r>
              <a:rPr lang="fa-IR" sz="1100" b="1" dirty="0">
                <a:latin typeface="B Zar" panose="00000400000000000000" pitchFamily="2" charset="-78"/>
                <a:ea typeface="Calibri" panose="020F0502020204030204" pitchFamily="34" charset="0"/>
                <a:cs typeface="B Nazanin" panose="00000400000000000000" pitchFamily="2" charset="-78"/>
              </a:rPr>
              <a:t>وضعیت های 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نشده) با </a:t>
            </a:r>
            <a:r>
              <a:rPr lang="fa-IR" sz="1100" b="1" dirty="0">
                <a:latin typeface="B Zar" panose="00000400000000000000" pitchFamily="2" charset="-78"/>
                <a:ea typeface="Calibri" panose="020F0502020204030204" pitchFamily="34" charset="0"/>
                <a:cs typeface="B Nazanin" panose="00000400000000000000" pitchFamily="2" charset="-78"/>
              </a:rPr>
              <a:t>کلیک بر روی آیکن مربوطه صورت وضعیت مورد نظر را </a:t>
            </a:r>
            <a:r>
              <a:rPr lang="fa-IR" sz="1100" b="1" dirty="0" smtClean="0">
                <a:latin typeface="B Zar" panose="00000400000000000000" pitchFamily="2" charset="-78"/>
                <a:ea typeface="Calibri" panose="020F0502020204030204" pitchFamily="34" charset="0"/>
                <a:cs typeface="B Nazanin" panose="00000400000000000000" pitchFamily="2" charset="-78"/>
              </a:rPr>
              <a:t>در قسمت (صورت </a:t>
            </a:r>
            <a:r>
              <a:rPr lang="fa-IR" sz="1100" b="1" dirty="0">
                <a:latin typeface="B Zar" panose="00000400000000000000" pitchFamily="2" charset="-78"/>
                <a:ea typeface="Calibri" panose="020F0502020204030204" pitchFamily="34" charset="0"/>
                <a:cs typeface="B Nazanin" panose="00000400000000000000" pitchFamily="2" charset="-78"/>
              </a:rPr>
              <a:t>وضعیت های انتخاب شده جهت </a:t>
            </a:r>
            <a:r>
              <a:rPr lang="fa-IR" sz="1100" b="1" dirty="0" smtClean="0">
                <a:latin typeface="B Zar" panose="00000400000000000000" pitchFamily="2" charset="-78"/>
                <a:ea typeface="Calibri" panose="020F0502020204030204" pitchFamily="34" charset="0"/>
                <a:cs typeface="B Nazanin" panose="00000400000000000000" pitchFamily="2" charset="-78"/>
              </a:rPr>
              <a:t>پرداخت) </a:t>
            </a:r>
            <a:r>
              <a:rPr lang="fa-IR" sz="1100" b="1" dirty="0">
                <a:latin typeface="B Zar" panose="00000400000000000000" pitchFamily="2" charset="-78"/>
                <a:ea typeface="Calibri" panose="020F0502020204030204" pitchFamily="34" charset="0"/>
                <a:cs typeface="B Nazanin" panose="00000400000000000000" pitchFamily="2" charset="-78"/>
              </a:rPr>
              <a:t>قرار </a:t>
            </a:r>
            <a:r>
              <a:rPr lang="fa-IR" sz="1100" b="1" dirty="0" smtClean="0">
                <a:latin typeface="B Zar" panose="00000400000000000000" pitchFamily="2" charset="-78"/>
                <a:ea typeface="Calibri" panose="020F0502020204030204" pitchFamily="34" charset="0"/>
                <a:cs typeface="B Nazanin" panose="00000400000000000000" pitchFamily="2" charset="-78"/>
              </a:rPr>
              <a:t>دهید تا به لیست پرداخت اضافه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805" y="206426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62770" y="2797004"/>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حساب</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در قسمت  </a:t>
            </a:r>
            <a:r>
              <a:rPr lang="fa-IR" sz="1100" b="1" dirty="0">
                <a:latin typeface="B Zar" panose="00000400000000000000" pitchFamily="2" charset="-78"/>
                <a:ea typeface="Calibri" panose="020F0502020204030204" pitchFamily="34" charset="0"/>
                <a:cs typeface="B Nazanin" panose="00000400000000000000" pitchFamily="2" charset="-78"/>
              </a:rPr>
              <a:t>شماره حساب می توانید تمام شماره حساب های فعال خود را مشاهده نموده، و حساب  مورد نظر خود را انتخاب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18946" y="233080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50602" y="3831024"/>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چک باکس آخرین پرداخت ها</a:t>
            </a:r>
          </a:p>
          <a:p>
            <a:pPr algn="justLow" rtl="1">
              <a:lnSpc>
                <a:spcPct val="107000"/>
              </a:lnSpc>
              <a:spcAft>
                <a:spcPts val="600"/>
              </a:spcAft>
            </a:pPr>
            <a:r>
              <a:rPr lang="ar-SA" sz="1100" b="1" dirty="0">
                <a:latin typeface="B Zar" panose="00000400000000000000" pitchFamily="2" charset="-78"/>
                <a:ea typeface="Calibri" panose="020F0502020204030204" pitchFamily="34" charset="0"/>
                <a:cs typeface="B Nazanin" panose="00000400000000000000" pitchFamily="2" charset="-78"/>
              </a:rPr>
              <a:t>با انتخاب چک باکس </a:t>
            </a:r>
            <a:r>
              <a:rPr lang="fa-IR" sz="1100" b="1" dirty="0" smtClean="0">
                <a:latin typeface="B Zar" panose="00000400000000000000" pitchFamily="2" charset="-78"/>
                <a:ea typeface="Calibri" panose="020F0502020204030204" pitchFamily="34" charset="0"/>
                <a:cs typeface="B Nazanin" panose="00000400000000000000" pitchFamily="2" charset="-78"/>
              </a:rPr>
              <a:t>(</a:t>
            </a:r>
            <a:r>
              <a:rPr lang="ar-SA" sz="1100" b="1" dirty="0" smtClean="0">
                <a:latin typeface="B Zar" panose="00000400000000000000" pitchFamily="2" charset="-78"/>
                <a:ea typeface="Calibri" panose="020F0502020204030204" pitchFamily="34" charset="0"/>
                <a:cs typeface="B Nazanin" panose="00000400000000000000" pitchFamily="2" charset="-78"/>
              </a:rPr>
              <a:t>آخرین </a:t>
            </a:r>
            <a:r>
              <a:rPr lang="ar-SA" sz="1100" b="1" dirty="0">
                <a:latin typeface="B Zar" panose="00000400000000000000" pitchFamily="2" charset="-78"/>
                <a:ea typeface="Calibri" panose="020F0502020204030204" pitchFamily="34" charset="0"/>
                <a:cs typeface="B Nazanin" panose="00000400000000000000" pitchFamily="2" charset="-78"/>
              </a:rPr>
              <a:t>پرداخت بابت صورت </a:t>
            </a:r>
            <a:r>
              <a:rPr lang="ar-SA" sz="1100" b="1" dirty="0" smtClean="0">
                <a:latin typeface="B Zar" panose="00000400000000000000" pitchFamily="2" charset="-78"/>
                <a:ea typeface="Calibri" panose="020F0502020204030204" pitchFamily="34" charset="0"/>
                <a:cs typeface="B Nazanin" panose="00000400000000000000" pitchFamily="2" charset="-78"/>
              </a:rPr>
              <a:t>وضعیتها</a:t>
            </a:r>
            <a:r>
              <a:rPr lang="fa-IR" sz="1100" b="1" dirty="0" smtClean="0">
                <a:latin typeface="B Zar" panose="00000400000000000000" pitchFamily="2" charset="-78"/>
                <a:ea typeface="Calibri" panose="020F0502020204030204" pitchFamily="34" charset="0"/>
                <a:cs typeface="B Nazanin" panose="00000400000000000000" pitchFamily="2" charset="-78"/>
              </a:rPr>
              <a:t>)</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مبلغ باقیمانده قابل پرداخت محاسبه و در </a:t>
            </a:r>
            <a:r>
              <a:rPr lang="ar-SA" sz="1100" b="1" dirty="0" smtClean="0">
                <a:latin typeface="B Zar" panose="00000400000000000000" pitchFamily="2" charset="-78"/>
                <a:ea typeface="Calibri" panose="020F0502020204030204" pitchFamily="34" charset="0"/>
                <a:cs typeface="B Nazanin" panose="00000400000000000000" pitchFamily="2" charset="-78"/>
              </a:rPr>
              <a:t>فیلد</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smtClean="0">
                <a:latin typeface="B Zar" panose="00000400000000000000" pitchFamily="2" charset="-78"/>
                <a:ea typeface="Calibri" panose="020F0502020204030204" pitchFamily="34" charset="0"/>
                <a:cs typeface="B Nazanin" panose="00000400000000000000" pitchFamily="2" charset="-78"/>
              </a:rPr>
              <a:t>مبلغ </a:t>
            </a:r>
            <a:r>
              <a:rPr lang="ar-SA" sz="1100" b="1" dirty="0">
                <a:latin typeface="B Zar" panose="00000400000000000000" pitchFamily="2" charset="-78"/>
                <a:ea typeface="Calibri" panose="020F0502020204030204" pitchFamily="34" charset="0"/>
                <a:cs typeface="B Nazanin" panose="00000400000000000000" pitchFamily="2" charset="-78"/>
              </a:rPr>
              <a:t>قابل </a:t>
            </a:r>
            <a:r>
              <a:rPr lang="ar-SA" sz="1100" b="1" dirty="0" smtClean="0">
                <a:latin typeface="B Zar" panose="00000400000000000000" pitchFamily="2" charset="-78"/>
                <a:ea typeface="Calibri" panose="020F0502020204030204" pitchFamily="34" charset="0"/>
                <a:cs typeface="B Nazanin" panose="00000400000000000000" pitchFamily="2" charset="-78"/>
              </a:rPr>
              <a:t>پرداخت </a:t>
            </a:r>
            <a:r>
              <a:rPr lang="ar-SA" sz="1100" b="1" dirty="0">
                <a:latin typeface="B Zar" panose="00000400000000000000" pitchFamily="2" charset="-78"/>
                <a:ea typeface="Calibri" panose="020F0502020204030204" pitchFamily="34" charset="0"/>
                <a:cs typeface="B Nazanin" panose="00000400000000000000" pitchFamily="2" charset="-78"/>
              </a:rPr>
              <a:t>جهت تسویه مبلغ قرار می </a:t>
            </a:r>
            <a:r>
              <a:rPr lang="ar-SA" sz="1100" b="1" dirty="0" smtClean="0">
                <a:latin typeface="B Zar" panose="00000400000000000000" pitchFamily="2" charset="-78"/>
                <a:ea typeface="Calibri" panose="020F0502020204030204" pitchFamily="34" charset="0"/>
                <a:cs typeface="B Nazanin" panose="00000400000000000000" pitchFamily="2" charset="-78"/>
              </a:rPr>
              <a:t>گیرد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0770" y="292470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1"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3481" y="2490943"/>
            <a:ext cx="221769" cy="242281"/>
          </a:xfrm>
          <a:prstGeom prst="rect">
            <a:avLst/>
          </a:prstGeom>
        </p:spPr>
      </p:pic>
      <p:sp>
        <p:nvSpPr>
          <p:cNvPr id="22" name="text 1"/>
          <p:cNvSpPr/>
          <p:nvPr/>
        </p:nvSpPr>
        <p:spPr>
          <a:xfrm>
            <a:off x="6679786" y="1950519"/>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حسن انجام کار</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حسن انجام کار در این قسمت نمایش داده شده و توسط کاربر تکمیل میگردد و در محاسبات فرم در نظر گرفته می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19798" y="3936756"/>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4"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27110" y="2624197"/>
            <a:ext cx="221769" cy="242281"/>
          </a:xfrm>
          <a:prstGeom prst="rect">
            <a:avLst/>
          </a:prstGeom>
        </p:spPr>
      </p:pic>
      <p:pic>
        <p:nvPicPr>
          <p:cNvPr id="25" name="Pictur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31" name="Picture 3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34" name="Picture 3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35" name="Picture 3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36" name="Picture 3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37" name="Picture 36">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8" name="Picture 37">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9" name="Picture 38">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40" name="Picture 39">
            <a:hlinkClick r:id="rId25"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41" name="Picture 40">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1381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childTnLst>
                          </p:cTn>
                        </p:par>
                        <p:par>
                          <p:cTn id="45" fill="hold">
                            <p:stCondLst>
                              <p:cond delay="4500"/>
                            </p:stCondLst>
                            <p:childTnLst>
                              <p:par>
                                <p:cTn id="46" presetID="53" presetClass="entr" presetSubtype="16"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childTnLst>
                          </p:cTn>
                        </p:par>
                        <p:par>
                          <p:cTn id="51" fill="hold">
                            <p:stCondLst>
                              <p:cond delay="5000"/>
                            </p:stCondLst>
                            <p:childTnLst>
                              <p:par>
                                <p:cTn id="52" presetID="22" presetClass="entr" presetSubtype="2"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right)">
                                      <p:cBhvr>
                                        <p:cTn id="54" dur="500"/>
                                        <p:tgtEl>
                                          <p:spTgt spid="23"/>
                                        </p:tgtEl>
                                      </p:cBhvr>
                                    </p:animEffect>
                                  </p:childTnLst>
                                </p:cTn>
                              </p:par>
                            </p:childTnLst>
                          </p:cTn>
                        </p:par>
                        <p:par>
                          <p:cTn id="55" fill="hold">
                            <p:stCondLst>
                              <p:cond delay="5500"/>
                            </p:stCondLst>
                            <p:childTnLst>
                              <p:par>
                                <p:cTn id="56" presetID="22" presetClass="entr" presetSubtype="1"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up)">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5" grpId="0"/>
      <p:bldP spid="2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87" y="659678"/>
            <a:ext cx="6003570" cy="4342351"/>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3296" y="353639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89618" y="790712"/>
            <a:ext cx="2086100" cy="3035765"/>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نحوه پرداخت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می توانید </a:t>
            </a:r>
            <a:r>
              <a:rPr lang="ar-SA" sz="1100" b="1" dirty="0" smtClean="0">
                <a:latin typeface="B Zar" panose="00000400000000000000" pitchFamily="2" charset="-78"/>
                <a:ea typeface="Calibri" panose="020F0502020204030204" pitchFamily="34" charset="0"/>
                <a:cs typeface="B Nazanin" panose="00000400000000000000" pitchFamily="2" charset="-78"/>
              </a:rPr>
              <a:t>يکي </a:t>
            </a:r>
            <a:r>
              <a:rPr lang="ar-SA" sz="1100" b="1" dirty="0">
                <a:latin typeface="B Zar" panose="00000400000000000000" pitchFamily="2" charset="-78"/>
                <a:ea typeface="Calibri" panose="020F0502020204030204" pitchFamily="34" charset="0"/>
                <a:cs typeface="B Nazanin" panose="00000400000000000000" pitchFamily="2" charset="-78"/>
              </a:rPr>
              <a:t>از چهار حالت نحوه پرداخت (پرداخت الکترونيکي– چک بانکي، اسناد خزانه اسلامی و حواله بانکی) را انتخاب </a:t>
            </a:r>
            <a:r>
              <a:rPr lang="ar-SA" sz="1100" b="1" dirty="0" smtClean="0">
                <a:latin typeface="B Zar" panose="00000400000000000000" pitchFamily="2" charset="-78"/>
                <a:ea typeface="Calibri" panose="020F0502020204030204" pitchFamily="34" charset="0"/>
                <a:cs typeface="B Nazanin" panose="00000400000000000000" pitchFamily="2" charset="-78"/>
              </a:rPr>
              <a:t>نمايي</a:t>
            </a:r>
            <a:r>
              <a:rPr lang="fa-IR" sz="1100" b="1" dirty="0" smtClean="0">
                <a:latin typeface="B Zar" panose="00000400000000000000" pitchFamily="2" charset="-78"/>
                <a:ea typeface="Calibri" panose="020F0502020204030204" pitchFamily="34" charset="0"/>
                <a:cs typeface="B Nazanin" panose="00000400000000000000" pitchFamily="2" charset="-78"/>
              </a:rPr>
              <a:t>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يکي از </a:t>
            </a:r>
            <a:r>
              <a:rPr lang="fa-IR" sz="1100" b="1" dirty="0">
                <a:latin typeface="B Zar" panose="00000400000000000000" pitchFamily="2" charset="-78"/>
                <a:ea typeface="Calibri" panose="020F0502020204030204" pitchFamily="34" charset="0"/>
                <a:cs typeface="B Nazanin" panose="00000400000000000000" pitchFamily="2" charset="-78"/>
              </a:rPr>
              <a:t>روش های پرداخت </a:t>
            </a:r>
            <a:r>
              <a:rPr lang="ar-SA" sz="1100" b="1" dirty="0">
                <a:latin typeface="B Zar" panose="00000400000000000000" pitchFamily="2" charset="-78"/>
                <a:ea typeface="Calibri" panose="020F0502020204030204" pitchFamily="34" charset="0"/>
                <a:cs typeface="B Nazanin" panose="00000400000000000000" pitchFamily="2" charset="-78"/>
              </a:rPr>
              <a:t>(پرداخت الکترونيکي) </a:t>
            </a:r>
            <a:r>
              <a:rPr lang="fa-IR" sz="1100" b="1" dirty="0">
                <a:latin typeface="B Zar" panose="00000400000000000000" pitchFamily="2" charset="-78"/>
                <a:ea typeface="Calibri" panose="020F0502020204030204" pitchFamily="34" charset="0"/>
                <a:cs typeface="B Nazanin" panose="00000400000000000000" pitchFamily="2" charset="-78"/>
              </a:rPr>
              <a:t>می باشد.</a:t>
            </a:r>
            <a:r>
              <a:rPr lang="ar-SA" sz="1100" b="1" dirty="0">
                <a:latin typeface="B Zar" panose="00000400000000000000" pitchFamily="2" charset="-78"/>
                <a:ea typeface="Calibri" panose="020F0502020204030204" pitchFamily="34" charset="0"/>
                <a:cs typeface="B Nazanin" panose="00000400000000000000" pitchFamily="2" charset="-78"/>
              </a:rPr>
              <a:t> در صورتي که پرداخت الکترونيکي را انتخاب </a:t>
            </a:r>
            <a:r>
              <a:rPr lang="ar-SA" sz="1100" b="1" dirty="0" smtClean="0">
                <a:latin typeface="B Zar" panose="00000400000000000000" pitchFamily="2" charset="-78"/>
                <a:ea typeface="Calibri" panose="020F0502020204030204" pitchFamily="34" charset="0"/>
                <a:cs typeface="B Nazanin" panose="00000400000000000000" pitchFamily="2" charset="-78"/>
              </a:rPr>
              <a:t>نمايي</a:t>
            </a:r>
            <a:r>
              <a:rPr lang="fa-IR" sz="1100" b="1" dirty="0" smtClean="0">
                <a:latin typeface="B Zar" panose="00000400000000000000" pitchFamily="2" charset="-78"/>
                <a:ea typeface="Calibri" panose="020F0502020204030204" pitchFamily="34" charset="0"/>
                <a:cs typeface="B Nazanin" panose="00000400000000000000" pitchFamily="2" charset="-78"/>
              </a:rPr>
              <a:t>د، پس از زدن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در انتهای صفحه،</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کلید</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پرداخت فعال خواهد </a:t>
            </a:r>
            <a:r>
              <a:rPr lang="fa-IR" sz="1100" b="1" dirty="0">
                <a:latin typeface="B Zar" panose="00000400000000000000" pitchFamily="2" charset="-78"/>
                <a:ea typeface="Calibri" panose="020F0502020204030204" pitchFamily="34" charset="0"/>
                <a:cs typeface="B Nazanin" panose="00000400000000000000" pitchFamily="2" charset="-78"/>
              </a:rPr>
              <a:t>شد </a:t>
            </a:r>
            <a:r>
              <a:rPr lang="fa-IR" sz="1100" b="1" dirty="0" smtClean="0">
                <a:latin typeface="B Zar" panose="00000400000000000000" pitchFamily="2" charset="-78"/>
                <a:ea typeface="Calibri" panose="020F0502020204030204" pitchFamily="34" charset="0"/>
                <a:cs typeface="B Nazanin" panose="00000400000000000000" pitchFamily="2" charset="-78"/>
              </a:rPr>
              <a:t>و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پرداخت</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به درگاه پرداخت بانک متصل خواهید شد و با استفاده از اطلاعات کارت بانکی پرداخت اینترنتی انجام خواهد شد و مبلغ از حساب شما کسر و به حساب تامین کننده واریز خواهد 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0207" y="453291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2" name="Picture 1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3" name="Picture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4" name="Picture 1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15" name="Picture 1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16" name="Picture 1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1" name="Picture 2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2" name="Picture 2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3" name="Picture 2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4" name="Picture 23">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61051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01" y="659678"/>
            <a:ext cx="5981094" cy="4084649"/>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1651" y="312542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5"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13373" y="310441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1"/>
          <p:cNvSpPr/>
          <p:nvPr/>
        </p:nvSpPr>
        <p:spPr>
          <a:xfrm>
            <a:off x="6668911" y="77823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چک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تمایل دارید مبلغ را از طریق چک بانکی پرداخت نمایید بر روی کلید ا</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طلاعات چک بانکی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3" name="Picture 1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5" name="Picture 14">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16" name="Picture 1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8" name="Picture 27">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36906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2801" y="659678"/>
            <a:ext cx="5981094" cy="408464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575" y="1365421"/>
            <a:ext cx="5229546" cy="2429627"/>
          </a:xfrm>
          <a:prstGeom prst="rect">
            <a:avLst/>
          </a:prstGeom>
        </p:spPr>
      </p:pic>
      <p:pic>
        <p:nvPicPr>
          <p:cNvPr id="25" name="point 1" descr="F:\END\Blue\New folder\point 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80501" y="265128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1"/>
          <p:cNvSpPr/>
          <p:nvPr/>
        </p:nvSpPr>
        <p:spPr>
          <a:xfrm>
            <a:off x="6668911" y="778236"/>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چک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فرم مربوطه طلاعات درج شده بر روي چک بانکي باید در فرم مربوطه تکميل شوند.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این اطلاعات شامل : تاریخ چک ، شماره سریال و سری چک می باشد.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و در نهایت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5" name="Picture 14">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6" name="Picture 1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1" name="Picture 2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2" name="Picture 2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3" name="Picture 2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6" name="Picture 2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8" name="Picture 27">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88480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01" y="659678"/>
            <a:ext cx="5981094" cy="4084649"/>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1"/>
          <p:cNvSpPr/>
          <p:nvPr/>
        </p:nvSpPr>
        <p:spPr>
          <a:xfrm>
            <a:off x="6668911" y="788510"/>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باگذاری تصویر چک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سپس فایل تصویر چک را بارگذاری نمایید و پس از بارگذاری،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چک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1049" y="431722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2032" y="39982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6" name="Picture 1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2" name="Picture 2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3" name="Picture 2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4" name="Picture 2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5" name="Picture 2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6" name="Picture 2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8" name="Picture 27">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9" name="Picture 28">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0" name="Picture 29">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64496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67" y="647413"/>
            <a:ext cx="5944663" cy="4059770"/>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4428" y="328934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17776" y="330989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701220" y="814680"/>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a:t>
            </a:r>
            <a:r>
              <a:rPr lang="fa-IR" sz="1100" b="1" dirty="0" smtClean="0">
                <a:latin typeface="B Zar" panose="00000400000000000000" pitchFamily="2" charset="-78"/>
                <a:ea typeface="Calibri" panose="020F0502020204030204" pitchFamily="34" charset="0"/>
                <a:cs typeface="B Nazanin" panose="00000400000000000000" pitchFamily="2" charset="-78"/>
              </a:rPr>
              <a:t>تمام </a:t>
            </a:r>
            <a:r>
              <a:rPr lang="fa-IR" sz="1100" b="1" dirty="0">
                <a:latin typeface="B Zar" panose="00000400000000000000" pitchFamily="2" charset="-78"/>
                <a:ea typeface="Calibri" panose="020F0502020204030204" pitchFamily="34" charset="0"/>
                <a:cs typeface="B Nazanin" panose="00000400000000000000" pitchFamily="2" charset="-78"/>
              </a:rPr>
              <a:t>یا بخشی از مبلغ خرید از محل اسناد خزانه اسلامی  باشد مي توان پرداخت را از طريق اسناد خزانه اسلامی انجام </a:t>
            </a:r>
            <a:r>
              <a:rPr lang="fa-IR" sz="1100" b="1" dirty="0" smtClean="0">
                <a:latin typeface="B Zar" panose="00000400000000000000" pitchFamily="2" charset="-78"/>
                <a:ea typeface="Calibri" panose="020F0502020204030204" pitchFamily="34" charset="0"/>
                <a:cs typeface="B Nazanin" panose="00000400000000000000" pitchFamily="2" charset="-78"/>
              </a:rPr>
              <a:t>دهید، بدین منظور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 </a:t>
            </a:r>
            <a:r>
              <a:rPr lang="fa-IR" sz="1100" b="1" dirty="0" smtClean="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smtClean="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2" name="Picture 1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3" name="Picture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2" name="Picture 2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3" name="Picture 2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4" name="Picture 2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5" name="Picture 2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6" name="Picture 2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8" name="Picture 27">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2760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1659" y="649404"/>
            <a:ext cx="5986031" cy="4088021"/>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701220" y="814680"/>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فيلدهاي اطلاعاتي در فرم مربوطه باید توسط کاربر تکميل شوند و پس از ثبت اطلاعات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936" y="1616988"/>
            <a:ext cx="5640512" cy="2113443"/>
          </a:xfrm>
          <a:prstGeom prst="rect">
            <a:avLst/>
          </a:prstGeom>
        </p:spPr>
      </p:pic>
      <p:pic>
        <p:nvPicPr>
          <p:cNvPr id="14" name="point 1" descr="F:\END\Blue\New folder\point 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33304" y="311515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47739" y="189081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5" name="Picture 1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2" name="Picture 2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3" name="Picture 2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4" name="Picture 2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5" name="Picture 2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6" name="Picture 2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8" name="Picture 27">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9" name="Picture 28">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0" name="Picture 29">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43409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28" name="Rectangle 27"/>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کارتـابل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29" name="Picture 2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30" name="Picture 2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547" y="648812"/>
            <a:ext cx="5925031" cy="4111865"/>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837" y="727546"/>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67834" y="619104"/>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درخواست خرید مرجع</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شماره درخواست خرید </a:t>
            </a:r>
            <a:r>
              <a:rPr lang="fa-IR" sz="1100" b="1" dirty="0" smtClean="0">
                <a:latin typeface="B Zar" panose="00000400000000000000" pitchFamily="2" charset="-78"/>
                <a:ea typeface="Calibri" panose="020F0502020204030204" pitchFamily="34" charset="0"/>
                <a:cs typeface="B Nazanin" panose="00000400000000000000" pitchFamily="2" charset="-78"/>
              </a:rPr>
              <a:t>فیزیکی</a:t>
            </a:r>
            <a:r>
              <a:rPr lang="en-US" sz="1100" b="1" dirty="0" smtClean="0">
                <a:latin typeface="B Zar" panose="00000400000000000000" pitchFamily="2" charset="-78"/>
                <a:ea typeface="Calibri" panose="020F0502020204030204" pitchFamily="34" charset="0"/>
                <a:cs typeface="B Nazanin" panose="00000400000000000000" pitchFamily="2" charset="-78"/>
              </a:rPr>
              <a:t>)</a:t>
            </a:r>
            <a:r>
              <a:rPr lang="fa-IR" sz="1100" b="1" dirty="0" smtClean="0">
                <a:latin typeface="B Zar" panose="00000400000000000000" pitchFamily="2" charset="-78"/>
                <a:ea typeface="Calibri" panose="020F0502020204030204" pitchFamily="34" charset="0"/>
                <a:cs typeface="B Nazanin" panose="00000400000000000000" pitchFamily="2" charset="-78"/>
              </a:rPr>
              <a:t>ایجاد شده </a:t>
            </a:r>
            <a:r>
              <a:rPr lang="fa-IR" sz="1100" b="1" dirty="0">
                <a:latin typeface="B Zar" panose="00000400000000000000" pitchFamily="2" charset="-78"/>
                <a:ea typeface="Calibri" panose="020F0502020204030204" pitchFamily="34" charset="0"/>
                <a:cs typeface="B Nazanin" panose="00000400000000000000" pitchFamily="2" charset="-78"/>
              </a:rPr>
              <a:t>داخل دستگاه های اجرایی </a:t>
            </a:r>
            <a:r>
              <a:rPr lang="fa-IR" sz="1100" b="1" dirty="0" smtClean="0">
                <a:latin typeface="B Zar" panose="00000400000000000000" pitchFamily="2" charset="-78"/>
                <a:ea typeface="Calibri" panose="020F0502020204030204" pitchFamily="34" charset="0"/>
                <a:cs typeface="B Nazanin" panose="00000400000000000000" pitchFamily="2" charset="-78"/>
              </a:rPr>
              <a:t>خریدار) را </a:t>
            </a:r>
            <a:r>
              <a:rPr lang="fa-IR" sz="1100" b="1" dirty="0">
                <a:latin typeface="B Zar" panose="00000400000000000000" pitchFamily="2" charset="-78"/>
                <a:ea typeface="Calibri" panose="020F0502020204030204" pitchFamily="34" charset="0"/>
                <a:cs typeface="B Nazanin" panose="00000400000000000000" pitchFamily="2" charset="-78"/>
              </a:rPr>
              <a:t>درج نمایید.</a:t>
            </a: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0559" y="12574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8309" y="155923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60322" y="1455549"/>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نوع فرآیند خرید</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خریدهای </a:t>
            </a:r>
            <a:r>
              <a:rPr lang="fa-IR" sz="1100" b="1" dirty="0">
                <a:latin typeface="B Zar" panose="00000400000000000000" pitchFamily="2" charset="-78"/>
                <a:ea typeface="Calibri" panose="020F0502020204030204" pitchFamily="34" charset="0"/>
                <a:cs typeface="B Nazanin" panose="00000400000000000000" pitchFamily="2" charset="-78"/>
              </a:rPr>
              <a:t>قابل انجام در این فرم به دو صورت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جزئي</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و با </a:t>
            </a:r>
            <a:r>
              <a:rPr lang="fa-IR" sz="1100" b="1" dirty="0">
                <a:latin typeface="B Zar" panose="00000400000000000000" pitchFamily="2" charset="-78"/>
                <a:ea typeface="Calibri" panose="020F0502020204030204" pitchFamily="34" charset="0"/>
                <a:cs typeface="B Nazanin" panose="00000400000000000000" pitchFamily="2" charset="-78"/>
              </a:rPr>
              <a:t>توجه به قیمت </a:t>
            </a:r>
            <a:r>
              <a:rPr lang="fa-IR" sz="1100" b="1" dirty="0" smtClean="0">
                <a:latin typeface="B Zar" panose="00000400000000000000" pitchFamily="2" charset="-78"/>
                <a:ea typeface="Calibri" panose="020F0502020204030204" pitchFamily="34" charset="0"/>
                <a:cs typeface="B Nazanin" panose="00000400000000000000" pitchFamily="2" charset="-78"/>
              </a:rPr>
              <a:t>تخمینی کالاها </a:t>
            </a:r>
            <a:r>
              <a:rPr lang="fa-IR" sz="1100" b="1" dirty="0">
                <a:latin typeface="B Zar" panose="00000400000000000000" pitchFamily="2" charset="-78"/>
                <a:ea typeface="Calibri" panose="020F0502020204030204" pitchFamily="34" charset="0"/>
                <a:cs typeface="B Nazanin" panose="00000400000000000000" pitchFamily="2" charset="-78"/>
              </a:rPr>
              <a:t>یا </a:t>
            </a:r>
            <a:r>
              <a:rPr lang="fa-IR" sz="1100" b="1" dirty="0" smtClean="0">
                <a:latin typeface="B Zar" panose="00000400000000000000" pitchFamily="2" charset="-78"/>
                <a:ea typeface="Calibri" panose="020F0502020204030204" pitchFamily="34" charset="0"/>
                <a:cs typeface="B Nazanin" panose="00000400000000000000" pitchFamily="2" charset="-78"/>
              </a:rPr>
              <a:t>خدمات قابل انجام است.</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لازم </a:t>
            </a:r>
            <a:r>
              <a:rPr lang="fa-IR" sz="1100" b="1" dirty="0">
                <a:latin typeface="B Zar" panose="00000400000000000000" pitchFamily="2" charset="-78"/>
                <a:ea typeface="Calibri" panose="020F0502020204030204" pitchFamily="34" charset="0"/>
                <a:cs typeface="B Nazanin" panose="00000400000000000000" pitchFamily="2" charset="-78"/>
              </a:rPr>
              <a:t>است یکی از فرآیند ها را در بخش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نوع فرآیند خرید </a:t>
            </a:r>
            <a:r>
              <a:rPr lang="fa-IR" sz="1100" b="1" dirty="0">
                <a:latin typeface="B Zar" panose="00000400000000000000" pitchFamily="2" charset="-78"/>
                <a:ea typeface="Calibri" panose="020F0502020204030204" pitchFamily="34" charset="0"/>
                <a:cs typeface="B Nazanin" panose="00000400000000000000" pitchFamily="2" charset="-78"/>
              </a:rPr>
              <a:t>انتخاب نمایید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en-US" sz="1100" b="1" dirty="0" smtClean="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انتخاب نوع فرآیند خرید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می بایست (مقام تشخیص فرآیند خرید و تایید پرداخت)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1735" y="274538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33386" y="3098035"/>
            <a:ext cx="221769" cy="242281"/>
          </a:xfrm>
          <a:prstGeom prst="rect">
            <a:avLst/>
          </a:prstGeom>
        </p:spPr>
      </p:pic>
      <p:sp>
        <p:nvSpPr>
          <p:cNvPr id="18" name="text 3"/>
          <p:cNvSpPr/>
          <p:nvPr/>
        </p:nvSpPr>
        <p:spPr>
          <a:xfrm>
            <a:off x="6670889" y="3150582"/>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تمام </a:t>
            </a:r>
            <a:r>
              <a:rPr lang="fa-IR" sz="1100" b="1" dirty="0">
                <a:latin typeface="B Zar" panose="00000400000000000000" pitchFamily="2" charset="-78"/>
                <a:ea typeface="Calibri" panose="020F0502020204030204" pitchFamily="34" charset="0"/>
                <a:cs typeface="B Nazanin" panose="00000400000000000000" pitchFamily="2" charset="-78"/>
              </a:rPr>
              <a:t>یا بخشی از مبلغ خرید مقرر است که از "اسناد خزانه اسلامی" </a:t>
            </a:r>
            <a:r>
              <a:rPr lang="fa-IR" sz="1100" b="1" dirty="0" smtClean="0">
                <a:latin typeface="B Zar" panose="00000400000000000000" pitchFamily="2" charset="-78"/>
                <a:ea typeface="Calibri" panose="020F0502020204030204" pitchFamily="34" charset="0"/>
                <a:cs typeface="B Nazanin" panose="00000400000000000000" pitchFamily="2" charset="-78"/>
              </a:rPr>
              <a:t>پرداخت گردد، این قسمت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0889" y="324769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58753" y="4148432"/>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کالا/خدمت جدید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 نیاز از طریق این کلید امکان اضافه نمودن کالا/خدمت به فرم مورد نظر امکان پذیر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70926" y="426123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02705" y="3611624"/>
            <a:ext cx="221769" cy="242281"/>
          </a:xfrm>
          <a:prstGeom prst="rect">
            <a:avLst/>
          </a:prstGeom>
        </p:spPr>
      </p:pic>
      <p:pic>
        <p:nvPicPr>
          <p:cNvPr id="3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0134" y="272502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0639" y="117228"/>
            <a:ext cx="6488512" cy="447536"/>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51197" y="267530"/>
            <a:ext cx="671177" cy="117294"/>
          </a:xfrm>
          <a:prstGeom prst="rect">
            <a:avLst/>
          </a:prstGeom>
        </p:spPr>
      </p:pic>
      <p:pic>
        <p:nvPicPr>
          <p:cNvPr id="32" name="Picture 3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09119" y="270788"/>
            <a:ext cx="599499" cy="110777"/>
          </a:xfrm>
          <a:prstGeom prst="rect">
            <a:avLst/>
          </a:prstGeom>
        </p:spPr>
      </p:pic>
      <p:pic>
        <p:nvPicPr>
          <p:cNvPr id="33" name="Picture 3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55570" y="266633"/>
            <a:ext cx="482205" cy="117294"/>
          </a:xfrm>
          <a:prstGeom prst="rect">
            <a:avLst/>
          </a:prstGeom>
        </p:spPr>
      </p:pic>
      <p:pic>
        <p:nvPicPr>
          <p:cNvPr id="34" name="Picture 3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96716" y="278867"/>
            <a:ext cx="619048" cy="117294"/>
          </a:xfrm>
          <a:prstGeom prst="rect">
            <a:avLst/>
          </a:prstGeom>
        </p:spPr>
      </p:pic>
      <p:pic>
        <p:nvPicPr>
          <p:cNvPr id="35" name="Picture 3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09717" y="275319"/>
            <a:ext cx="534336" cy="117294"/>
          </a:xfrm>
          <a:prstGeom prst="rect">
            <a:avLst/>
          </a:prstGeom>
        </p:spPr>
      </p:pic>
      <p:pic>
        <p:nvPicPr>
          <p:cNvPr id="36" name="Picture 3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5253" y="277074"/>
            <a:ext cx="736341" cy="117294"/>
          </a:xfrm>
          <a:prstGeom prst="rect">
            <a:avLst/>
          </a:prstGeom>
        </p:spPr>
      </p:pic>
      <p:pic>
        <p:nvPicPr>
          <p:cNvPr id="37" name="Picture 3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8" name="Picture 37">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9" name="Picture 38">
            <a:hlinkClick r:id="rId25"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40" name="Picture 39">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09837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2000"/>
                            </p:stCondLst>
                            <p:childTnLst>
                              <p:par>
                                <p:cTn id="33" presetID="22" presetClass="entr" presetSubtype="2"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3500"/>
                            </p:stCondLst>
                            <p:childTnLst>
                              <p:par>
                                <p:cTn id="47" presetID="22" presetClass="entr" presetSubtype="2"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right)">
                                      <p:cBhvr>
                                        <p:cTn id="49" dur="500"/>
                                        <p:tgtEl>
                                          <p:spTgt spid="20"/>
                                        </p:tgtEl>
                                      </p:cBhvr>
                                    </p:animEffect>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childTnLst>
                          </p:cTn>
                        </p:par>
                        <p:par>
                          <p:cTn id="60" fill="hold">
                            <p:stCondLst>
                              <p:cond delay="5000"/>
                            </p:stCondLst>
                            <p:childTnLst>
                              <p:par>
                                <p:cTn id="61" presetID="22" presetClass="entr" presetSubtype="2"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right)">
                                      <p:cBhvr>
                                        <p:cTn id="63" dur="500"/>
                                        <p:tgtEl>
                                          <p:spTgt spid="23"/>
                                        </p:tgtEl>
                                      </p:cBhvr>
                                    </p:animEffect>
                                  </p:childTnLst>
                                </p:cTn>
                              </p:par>
                            </p:childTnLst>
                          </p:cTn>
                        </p:par>
                        <p:par>
                          <p:cTn id="64" fill="hold">
                            <p:stCondLst>
                              <p:cond delay="5500"/>
                            </p:stCondLst>
                            <p:childTnLst>
                              <p:par>
                                <p:cTn id="65" presetID="22" presetClass="entr" presetSubtype="1"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up)">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18" grpId="0"/>
      <p:bldP spid="2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11" y="618582"/>
            <a:ext cx="5967323" cy="4075245"/>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3864" y="402908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18974" y="429124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701220" y="814680"/>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اسناد خزانه اسلامی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اسناد خزانه را بارگذاری نمایید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گواهی اسناد خزانه اسلامی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2" name="Picture 1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3" name="Picture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2" name="Picture 2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3" name="Picture 2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4" name="Picture 2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5" name="Picture 2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6" name="Picture 2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8" name="Picture 27">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21352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89" y="642809"/>
            <a:ext cx="5973654" cy="3972211"/>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2663" y="349483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69232" y="349482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68911" y="799559"/>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endParaRPr lang="en-US"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a:t>
            </a:r>
            <a:r>
              <a:rPr lang="fa-IR" sz="1100" b="1" dirty="0" smtClean="0">
                <a:latin typeface="B Zar" panose="00000400000000000000" pitchFamily="2" charset="-78"/>
                <a:ea typeface="Calibri" panose="020F0502020204030204" pitchFamily="34" charset="0"/>
                <a:cs typeface="B Nazanin" panose="00000400000000000000" pitchFamily="2" charset="-78"/>
              </a:rPr>
              <a:t>صورتیکه روش </a:t>
            </a:r>
            <a:r>
              <a:rPr lang="fa-IR" sz="1100" b="1" dirty="0">
                <a:latin typeface="B Zar" panose="00000400000000000000" pitchFamily="2" charset="-78"/>
                <a:ea typeface="Calibri" panose="020F0502020204030204" pitchFamily="34" charset="0"/>
                <a:cs typeface="B Nazanin" panose="00000400000000000000" pitchFamily="2" charset="-78"/>
              </a:rPr>
              <a:t>پرداخت، از طریق حواله بانکی باشد با کلیک برروی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اطلاعات حواله بانکی </a:t>
            </a:r>
            <a:r>
              <a:rPr lang="fa-IR" sz="1100" b="1" dirty="0">
                <a:latin typeface="B Zar" panose="00000400000000000000" pitchFamily="2" charset="-78"/>
                <a:ea typeface="Calibri" panose="020F0502020204030204" pitchFamily="34" charset="0"/>
                <a:cs typeface="B Nazanin" panose="00000400000000000000" pitchFamily="2" charset="-78"/>
              </a:rPr>
              <a:t>در قسمت نحوه 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فرم اطلاعات </a:t>
            </a:r>
            <a:r>
              <a:rPr lang="fa-IR" sz="1100" b="1" dirty="0">
                <a:latin typeface="B Zar" panose="00000400000000000000" pitchFamily="2" charset="-78"/>
                <a:ea typeface="Calibri" panose="020F0502020204030204" pitchFamily="34" charset="0"/>
                <a:cs typeface="B Nazanin" panose="00000400000000000000" pitchFamily="2" charset="-78"/>
              </a:rPr>
              <a:t>حواله بانکی </a:t>
            </a:r>
            <a:r>
              <a:rPr lang="fa-IR" sz="1100" b="1" dirty="0" smtClean="0">
                <a:latin typeface="B Zar" panose="00000400000000000000" pitchFamily="2" charset="-78"/>
                <a:ea typeface="Calibri" panose="020F0502020204030204" pitchFamily="34" charset="0"/>
                <a:cs typeface="B Nazanin" panose="00000400000000000000" pitchFamily="2" charset="-78"/>
              </a:rPr>
              <a:t>نمايش </a:t>
            </a:r>
            <a:r>
              <a:rPr lang="fa-IR" sz="1100" b="1" dirty="0">
                <a:latin typeface="B Zar" panose="00000400000000000000" pitchFamily="2" charset="-78"/>
                <a:ea typeface="Calibri" panose="020F0502020204030204" pitchFamily="34" charset="0"/>
                <a:cs typeface="B Nazanin" panose="00000400000000000000" pitchFamily="2" charset="-78"/>
              </a:rPr>
              <a:t>داده مي‏</a:t>
            </a:r>
            <a:r>
              <a:rPr lang="fa-IR" sz="1100" b="1" dirty="0" smtClean="0">
                <a:latin typeface="B Zar" panose="00000400000000000000" pitchFamily="2" charset="-78"/>
                <a:ea typeface="Calibri" panose="020F0502020204030204" pitchFamily="34" charset="0"/>
                <a:cs typeface="B Nazanin" panose="00000400000000000000" pitchFamily="2" charset="-78"/>
              </a:rPr>
              <a:t>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3" name="Picture 1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2" name="Picture 2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3" name="Picture 2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4" name="Picture 2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5" name="Picture 2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6" name="Picture 2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8" name="Picture 27">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29387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3489" y="642809"/>
            <a:ext cx="5973654" cy="3972211"/>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9232" y="349482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701220" y="814680"/>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حواله بانکی</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اسناد خزانه را بارگذاری نمایید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گواهی اسناد خزانه اسلامی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5176" y="1517851"/>
            <a:ext cx="5501602" cy="221838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3" name="Picture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4" name="Picture 1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1" name="Picture 2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2" name="Picture 2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3" name="Picture 2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6" name="Picture 2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8" name="Picture 27">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89869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89" y="642809"/>
            <a:ext cx="5973654" cy="3972211"/>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کارپرداز–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1540" y="418319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8943" y="385442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68911" y="820107"/>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endParaRPr lang="en-US"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حواله بانکی را بارگذاری نمایید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تحویل حواله بانکی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3" name="Picture 1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2" name="Picture 2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3" name="Picture 2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4" name="Picture 2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5" name="Picture 2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6" name="Picture 2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8" name="Picture 27">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40398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45" y="631173"/>
            <a:ext cx="5960430" cy="2850866"/>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ذیحساب–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0734" y="139955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63139" y="205660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8699" y="91779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50290" y="81269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خرید خدمت/کالا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دراین کارتابل سفارشهایی </a:t>
            </a:r>
            <a:r>
              <a:rPr lang="fa-IR" sz="1100" b="1" dirty="0" smtClean="0">
                <a:latin typeface="B Zar" panose="00000400000000000000" pitchFamily="2" charset="-78"/>
                <a:ea typeface="Calibri" panose="020F0502020204030204" pitchFamily="34" charset="0"/>
                <a:cs typeface="B Nazanin" panose="00000400000000000000" pitchFamily="2" charset="-78"/>
              </a:rPr>
              <a:t>که </a:t>
            </a:r>
            <a:r>
              <a:rPr lang="fa-IR" sz="1100" b="1" dirty="0">
                <a:latin typeface="B Zar" panose="00000400000000000000" pitchFamily="2" charset="-78"/>
                <a:ea typeface="Calibri" panose="020F0502020204030204" pitchFamily="34" charset="0"/>
                <a:cs typeface="B Nazanin" panose="00000400000000000000" pitchFamily="2" charset="-78"/>
              </a:rPr>
              <a:t>وضعیت آنها </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در مرحله تحویل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smtClean="0">
                <a:latin typeface="B Zar" panose="00000400000000000000" pitchFamily="2" charset="-78"/>
                <a:ea typeface="Calibri" panose="020F0502020204030204" pitchFamily="34" charset="0"/>
                <a:cs typeface="B Nazanin" panose="00000400000000000000" pitchFamily="2" charset="-78"/>
              </a:rPr>
              <a:t>(تحویل </a:t>
            </a:r>
            <a:r>
              <a:rPr lang="fa-IR" sz="1100" b="1" dirty="0">
                <a:latin typeface="B Zar" panose="00000400000000000000" pitchFamily="2" charset="-78"/>
                <a:ea typeface="Calibri" panose="020F0502020204030204" pitchFamily="34" charset="0"/>
                <a:cs typeface="B Nazanin" panose="00000400000000000000" pitchFamily="2" charset="-78"/>
              </a:rPr>
              <a:t>کامل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a:t>
            </a:r>
            <a:r>
              <a:rPr lang="fa-IR" sz="1100" b="1" dirty="0">
                <a:latin typeface="B Zar" panose="00000400000000000000" pitchFamily="2" charset="-78"/>
                <a:ea typeface="Calibri" panose="020F0502020204030204" pitchFamily="34" charset="0"/>
                <a:cs typeface="B Nazanin" panose="00000400000000000000" pitchFamily="2" charset="-78"/>
              </a:rPr>
              <a:t>می باشد و محل پرداخت آنها </a:t>
            </a:r>
            <a:r>
              <a:rPr lang="fa-IR" sz="1100" b="1" dirty="0" smtClean="0">
                <a:latin typeface="B Zar" panose="00000400000000000000" pitchFamily="2" charset="-78"/>
                <a:ea typeface="Calibri" panose="020F0502020204030204" pitchFamily="34" charset="0"/>
                <a:cs typeface="B Nazanin" panose="00000400000000000000" pitchFamily="2" charset="-78"/>
              </a:rPr>
              <a:t>ذیحسابی </a:t>
            </a:r>
            <a:r>
              <a:rPr lang="fa-IR" sz="1100" b="1" dirty="0">
                <a:latin typeface="B Zar" panose="00000400000000000000" pitchFamily="2" charset="-78"/>
                <a:ea typeface="Calibri" panose="020F0502020204030204" pitchFamily="34" charset="0"/>
                <a:cs typeface="B Nazanin" panose="00000400000000000000" pitchFamily="2" charset="-78"/>
              </a:rPr>
              <a:t>می باشد نمایش داده می شود.</a:t>
            </a:r>
          </a:p>
        </p:txBody>
      </p:sp>
      <p:pic>
        <p:nvPicPr>
          <p:cNvPr id="16"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8973" y="227074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80230" y="2156055"/>
            <a:ext cx="2086100" cy="1050607"/>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 پرداخت صورت وضعیت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smtClean="0">
                <a:latin typeface="B Zar" panose="00000400000000000000" pitchFamily="2" charset="-78"/>
                <a:ea typeface="Calibri" panose="020F0502020204030204" pitchFamily="34" charset="0"/>
                <a:cs typeface="B Nazanin" panose="00000400000000000000" pitchFamily="2" charset="-78"/>
              </a:rPr>
              <a:t>با کلیک نمودن بر روی </a:t>
            </a:r>
            <a:r>
              <a:rPr lang="fa-IR" sz="1100" b="1" dirty="0" smtClean="0">
                <a:latin typeface="B Zar" panose="00000400000000000000" pitchFamily="2" charset="-78"/>
                <a:ea typeface="Calibri" panose="020F0502020204030204" pitchFamily="34" charset="0"/>
                <a:cs typeface="B Nazanin" panose="00000400000000000000" pitchFamily="2" charset="-78"/>
              </a:rPr>
              <a:t>ایکون موجود در ستون (ثبت درخواست پرداخت صورت وضعیت) </a:t>
            </a:r>
            <a:r>
              <a:rPr lang="ar-SA" sz="1100" b="1" dirty="0" smtClean="0">
                <a:latin typeface="B Zar" panose="00000400000000000000" pitchFamily="2" charset="-78"/>
                <a:ea typeface="Calibri" panose="020F0502020204030204" pitchFamily="34" charset="0"/>
                <a:cs typeface="B Nazanin" panose="00000400000000000000" pitchFamily="2" charset="-78"/>
              </a:rPr>
              <a:t> قادر خواهید بود </a:t>
            </a:r>
            <a:r>
              <a:rPr lang="fa-IR" sz="1100" b="1" dirty="0" smtClean="0">
                <a:latin typeface="B Zar" panose="00000400000000000000" pitchFamily="2" charset="-78"/>
                <a:ea typeface="Calibri" panose="020F0502020204030204" pitchFamily="34" charset="0"/>
                <a:cs typeface="B Nazanin" panose="00000400000000000000" pitchFamily="2" charset="-78"/>
              </a:rPr>
              <a:t>فرم</a:t>
            </a:r>
            <a:r>
              <a:rPr lang="x-none"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پرداخت خرید خدمت/کالا </a:t>
            </a:r>
            <a:r>
              <a:rPr lang="ar-SA" sz="1100" b="1" dirty="0" smtClean="0">
                <a:latin typeface="B Zar" panose="00000400000000000000" pitchFamily="2" charset="-78"/>
                <a:ea typeface="Calibri" panose="020F0502020204030204" pitchFamily="34" charset="0"/>
                <a:cs typeface="B Nazanin" panose="00000400000000000000" pitchFamily="2" charset="-78"/>
              </a:rPr>
              <a:t>را مشاهده نمائید</a:t>
            </a:r>
            <a:r>
              <a:rPr lang="fa-IR" dirty="0" smtClean="0"/>
              <a:t>.</a:t>
            </a:r>
            <a:endParaRPr lang="en-US" dirty="0"/>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22" name="Picture 2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3" name="Picture 2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5" name="Picture 2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7" name="Picture 2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8" name="Picture 2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9" name="Picture 2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0" name="Picture 2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2" name="Picture 31">
            <a:hlinkClick r:id="rId21"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3" name="Picture 32">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17173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91" y="616991"/>
            <a:ext cx="5947522" cy="3967583"/>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ذیحساب–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4127" y="101324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3"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6863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4" name="text 1"/>
          <p:cNvSpPr/>
          <p:nvPr/>
        </p:nvSpPr>
        <p:spPr>
          <a:xfrm>
            <a:off x="6689618" y="763534"/>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خرید خدمت/کالا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تمامی فیلدهای قسمت بالای فرم نظیر شماره پرداخت، شماره سفارش، تاریخ </a:t>
            </a:r>
            <a:r>
              <a:rPr lang="fa-IR" sz="1100" b="1" dirty="0" smtClean="0">
                <a:latin typeface="B Zar" panose="00000400000000000000" pitchFamily="2" charset="-78"/>
                <a:ea typeface="Calibri" panose="020F0502020204030204" pitchFamily="34" charset="0"/>
                <a:cs typeface="B Nazanin" panose="00000400000000000000" pitchFamily="2" charset="-78"/>
              </a:rPr>
              <a:t>سفارش و ... به صورت سیستمی فراخوانی می شود.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805" y="213309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90062" y="2018405"/>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پروفایل تامین کننده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در صورتی که مستنداتی در پروفایل تامین کننده وجود داشته باشد، با کلیک بر روی این لینک می توانید مستندات مربوط را مشاهده نمایید.</a:t>
            </a:r>
            <a:endParaRPr lang="en-US" dirty="0"/>
          </a:p>
        </p:txBody>
      </p:sp>
      <p:pic>
        <p:nvPicPr>
          <p:cNvPr id="2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5258" y="189147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1"/>
          <p:cNvSpPr/>
          <p:nvPr/>
        </p:nvSpPr>
        <p:spPr>
          <a:xfrm>
            <a:off x="6679807" y="332076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مرتبط</a:t>
            </a:r>
          </a:p>
          <a:p>
            <a:pPr algn="justLow" rtl="1">
              <a:lnSpc>
                <a:spcPct val="107000"/>
              </a:lnSpc>
              <a:spcAft>
                <a:spcPts val="600"/>
              </a:spcAft>
            </a:pPr>
            <a:r>
              <a:rPr lang="fa-IR" sz="1100" b="1" dirty="0" smtClean="0">
                <a:latin typeface="B Zar" panose="00000400000000000000" pitchFamily="2" charset="-78"/>
                <a:ea typeface="Calibri" panose="020F0502020204030204" pitchFamily="34" charset="0"/>
                <a:cs typeface="B Nazanin" panose="00000400000000000000" pitchFamily="2" charset="-78"/>
              </a:rPr>
              <a:t>در این قسمت می توانید کلیه فرآیند خرید و مستندات مرتبط به آن را مشاهده نمایید.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0"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0770" y="3445807"/>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2"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77823" y="3047023"/>
            <a:ext cx="221769" cy="242281"/>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6" name="Picture 2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31" name="Picture 3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33" name="Picture 3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34" name="Picture 3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35" name="Picture 3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36" name="Picture 3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37" name="Picture 3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8" name="Picture 37">
            <a:hlinkClick r:id="rId23"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9" name="Picture 38">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3046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right)">
                                      <p:cBhvr>
                                        <p:cTn id="13" dur="500"/>
                                        <p:tgtEl>
                                          <p:spTgt spid="2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53" presetClass="entr" presetSubtype="16"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right)">
                                      <p:cBhvr>
                                        <p:cTn id="40" dur="500"/>
                                        <p:tgtEl>
                                          <p:spTgt spid="30"/>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52" y="593747"/>
            <a:ext cx="5589430" cy="43594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54" y="593747"/>
            <a:ext cx="5594376" cy="4363322"/>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ذیحساب–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4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9191" y="57961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43"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7211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44" name="text 1"/>
          <p:cNvSpPr/>
          <p:nvPr/>
        </p:nvSpPr>
        <p:spPr>
          <a:xfrm>
            <a:off x="6689618" y="61605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صورت وضعیت های پرداخت نشده</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جهت 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ابتدا </a:t>
            </a:r>
            <a:r>
              <a:rPr lang="fa-IR" sz="1100" b="1" dirty="0">
                <a:latin typeface="B Zar" panose="00000400000000000000" pitchFamily="2" charset="-78"/>
                <a:ea typeface="Calibri" panose="020F0502020204030204" pitchFamily="34" charset="0"/>
                <a:cs typeface="B Nazanin" panose="00000400000000000000" pitchFamily="2" charset="-78"/>
              </a:rPr>
              <a:t>در قسمت  </a:t>
            </a:r>
            <a:r>
              <a:rPr lang="fa-IR" sz="1100" b="1" dirty="0" smtClean="0">
                <a:latin typeface="B Zar" panose="00000400000000000000" pitchFamily="2" charset="-78"/>
                <a:ea typeface="Calibri" panose="020F0502020204030204" pitchFamily="34" charset="0"/>
                <a:cs typeface="B Nazanin" panose="00000400000000000000" pitchFamily="2" charset="-78"/>
              </a:rPr>
              <a:t>(صورت </a:t>
            </a:r>
            <a:r>
              <a:rPr lang="fa-IR" sz="1100" b="1" dirty="0">
                <a:latin typeface="B Zar" panose="00000400000000000000" pitchFamily="2" charset="-78"/>
                <a:ea typeface="Calibri" panose="020F0502020204030204" pitchFamily="34" charset="0"/>
                <a:cs typeface="B Nazanin" panose="00000400000000000000" pitchFamily="2" charset="-78"/>
              </a:rPr>
              <a:t>وضعیت های پرداخت </a:t>
            </a:r>
            <a:r>
              <a:rPr lang="fa-IR" sz="1100" b="1" dirty="0" smtClean="0">
                <a:latin typeface="B Zar" panose="00000400000000000000" pitchFamily="2" charset="-78"/>
                <a:ea typeface="Calibri" panose="020F0502020204030204" pitchFamily="34" charset="0"/>
                <a:cs typeface="B Nazanin" panose="00000400000000000000" pitchFamily="2" charset="-78"/>
              </a:rPr>
              <a:t>نشده) با </a:t>
            </a:r>
            <a:r>
              <a:rPr lang="fa-IR" sz="1100" b="1" dirty="0">
                <a:latin typeface="B Zar" panose="00000400000000000000" pitchFamily="2" charset="-78"/>
                <a:ea typeface="Calibri" panose="020F0502020204030204" pitchFamily="34" charset="0"/>
                <a:cs typeface="B Nazanin" panose="00000400000000000000" pitchFamily="2" charset="-78"/>
              </a:rPr>
              <a:t>کلیک بر روی آیکن مربوطه صورت وضعیت مورد نظر را </a:t>
            </a:r>
            <a:r>
              <a:rPr lang="fa-IR" sz="1100" b="1" dirty="0" smtClean="0">
                <a:latin typeface="B Zar" panose="00000400000000000000" pitchFamily="2" charset="-78"/>
                <a:ea typeface="Calibri" panose="020F0502020204030204" pitchFamily="34" charset="0"/>
                <a:cs typeface="B Nazanin" panose="00000400000000000000" pitchFamily="2" charset="-78"/>
              </a:rPr>
              <a:t>در قسمت (صورت </a:t>
            </a:r>
            <a:r>
              <a:rPr lang="fa-IR" sz="1100" b="1" dirty="0">
                <a:latin typeface="B Zar" panose="00000400000000000000" pitchFamily="2" charset="-78"/>
                <a:ea typeface="Calibri" panose="020F0502020204030204" pitchFamily="34" charset="0"/>
                <a:cs typeface="B Nazanin" panose="00000400000000000000" pitchFamily="2" charset="-78"/>
              </a:rPr>
              <a:t>وضعیت های انتخاب شده جهت </a:t>
            </a:r>
            <a:r>
              <a:rPr lang="fa-IR" sz="1100" b="1" dirty="0" smtClean="0">
                <a:latin typeface="B Zar" panose="00000400000000000000" pitchFamily="2" charset="-78"/>
                <a:ea typeface="Calibri" panose="020F0502020204030204" pitchFamily="34" charset="0"/>
                <a:cs typeface="B Nazanin" panose="00000400000000000000" pitchFamily="2" charset="-78"/>
              </a:rPr>
              <a:t>پرداخت) </a:t>
            </a:r>
            <a:r>
              <a:rPr lang="fa-IR" sz="1100" b="1" dirty="0">
                <a:latin typeface="B Zar" panose="00000400000000000000" pitchFamily="2" charset="-78"/>
                <a:ea typeface="Calibri" panose="020F0502020204030204" pitchFamily="34" charset="0"/>
                <a:cs typeface="B Nazanin" panose="00000400000000000000" pitchFamily="2" charset="-78"/>
              </a:rPr>
              <a:t>قرار </a:t>
            </a:r>
            <a:r>
              <a:rPr lang="fa-IR" sz="1100" b="1" dirty="0" smtClean="0">
                <a:latin typeface="B Zar" panose="00000400000000000000" pitchFamily="2" charset="-78"/>
                <a:ea typeface="Calibri" panose="020F0502020204030204" pitchFamily="34" charset="0"/>
                <a:cs typeface="B Nazanin" panose="00000400000000000000" pitchFamily="2" charset="-78"/>
              </a:rPr>
              <a:t>دهید تا به لیست پرداخت اضافه گردد.</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5"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805" y="206426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46" name="text 1"/>
          <p:cNvSpPr/>
          <p:nvPr/>
        </p:nvSpPr>
        <p:spPr>
          <a:xfrm>
            <a:off x="6662770" y="2797004"/>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حساب</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در قسمت  </a:t>
            </a:r>
            <a:r>
              <a:rPr lang="fa-IR" sz="1100" b="1" dirty="0">
                <a:latin typeface="B Zar" panose="00000400000000000000" pitchFamily="2" charset="-78"/>
                <a:ea typeface="Calibri" panose="020F0502020204030204" pitchFamily="34" charset="0"/>
                <a:cs typeface="B Nazanin" panose="00000400000000000000" pitchFamily="2" charset="-78"/>
              </a:rPr>
              <a:t>شماره حساب می توانید تمام شماره حساب های فعال خود را مشاهده نموده، و حساب  مورد نظر خود را انتخاب </a:t>
            </a:r>
            <a:r>
              <a:rPr lang="fa-IR" sz="1100" b="1" dirty="0" smtClean="0">
                <a:latin typeface="B Zar" panose="00000400000000000000" pitchFamily="2" charset="-78"/>
                <a:ea typeface="Calibri" panose="020F0502020204030204" pitchFamily="34" charset="0"/>
                <a:cs typeface="B Nazanin" panose="00000400000000000000" pitchFamily="2" charset="-78"/>
              </a:rPr>
              <a:t>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7"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44285" y="214696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48" name="text 1"/>
          <p:cNvSpPr/>
          <p:nvPr/>
        </p:nvSpPr>
        <p:spPr>
          <a:xfrm>
            <a:off x="6650602" y="3831024"/>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چک باکس آخرین پرداخت ها</a:t>
            </a:r>
          </a:p>
          <a:p>
            <a:pPr algn="justLow" rtl="1">
              <a:lnSpc>
                <a:spcPct val="107000"/>
              </a:lnSpc>
              <a:spcAft>
                <a:spcPts val="600"/>
              </a:spcAft>
            </a:pPr>
            <a:r>
              <a:rPr lang="ar-SA" sz="1100" b="1" dirty="0">
                <a:latin typeface="B Zar" panose="00000400000000000000" pitchFamily="2" charset="-78"/>
                <a:ea typeface="Calibri" panose="020F0502020204030204" pitchFamily="34" charset="0"/>
                <a:cs typeface="B Nazanin" panose="00000400000000000000" pitchFamily="2" charset="-78"/>
              </a:rPr>
              <a:t>با انتخاب چک باکس </a:t>
            </a:r>
            <a:r>
              <a:rPr lang="fa-IR" sz="1100" b="1" dirty="0" smtClean="0">
                <a:latin typeface="B Zar" panose="00000400000000000000" pitchFamily="2" charset="-78"/>
                <a:ea typeface="Calibri" panose="020F0502020204030204" pitchFamily="34" charset="0"/>
                <a:cs typeface="B Nazanin" panose="00000400000000000000" pitchFamily="2" charset="-78"/>
              </a:rPr>
              <a:t>(</a:t>
            </a:r>
            <a:r>
              <a:rPr lang="ar-SA" sz="1100" b="1" dirty="0" smtClean="0">
                <a:latin typeface="B Zar" panose="00000400000000000000" pitchFamily="2" charset="-78"/>
                <a:ea typeface="Calibri" panose="020F0502020204030204" pitchFamily="34" charset="0"/>
                <a:cs typeface="B Nazanin" panose="00000400000000000000" pitchFamily="2" charset="-78"/>
              </a:rPr>
              <a:t>آخرین </a:t>
            </a:r>
            <a:r>
              <a:rPr lang="ar-SA" sz="1100" b="1" dirty="0">
                <a:latin typeface="B Zar" panose="00000400000000000000" pitchFamily="2" charset="-78"/>
                <a:ea typeface="Calibri" panose="020F0502020204030204" pitchFamily="34" charset="0"/>
                <a:cs typeface="B Nazanin" panose="00000400000000000000" pitchFamily="2" charset="-78"/>
              </a:rPr>
              <a:t>پرداخت بابت صورت </a:t>
            </a:r>
            <a:r>
              <a:rPr lang="ar-SA" sz="1100" b="1" dirty="0" smtClean="0">
                <a:latin typeface="B Zar" panose="00000400000000000000" pitchFamily="2" charset="-78"/>
                <a:ea typeface="Calibri" panose="020F0502020204030204" pitchFamily="34" charset="0"/>
                <a:cs typeface="B Nazanin" panose="00000400000000000000" pitchFamily="2" charset="-78"/>
              </a:rPr>
              <a:t>وضعیتها</a:t>
            </a:r>
            <a:r>
              <a:rPr lang="fa-IR" sz="1100" b="1" dirty="0" smtClean="0">
                <a:latin typeface="B Zar" panose="00000400000000000000" pitchFamily="2" charset="-78"/>
                <a:ea typeface="Calibri" panose="020F0502020204030204" pitchFamily="34" charset="0"/>
                <a:cs typeface="B Nazanin" panose="00000400000000000000" pitchFamily="2" charset="-78"/>
              </a:rPr>
              <a:t>)</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مبلغ باقیمانده قابل پرداخت محاسبه و در </a:t>
            </a:r>
            <a:r>
              <a:rPr lang="ar-SA" sz="1100" b="1" dirty="0" smtClean="0">
                <a:latin typeface="B Zar" panose="00000400000000000000" pitchFamily="2" charset="-78"/>
                <a:ea typeface="Calibri" panose="020F0502020204030204" pitchFamily="34" charset="0"/>
                <a:cs typeface="B Nazanin" panose="00000400000000000000" pitchFamily="2" charset="-78"/>
              </a:rPr>
              <a:t>فیلد</a:t>
            </a:r>
            <a:r>
              <a:rPr lang="fa-IR" sz="1100" b="1" dirty="0" smtClean="0">
                <a:latin typeface="B Zar" panose="00000400000000000000" pitchFamily="2" charset="-78"/>
                <a:ea typeface="Calibri" panose="020F0502020204030204" pitchFamily="34" charset="0"/>
                <a:cs typeface="B Nazanin" panose="00000400000000000000" pitchFamily="2" charset="-78"/>
              </a:rPr>
              <a:t> </a:t>
            </a:r>
            <a:r>
              <a:rPr lang="ar-SA" sz="1100" b="1" dirty="0" smtClean="0">
                <a:latin typeface="B Zar" panose="00000400000000000000" pitchFamily="2" charset="-78"/>
                <a:ea typeface="Calibri" panose="020F0502020204030204" pitchFamily="34" charset="0"/>
                <a:cs typeface="B Nazanin" panose="00000400000000000000" pitchFamily="2" charset="-78"/>
              </a:rPr>
              <a:t>مبلغ </a:t>
            </a:r>
            <a:r>
              <a:rPr lang="ar-SA" sz="1100" b="1" dirty="0">
                <a:latin typeface="B Zar" panose="00000400000000000000" pitchFamily="2" charset="-78"/>
                <a:ea typeface="Calibri" panose="020F0502020204030204" pitchFamily="34" charset="0"/>
                <a:cs typeface="B Nazanin" panose="00000400000000000000" pitchFamily="2" charset="-78"/>
              </a:rPr>
              <a:t>قابل </a:t>
            </a:r>
            <a:r>
              <a:rPr lang="ar-SA" sz="1100" b="1" dirty="0" smtClean="0">
                <a:latin typeface="B Zar" panose="00000400000000000000" pitchFamily="2" charset="-78"/>
                <a:ea typeface="Calibri" panose="020F0502020204030204" pitchFamily="34" charset="0"/>
                <a:cs typeface="B Nazanin" panose="00000400000000000000" pitchFamily="2" charset="-78"/>
              </a:rPr>
              <a:t>پرداخت </a:t>
            </a:r>
            <a:r>
              <a:rPr lang="ar-SA" sz="1100" b="1" dirty="0">
                <a:latin typeface="B Zar" panose="00000400000000000000" pitchFamily="2" charset="-78"/>
                <a:ea typeface="Calibri" panose="020F0502020204030204" pitchFamily="34" charset="0"/>
                <a:cs typeface="B Nazanin" panose="00000400000000000000" pitchFamily="2" charset="-78"/>
              </a:rPr>
              <a:t>جهت تسویه مبلغ قرار می </a:t>
            </a:r>
            <a:r>
              <a:rPr lang="ar-SA" sz="1100" b="1" dirty="0" smtClean="0">
                <a:latin typeface="B Zar" panose="00000400000000000000" pitchFamily="2" charset="-78"/>
                <a:ea typeface="Calibri" panose="020F0502020204030204" pitchFamily="34" charset="0"/>
                <a:cs typeface="B Nazanin" panose="00000400000000000000" pitchFamily="2" charset="-78"/>
              </a:rPr>
              <a:t>گیرد</a:t>
            </a:r>
            <a:r>
              <a:rPr lang="fa-IR" sz="1100" b="1" dirty="0" smtClean="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9"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0770" y="292470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50"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5124" y="2317406"/>
            <a:ext cx="221769" cy="242281"/>
          </a:xfrm>
          <a:prstGeom prst="rect">
            <a:avLst/>
          </a:prstGeom>
        </p:spPr>
      </p:pic>
      <p:sp>
        <p:nvSpPr>
          <p:cNvPr id="51" name="text 1"/>
          <p:cNvSpPr/>
          <p:nvPr/>
        </p:nvSpPr>
        <p:spPr>
          <a:xfrm>
            <a:off x="6679786" y="1950519"/>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حسن انجام کار</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حسن انجام کار در این قسمت نمایش داده شده و توسط کاربر تکمیل میگردد و در محاسبات فرم در نظر گرفته می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52"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19798" y="3936756"/>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53"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48719" y="2461231"/>
            <a:ext cx="221769" cy="242281"/>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22" name="Picture 2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23" name="Picture 2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24" name="Picture 2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25" name="Picture 2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26" name="Picture 2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7" name="Picture 26">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8" name="Picture 27">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9" name="Picture 28">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30" name="Picture 29">
            <a:hlinkClick r:id="rId25"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31" name="Picture 30">
            <a:hlinkClick r:id="rId34" action="ppaction://hlinksldjump"/>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181136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right)">
                                      <p:cBhvr>
                                        <p:cTn id="13" dur="500"/>
                                        <p:tgtEl>
                                          <p:spTgt spid="4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par>
                                <p:cTn id="18" presetID="53" presetClass="entr" presetSubtype="16"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right)">
                                      <p:cBhvr>
                                        <p:cTn id="26" dur="500"/>
                                        <p:tgtEl>
                                          <p:spTgt spid="45"/>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right)">
                                      <p:cBhvr>
                                        <p:cTn id="40" dur="500"/>
                                        <p:tgtEl>
                                          <p:spTgt spid="49"/>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up)">
                                      <p:cBhvr>
                                        <p:cTn id="44" dur="500"/>
                                        <p:tgtEl>
                                          <p:spTgt spid="46"/>
                                        </p:tgtEl>
                                      </p:cBhvr>
                                    </p:animEffect>
                                  </p:childTnLst>
                                </p:cTn>
                              </p:par>
                            </p:childTnLst>
                          </p:cTn>
                        </p:par>
                        <p:par>
                          <p:cTn id="45" fill="hold">
                            <p:stCondLst>
                              <p:cond delay="4000"/>
                            </p:stCondLst>
                            <p:childTnLst>
                              <p:par>
                                <p:cTn id="46" presetID="53" presetClass="entr" presetSubtype="16" fill="hold" nodeType="afterEffect">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cBhvr>
                                        <p:cTn id="48" dur="500" fill="hold"/>
                                        <p:tgtEl>
                                          <p:spTgt spid="53"/>
                                        </p:tgtEl>
                                        <p:attrNameLst>
                                          <p:attrName>ppt_w</p:attrName>
                                        </p:attrNameLst>
                                      </p:cBhvr>
                                      <p:tavLst>
                                        <p:tav tm="0">
                                          <p:val>
                                            <p:fltVal val="0"/>
                                          </p:val>
                                        </p:tav>
                                        <p:tav tm="100000">
                                          <p:val>
                                            <p:strVal val="#ppt_w"/>
                                          </p:val>
                                        </p:tav>
                                      </p:tavLst>
                                    </p:anim>
                                    <p:anim calcmode="lin" valueType="num">
                                      <p:cBhvr>
                                        <p:cTn id="49" dur="500" fill="hold"/>
                                        <p:tgtEl>
                                          <p:spTgt spid="53"/>
                                        </p:tgtEl>
                                        <p:attrNameLst>
                                          <p:attrName>ppt_h</p:attrName>
                                        </p:attrNameLst>
                                      </p:cBhvr>
                                      <p:tavLst>
                                        <p:tav tm="0">
                                          <p:val>
                                            <p:fltVal val="0"/>
                                          </p:val>
                                        </p:tav>
                                        <p:tav tm="100000">
                                          <p:val>
                                            <p:strVal val="#ppt_h"/>
                                          </p:val>
                                        </p:tav>
                                      </p:tavLst>
                                    </p:anim>
                                    <p:animEffect transition="in" filter="fade">
                                      <p:cBhvr>
                                        <p:cTn id="50" dur="500"/>
                                        <p:tgtEl>
                                          <p:spTgt spid="53"/>
                                        </p:tgtEl>
                                      </p:cBhvr>
                                    </p:animEffect>
                                  </p:childTnLst>
                                </p:cTn>
                              </p:par>
                            </p:childTnLst>
                          </p:cTn>
                        </p:par>
                        <p:par>
                          <p:cTn id="51" fill="hold">
                            <p:stCondLst>
                              <p:cond delay="4500"/>
                            </p:stCondLst>
                            <p:childTnLst>
                              <p:par>
                                <p:cTn id="52" presetID="22" presetClass="entr" presetSubtype="2" fill="hold"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wipe(right)">
                                      <p:cBhvr>
                                        <p:cTn id="54" dur="500"/>
                                        <p:tgtEl>
                                          <p:spTgt spid="52"/>
                                        </p:tgtEl>
                                      </p:cBhvr>
                                    </p:animEffect>
                                  </p:childTnLst>
                                </p:cTn>
                              </p:par>
                            </p:childTnLst>
                          </p:cTn>
                        </p:par>
                        <p:par>
                          <p:cTn id="55" fill="hold">
                            <p:stCondLst>
                              <p:cond delay="5000"/>
                            </p:stCondLst>
                            <p:childTnLst>
                              <p:par>
                                <p:cTn id="56" presetID="22" presetClass="entr" presetSubtype="1"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up)">
                                      <p:cBhvr>
                                        <p:cTn id="5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8" grpId="0"/>
      <p:bldP spid="5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34" y="619141"/>
            <a:ext cx="6066383" cy="4015330"/>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ذیحساب–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3844" y="316652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89618" y="790712"/>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نحوه پرداخت</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می توانید </a:t>
            </a:r>
            <a:r>
              <a:rPr lang="ar-SA" sz="1100" b="1" dirty="0" smtClean="0">
                <a:latin typeface="B Zar" panose="00000400000000000000" pitchFamily="2" charset="-78"/>
                <a:ea typeface="Calibri" panose="020F0502020204030204" pitchFamily="34" charset="0"/>
                <a:cs typeface="B Nazanin" panose="00000400000000000000" pitchFamily="2" charset="-78"/>
              </a:rPr>
              <a:t>يکي </a:t>
            </a:r>
            <a:r>
              <a:rPr lang="ar-SA" sz="1100" b="1" dirty="0">
                <a:latin typeface="B Zar" panose="00000400000000000000" pitchFamily="2" charset="-78"/>
                <a:ea typeface="Calibri" panose="020F0502020204030204" pitchFamily="34" charset="0"/>
                <a:cs typeface="B Nazanin" panose="00000400000000000000" pitchFamily="2" charset="-78"/>
              </a:rPr>
              <a:t>از چهار حالت نحوه پرداخت (پرداخت الکترونيکي– چک بانکي، اسناد خزانه اسلامی و حواله بانکی) را انتخاب </a:t>
            </a:r>
            <a:r>
              <a:rPr lang="ar-SA" sz="1100" b="1" dirty="0" smtClean="0">
                <a:latin typeface="B Zar" panose="00000400000000000000" pitchFamily="2" charset="-78"/>
                <a:ea typeface="Calibri" panose="020F0502020204030204" pitchFamily="34" charset="0"/>
                <a:cs typeface="B Nazanin" panose="00000400000000000000" pitchFamily="2" charset="-78"/>
              </a:rPr>
              <a:t>نمايي</a:t>
            </a:r>
            <a:r>
              <a:rPr lang="fa-IR" sz="1100" b="1" dirty="0" smtClean="0">
                <a:latin typeface="B Zar" panose="00000400000000000000" pitchFamily="2" charset="-78"/>
                <a:ea typeface="Calibri" panose="020F0502020204030204" pitchFamily="34" charset="0"/>
                <a:cs typeface="B Nazanin" panose="00000400000000000000" pitchFamily="2" charset="-78"/>
              </a:rPr>
              <a:t>د.</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smtClean="0">
                <a:latin typeface="B Zar" panose="00000400000000000000" pitchFamily="2" charset="-78"/>
                <a:ea typeface="Calibri" panose="020F0502020204030204" pitchFamily="34" charset="0"/>
                <a:cs typeface="B Nazanin" panose="00000400000000000000" pitchFamily="2" charset="-78"/>
              </a:rPr>
              <a:t>هر 4 روش پرداخت در اسلایدهای قبلی در بخش مربوطه به پرداخت کارپرداز توضیح داده شده است.)</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زدن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smtClean="0">
                <a:latin typeface="B Zar" panose="00000400000000000000" pitchFamily="2" charset="-78"/>
                <a:ea typeface="Calibri" panose="020F0502020204030204" pitchFamily="34" charset="0"/>
                <a:cs typeface="B Nazanin" panose="00000400000000000000" pitchFamily="2" charset="-78"/>
              </a:rPr>
              <a:t> در انتهای صفحه،</a:t>
            </a:r>
            <a:r>
              <a:rPr lang="ar-SA" sz="1100" b="1" dirty="0" smtClean="0">
                <a:latin typeface="B Zar" panose="00000400000000000000" pitchFamily="2" charset="-78"/>
                <a:ea typeface="Calibri" panose="020F0502020204030204" pitchFamily="34" charset="0"/>
                <a:cs typeface="B Nazanin" panose="00000400000000000000" pitchFamily="2" charset="-78"/>
              </a:rPr>
              <a:t> </a:t>
            </a:r>
            <a:r>
              <a:rPr lang="fa-IR" sz="1100" b="1" dirty="0" smtClean="0">
                <a:latin typeface="B Zar" panose="00000400000000000000" pitchFamily="2" charset="-78"/>
                <a:ea typeface="Calibri" panose="020F0502020204030204" pitchFamily="34" charset="0"/>
                <a:cs typeface="B Nazanin" panose="00000400000000000000" pitchFamily="2" charset="-78"/>
              </a:rPr>
              <a:t>و با کلیک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smtClean="0">
                <a:latin typeface="B Zar" panose="00000400000000000000" pitchFamily="2" charset="-78"/>
                <a:ea typeface="Calibri" panose="020F0502020204030204" pitchFamily="34" charset="0"/>
                <a:cs typeface="B Nazanin" panose="00000400000000000000" pitchFamily="2" charset="-78"/>
              </a:rPr>
              <a:t>و با استفاده از امضای الکترونیکی فرم پرداخت را امضا نمایید و سپس فرم مربوطه جهت تایید دوم پرداخت به مقام تشخیص ارسال خواهد شد.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59" y="418359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2" name="Picture 1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3" name="Picture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4" name="Picture 1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15" name="Picture 1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16" name="Picture 1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25" name="Picture 2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6" name="Picture 2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7" name="Picture 2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8" name="Picture 27">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9" name="Picture 2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353884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02" y="618986"/>
            <a:ext cx="6013381" cy="2809700"/>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ذیحساب–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69938" y="216993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7815" y="823896"/>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69070" y="718793"/>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های خرید خدمت/کالا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تایید و امضای مقام تشخیص، بر روی لینک مربوطه در ستون (تعداد پرداخت های تایید شده-در انتظار پرداخت) 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1" name="Picture 1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2" name="Picture 1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14" name="Picture 1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15" name="Picture 1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16" name="Picture 1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1252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04" y="687971"/>
            <a:ext cx="6046546" cy="2892537"/>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smtClean="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کارتابل ذیحساب– </a:t>
            </a:r>
            <a:r>
              <a:rPr lang="fa-IR" sz="1050" dirty="0" smtClean="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037" y="253134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7815" y="823896"/>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69070" y="718793"/>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های خرید خدمت/کالا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پس از تایید دوم پرداخت و امضای مقام تشخیص، وضعیت به (در انتظار پرداخت وجه) تغییر خواهد کرد.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ادامه فرآیند و پرداخت وجه بر روی کلید </a:t>
            </a:r>
            <a:r>
              <a:rPr lang="fa-IR" sz="1100" b="1" dirty="0" smtClean="0">
                <a:solidFill>
                  <a:srgbClr val="7030A0"/>
                </a:solidFill>
                <a:latin typeface="B Zar" panose="00000400000000000000" pitchFamily="2" charset="-78"/>
                <a:ea typeface="Calibri" panose="020F0502020204030204" pitchFamily="34" charset="0"/>
                <a:cs typeface="B Nazanin" panose="00000400000000000000" pitchFamily="2" charset="-78"/>
              </a:rPr>
              <a:t>پرداخت</a:t>
            </a:r>
            <a:r>
              <a:rPr lang="fa-IR" sz="1100" b="1" dirty="0" smtClean="0">
                <a:latin typeface="B Zar" panose="00000400000000000000" pitchFamily="2" charset="-78"/>
                <a:ea typeface="Calibri" panose="020F0502020204030204" pitchFamily="34" charset="0"/>
                <a:cs typeface="B Nazanin" panose="00000400000000000000" pitchFamily="2" charset="-78"/>
              </a:rPr>
              <a:t> 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smtClean="0">
              <a:latin typeface="B Zar" panose="00000400000000000000" pitchFamily="2" charset="-78"/>
              <a:ea typeface="Calibri" panose="020F0502020204030204" pitchFamily="34" charset="0"/>
              <a:cs typeface="B Nazanin" panose="00000400000000000000" pitchFamily="2" charset="-78"/>
            </a:endParaRP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752" y="93957"/>
            <a:ext cx="6500222" cy="500265"/>
          </a:xfrm>
          <a:prstGeom prst="rect">
            <a:avLst/>
          </a:prstGeom>
        </p:spPr>
      </p:pic>
      <p:pic>
        <p:nvPicPr>
          <p:cNvPr id="11" name="Picture 1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1745" y="267530"/>
            <a:ext cx="671177" cy="117294"/>
          </a:xfrm>
          <a:prstGeom prst="rect">
            <a:avLst/>
          </a:prstGeom>
        </p:spPr>
      </p:pic>
      <p:pic>
        <p:nvPicPr>
          <p:cNvPr id="12" name="Picture 1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8845" y="270788"/>
            <a:ext cx="599499" cy="110777"/>
          </a:xfrm>
          <a:prstGeom prst="rect">
            <a:avLst/>
          </a:prstGeom>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6118" y="266633"/>
            <a:ext cx="482205" cy="117294"/>
          </a:xfrm>
          <a:prstGeom prst="rect">
            <a:avLst/>
          </a:prstGeom>
        </p:spPr>
      </p:pic>
      <p:pic>
        <p:nvPicPr>
          <p:cNvPr id="14" name="Picture 1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906990" y="278867"/>
            <a:ext cx="619048" cy="117294"/>
          </a:xfrm>
          <a:prstGeom prst="rect">
            <a:avLst/>
          </a:prstGeom>
        </p:spPr>
      </p:pic>
      <p:pic>
        <p:nvPicPr>
          <p:cNvPr id="15" name="Picture 1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19991" y="275319"/>
            <a:ext cx="534336" cy="117294"/>
          </a:xfrm>
          <a:prstGeom prst="rect">
            <a:avLst/>
          </a:prstGeom>
        </p:spPr>
      </p:pic>
      <p:pic>
        <p:nvPicPr>
          <p:cNvPr id="16" name="Picture 1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75527" y="277074"/>
            <a:ext cx="736341" cy="117294"/>
          </a:xfrm>
          <a:prstGeom prst="rect">
            <a:avLst/>
          </a:prstGeom>
        </p:spPr>
      </p:pic>
      <p:pic>
        <p:nvPicPr>
          <p:cNvPr id="24" name="Picture 2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3321"/>
            <a:ext cx="367399" cy="122467"/>
          </a:xfrm>
          <a:prstGeom prst="rect">
            <a:avLst/>
          </a:prstGeom>
        </p:spPr>
      </p:pic>
      <p:pic>
        <p:nvPicPr>
          <p:cNvPr id="25" name="Picture 2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3660" y="265837"/>
            <a:ext cx="372732" cy="129023"/>
          </a:xfrm>
          <a:prstGeom prst="rect">
            <a:avLst/>
          </a:prstGeom>
        </p:spPr>
      </p:pic>
      <p:pic>
        <p:nvPicPr>
          <p:cNvPr id="26" name="Picture 25">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6243" y="271215"/>
            <a:ext cx="469173" cy="117294"/>
          </a:xfrm>
          <a:prstGeom prst="rect">
            <a:avLst/>
          </a:prstGeom>
        </p:spPr>
      </p:pic>
      <p:pic>
        <p:nvPicPr>
          <p:cNvPr id="27" name="Picture 2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7392" y="265771"/>
            <a:ext cx="651629" cy="117294"/>
          </a:xfrm>
          <a:prstGeom prst="rect">
            <a:avLst/>
          </a:prstGeom>
        </p:spPr>
      </p:pic>
    </p:spTree>
    <p:extLst>
      <p:ext uri="{BB962C8B-B14F-4D97-AF65-F5344CB8AC3E}">
        <p14:creationId xmlns:p14="http://schemas.microsoft.com/office/powerpoint/2010/main" val="221012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28718</TotalTime>
  <Words>9195</Words>
  <Application>Microsoft Office PowerPoint</Application>
  <PresentationFormat>On-screen Show (16:9)</PresentationFormat>
  <Paragraphs>703</Paragraphs>
  <Slides>141</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141</vt:i4>
      </vt:variant>
    </vt:vector>
  </HeadingPairs>
  <TitlesOfParts>
    <vt:vector size="153" baseType="lpstr">
      <vt:lpstr>B Titr</vt:lpstr>
      <vt:lpstr>B Zar,Bold</vt:lpstr>
      <vt:lpstr>B Nazanin</vt:lpstr>
      <vt:lpstr>Tw Cen MT</vt:lpstr>
      <vt:lpstr>Calibri Light</vt:lpstr>
      <vt:lpstr>Calibri</vt:lpstr>
      <vt:lpstr>B Zar</vt:lpstr>
      <vt:lpstr>Arial</vt:lpstr>
      <vt:lpstr>IranNastaliq</vt:lpstr>
      <vt:lpstr>B Yekan</vt:lpstr>
      <vt:lpstr>Sitka Banner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Nahid Ahmed</dc:creator>
  <cp:lastModifiedBy>کمالی فرد علی</cp:lastModifiedBy>
  <cp:revision>2513</cp:revision>
  <dcterms:created xsi:type="dcterms:W3CDTF">2017-11-09T17:58:25Z</dcterms:created>
  <dcterms:modified xsi:type="dcterms:W3CDTF">2020-02-19T08:55:13Z</dcterms:modified>
</cp:coreProperties>
</file>